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5"/>
  </p:notesMasterIdLst>
  <p:sldIdLst>
    <p:sldId id="256" r:id="rId4"/>
    <p:sldId id="258" r:id="rId5"/>
    <p:sldId id="257" r:id="rId6"/>
    <p:sldId id="268" r:id="rId7"/>
    <p:sldId id="259" r:id="rId8"/>
    <p:sldId id="260" r:id="rId9"/>
    <p:sldId id="261" r:id="rId10"/>
    <p:sldId id="279" r:id="rId11"/>
    <p:sldId id="280" r:id="rId12"/>
    <p:sldId id="328" r:id="rId13"/>
    <p:sldId id="305" r:id="rId14"/>
    <p:sldId id="263" r:id="rId16"/>
    <p:sldId id="262" r:id="rId17"/>
    <p:sldId id="267" r:id="rId18"/>
    <p:sldId id="269" r:id="rId19"/>
    <p:sldId id="270" r:id="rId20"/>
    <p:sldId id="271" r:id="rId21"/>
    <p:sldId id="272" r:id="rId22"/>
    <p:sldId id="273" r:id="rId23"/>
    <p:sldId id="303" r:id="rId24"/>
    <p:sldId id="304" r:id="rId25"/>
    <p:sldId id="329" r:id="rId26"/>
    <p:sldId id="331" r:id="rId27"/>
    <p:sldId id="275" r:id="rId28"/>
    <p:sldId id="281" r:id="rId29"/>
    <p:sldId id="276" r:id="rId30"/>
    <p:sldId id="284" r:id="rId31"/>
    <p:sldId id="277" r:id="rId32"/>
    <p:sldId id="278" r:id="rId33"/>
    <p:sldId id="274" r:id="rId34"/>
    <p:sldId id="282" r:id="rId35"/>
    <p:sldId id="285" r:id="rId36"/>
    <p:sldId id="286" r:id="rId37"/>
    <p:sldId id="287" r:id="rId38"/>
    <p:sldId id="288" r:id="rId39"/>
  </p:sldIdLst>
  <p:sldSz cx="9144000" cy="5144135" type="screen16x9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541A"/>
    <a:srgbClr val="FD7920"/>
    <a:srgbClr val="FF7A1A"/>
    <a:srgbClr val="FF8810"/>
    <a:srgbClr val="FE9B1C"/>
    <a:srgbClr val="FF6C0D"/>
    <a:srgbClr val="FD5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1736"/>
        <p:guide pos="2946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139" y="1143000"/>
            <a:ext cx="5485723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1E28E-8D29-409A-8F38-39A934621C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1E28E-8D29-409A-8F38-39A934621C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1E28E-8D29-409A-8F38-39A934621C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7035165" y="4832350"/>
            <a:ext cx="167894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000">
                <a:solidFill>
                  <a:schemeClr val="bg1">
                    <a:lumMod val="65000"/>
                  </a:schemeClr>
                </a:solidFill>
              </a:rPr>
              <a:t>https://www.wifenxiao.com</a:t>
            </a:r>
            <a:endParaRPr lang="zh-CN" altLang="en-US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15"/>
            <a:ext cx="8229600" cy="857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506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15"/>
            <a:ext cx="2057400" cy="438941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15"/>
            <a:ext cx="6052930" cy="438941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7035165" y="4832350"/>
            <a:ext cx="167894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000">
                <a:solidFill>
                  <a:schemeClr val="bg1">
                    <a:lumMod val="65000"/>
                  </a:schemeClr>
                </a:solidFill>
              </a:rPr>
              <a:t>https://www.wifenxiao.com</a:t>
            </a:r>
            <a:endParaRPr lang="zh-CN" altLang="en-US" sz="100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528"/>
            <a:ext cx="7886700" cy="213992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699"/>
            <a:ext cx="7886700" cy="11253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03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15"/>
            <a:ext cx="8229600" cy="857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2504" cy="33950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360"/>
            <a:ext cx="4032504" cy="33950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92"/>
            <a:ext cx="7886700" cy="99434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4062"/>
            <a:ext cx="3655181" cy="61804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8035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384"/>
            <a:ext cx="3655181" cy="2643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4062"/>
            <a:ext cx="3673182" cy="61804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8035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384"/>
            <a:ext cx="3673182" cy="2643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15"/>
            <a:ext cx="8229600" cy="857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60"/>
            <a:ext cx="2949178" cy="120036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698"/>
            <a:ext cx="4629150" cy="3655858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320"/>
            <a:ext cx="2949178" cy="28591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8035" indent="0">
              <a:buNone/>
              <a:defRPr sz="5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60"/>
            <a:ext cx="3124012" cy="120036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61"/>
            <a:ext cx="4629150" cy="405359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8035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320"/>
            <a:ext cx="3124012" cy="2859191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8035" indent="0">
              <a:buNone/>
              <a:defRPr sz="7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15"/>
            <a:ext cx="8229600" cy="857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506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15"/>
            <a:ext cx="2057400" cy="438941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15"/>
            <a:ext cx="6052930" cy="438941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528"/>
            <a:ext cx="7886700" cy="213992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699"/>
            <a:ext cx="7886700" cy="11253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03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15"/>
            <a:ext cx="8229600" cy="857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2504" cy="33950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360"/>
            <a:ext cx="4032504" cy="33950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92"/>
            <a:ext cx="7886700" cy="99434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4062"/>
            <a:ext cx="3655181" cy="61804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8035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384"/>
            <a:ext cx="3655181" cy="2643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4062"/>
            <a:ext cx="3673182" cy="61804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8035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384"/>
            <a:ext cx="3673182" cy="2643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15"/>
            <a:ext cx="8229600" cy="857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60"/>
            <a:ext cx="2949178" cy="120036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698"/>
            <a:ext cx="4629150" cy="3655858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320"/>
            <a:ext cx="2949178" cy="28591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8035" indent="0">
              <a:buNone/>
              <a:defRPr sz="5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60"/>
            <a:ext cx="3124012" cy="120036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61"/>
            <a:ext cx="4629150" cy="405359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8035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320"/>
            <a:ext cx="3124012" cy="2859191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8035" indent="0">
              <a:buNone/>
              <a:defRPr sz="7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4738"/>
            <a:ext cx="2133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4738"/>
            <a:ext cx="2895600" cy="357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4738"/>
            <a:ext cx="2133600" cy="357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直角三角形 6"/>
          <p:cNvSpPr/>
          <p:nvPr userDrawn="1"/>
        </p:nvSpPr>
        <p:spPr>
          <a:xfrm rot="10800000">
            <a:off x="6714490" y="-27940"/>
            <a:ext cx="2448560" cy="2467610"/>
          </a:xfrm>
          <a:prstGeom prst="rtTriangl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直角三角形 7"/>
          <p:cNvSpPr/>
          <p:nvPr userDrawn="1"/>
        </p:nvSpPr>
        <p:spPr>
          <a:xfrm>
            <a:off x="-6985" y="2689860"/>
            <a:ext cx="2448560" cy="2467610"/>
          </a:xfrm>
          <a:prstGeom prst="rtTriangl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>
            <a:off x="345440" y="450850"/>
            <a:ext cx="8453120" cy="4312920"/>
          </a:xfrm>
          <a:prstGeom prst="roundRect">
            <a:avLst>
              <a:gd name="adj" fmla="val 279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C:\Users\Administrator\Desktop\公司文档\images\LOGO\2021启博品牌LOGO\2021品牌logo应用\你的私域增长顾问-启博-07.png你的私域增长顾问-启博-07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7710170" y="48895"/>
            <a:ext cx="638810" cy="314325"/>
          </a:xfrm>
          <a:prstGeom prst="rect">
            <a:avLst/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345440" y="4824730"/>
            <a:ext cx="1532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做分销 有启博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7035165" y="4832350"/>
            <a:ext cx="167894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000">
                <a:solidFill>
                  <a:schemeClr val="bg1">
                    <a:lumMod val="75000"/>
                  </a:schemeClr>
                </a:solidFill>
              </a:rPr>
              <a:t>https://www.wifenxiao.com</a:t>
            </a:r>
            <a:endParaRPr lang="zh-CN" altLang="en-US" sz="10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6585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9485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2385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5285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803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935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83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直角三角形 6"/>
          <p:cNvSpPr/>
          <p:nvPr userDrawn="1"/>
        </p:nvSpPr>
        <p:spPr>
          <a:xfrm rot="10800000">
            <a:off x="6714490" y="-27940"/>
            <a:ext cx="2448560" cy="2467610"/>
          </a:xfrm>
          <a:prstGeom prst="rtTriangl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直角三角形 7"/>
          <p:cNvSpPr/>
          <p:nvPr userDrawn="1"/>
        </p:nvSpPr>
        <p:spPr>
          <a:xfrm>
            <a:off x="-6985" y="2689860"/>
            <a:ext cx="2448560" cy="2467610"/>
          </a:xfrm>
          <a:prstGeom prst="rtTriangl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>
            <a:off x="345440" y="450850"/>
            <a:ext cx="8453120" cy="4312920"/>
          </a:xfrm>
          <a:prstGeom prst="roundRect">
            <a:avLst>
              <a:gd name="adj" fmla="val 279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C:\Users\Administrator\Desktop\公司文档\images\LOGO\2021启博品牌LOGO\2021品牌logo应用\你的私域增长顾问-启博-07.png你的私域增长顾问-启博-07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7710170" y="53340"/>
            <a:ext cx="638810" cy="314325"/>
          </a:xfrm>
          <a:prstGeom prst="rect">
            <a:avLst/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345440" y="4824730"/>
            <a:ext cx="1532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做分销 有启博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7035165" y="4832350"/>
            <a:ext cx="167894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000">
                <a:solidFill>
                  <a:schemeClr val="bg1">
                    <a:lumMod val="75000"/>
                  </a:schemeClr>
                </a:solidFill>
              </a:rPr>
              <a:t>https://www.wifenxiao.com</a:t>
            </a:r>
            <a:endParaRPr lang="zh-CN" altLang="en-US" sz="10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6585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9485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2385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5285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803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935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83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image" Target="../media/image47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6" Type="http://schemas.openxmlformats.org/officeDocument/2006/relationships/notesSlide" Target="../notesSlides/notesSlide2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53.png"/><Relationship Id="rId13" Type="http://schemas.openxmlformats.org/officeDocument/2006/relationships/image" Target="../media/image52.png"/><Relationship Id="rId12" Type="http://schemas.openxmlformats.org/officeDocument/2006/relationships/image" Target="../media/image51.png"/><Relationship Id="rId11" Type="http://schemas.openxmlformats.org/officeDocument/2006/relationships/image" Target="../media/image50.png"/><Relationship Id="rId10" Type="http://schemas.openxmlformats.org/officeDocument/2006/relationships/image" Target="../media/image49.png"/><Relationship Id="rId1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78.png"/><Relationship Id="rId7" Type="http://schemas.openxmlformats.org/officeDocument/2006/relationships/image" Target="../media/image77.png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6.png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image" Target="../media/image7.jpeg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4" Type="http://schemas.openxmlformats.org/officeDocument/2006/relationships/slideLayout" Target="../slideLayouts/slideLayout13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635" y="0"/>
            <a:ext cx="9144000" cy="5164455"/>
          </a:xfrm>
          <a:prstGeom prst="rect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35" y="0"/>
            <a:ext cx="4690745" cy="5164455"/>
          </a:xfrm>
          <a:prstGeom prst="rect">
            <a:avLst/>
          </a:prstGeom>
          <a:gradFill>
            <a:gsLst>
              <a:gs pos="0">
                <a:srgbClr val="FE9B1C">
                  <a:alpha val="0"/>
                </a:srgbClr>
              </a:gs>
              <a:gs pos="57000">
                <a:srgbClr val="FF7A1A">
                  <a:alpha val="46000"/>
                </a:srgbClr>
              </a:gs>
              <a:gs pos="78000">
                <a:srgbClr val="FD5C0C"/>
              </a:gs>
              <a:gs pos="100000">
                <a:srgbClr val="F3541A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社群团购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8835" y="-51435"/>
            <a:ext cx="5765800" cy="49523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4035" y="2231390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社群团购系统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4035" y="3061335"/>
            <a:ext cx="35458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整合社群资源，快速裂变分销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4035" y="4370705"/>
            <a:ext cx="179070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2021-11 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做分销 有启博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你的私域增长顾问-启博-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" y="0"/>
            <a:ext cx="1260475" cy="6203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" name="矩形 89"/>
          <p:cNvSpPr/>
          <p:nvPr/>
        </p:nvSpPr>
        <p:spPr>
          <a:xfrm>
            <a:off x="3976444" y="2058734"/>
            <a:ext cx="822223" cy="255873"/>
          </a:xfrm>
          <a:prstGeom prst="rect">
            <a:avLst/>
          </a:prstGeom>
          <a:solidFill>
            <a:srgbClr val="FD792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3978983" y="2470163"/>
            <a:ext cx="822223" cy="255873"/>
          </a:xfrm>
          <a:prstGeom prst="rect">
            <a:avLst/>
          </a:prstGeom>
          <a:solidFill>
            <a:srgbClr val="FD792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3976444" y="2876513"/>
            <a:ext cx="822223" cy="255873"/>
          </a:xfrm>
          <a:prstGeom prst="rect">
            <a:avLst/>
          </a:prstGeom>
          <a:solidFill>
            <a:srgbClr val="FD792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3978983" y="3287942"/>
            <a:ext cx="822223" cy="255873"/>
          </a:xfrm>
          <a:prstGeom prst="rect">
            <a:avLst/>
          </a:prstGeom>
          <a:solidFill>
            <a:srgbClr val="FD792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3973904" y="3685403"/>
            <a:ext cx="822223" cy="255873"/>
          </a:xfrm>
          <a:prstGeom prst="rect">
            <a:avLst/>
          </a:prstGeom>
          <a:solidFill>
            <a:srgbClr val="FD792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808820" y="2089210"/>
            <a:ext cx="822223" cy="255873"/>
          </a:xfrm>
          <a:prstGeom prst="rect">
            <a:avLst/>
          </a:prstGeom>
          <a:solidFill>
            <a:srgbClr val="F3541A"/>
          </a:solidFill>
          <a:ln w="127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11359" y="2500639"/>
            <a:ext cx="822223" cy="255873"/>
          </a:xfrm>
          <a:prstGeom prst="rect">
            <a:avLst/>
          </a:prstGeom>
          <a:solidFill>
            <a:srgbClr val="F3541A"/>
          </a:solidFill>
          <a:ln w="127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808820" y="2906989"/>
            <a:ext cx="822223" cy="255873"/>
          </a:xfrm>
          <a:prstGeom prst="rect">
            <a:avLst/>
          </a:prstGeom>
          <a:solidFill>
            <a:srgbClr val="F3541A"/>
          </a:solidFill>
          <a:ln w="127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11359" y="3318418"/>
            <a:ext cx="822223" cy="255873"/>
          </a:xfrm>
          <a:prstGeom prst="rect">
            <a:avLst/>
          </a:prstGeom>
          <a:solidFill>
            <a:srgbClr val="F3541A"/>
          </a:solidFill>
          <a:ln w="127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806280" y="3715879"/>
            <a:ext cx="822223" cy="255873"/>
          </a:xfrm>
          <a:prstGeom prst="rect">
            <a:avLst/>
          </a:prstGeom>
          <a:solidFill>
            <a:srgbClr val="F3541A"/>
          </a:solidFill>
          <a:ln w="127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659616" y="526033"/>
            <a:ext cx="3738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社群团购门店裂变模式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5519938" y="2206036"/>
            <a:ext cx="1058414" cy="3117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87" name="组合 86"/>
          <p:cNvGrpSpPr/>
          <p:nvPr/>
        </p:nvGrpSpPr>
        <p:grpSpPr>
          <a:xfrm rot="0">
            <a:off x="2234219" y="2345718"/>
            <a:ext cx="1187303" cy="1187303"/>
            <a:chOff x="7847" y="4839"/>
            <a:chExt cx="2321" cy="2321"/>
          </a:xfrm>
        </p:grpSpPr>
        <p:sp>
          <p:nvSpPr>
            <p:cNvPr id="26" name="椭圆 25"/>
            <p:cNvSpPr/>
            <p:nvPr/>
          </p:nvSpPr>
          <p:spPr>
            <a:xfrm>
              <a:off x="7847" y="4839"/>
              <a:ext cx="2321" cy="2321"/>
            </a:xfrm>
            <a:prstGeom prst="ellipse">
              <a:avLst/>
            </a:prstGeom>
            <a:solidFill>
              <a:srgbClr val="C0000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2" name="椭圆 1"/>
            <p:cNvSpPr/>
            <p:nvPr/>
          </p:nvSpPr>
          <p:spPr>
            <a:xfrm>
              <a:off x="8119" y="5137"/>
              <a:ext cx="1777" cy="177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5" name="图片 4" descr="店铺(1)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326" y="5318"/>
              <a:ext cx="1363" cy="1363"/>
            </a:xfrm>
            <a:prstGeom prst="rect">
              <a:avLst/>
            </a:prstGeom>
          </p:spPr>
        </p:pic>
      </p:grpSp>
      <p:sp>
        <p:nvSpPr>
          <p:cNvPr id="31" name="文本框 30"/>
          <p:cNvSpPr txBox="1"/>
          <p:nvPr/>
        </p:nvSpPr>
        <p:spPr>
          <a:xfrm>
            <a:off x="5525017" y="2239687"/>
            <a:ext cx="1107938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获取门店佣金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51359" y="2124131"/>
            <a:ext cx="935874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线下门店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右大括号 46"/>
          <p:cNvSpPr/>
          <p:nvPr/>
        </p:nvSpPr>
        <p:spPr>
          <a:xfrm>
            <a:off x="1787234" y="2013020"/>
            <a:ext cx="310477" cy="1912384"/>
          </a:xfrm>
          <a:prstGeom prst="rightBrac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975804" y="2526671"/>
            <a:ext cx="59111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便利店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885010" y="2924132"/>
            <a:ext cx="678731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小区业主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851359" y="3322863"/>
            <a:ext cx="715557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订货商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851359" y="3741911"/>
            <a:ext cx="715557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供货链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圆角矩形 84"/>
          <p:cNvSpPr/>
          <p:nvPr/>
        </p:nvSpPr>
        <p:spPr>
          <a:xfrm>
            <a:off x="658978" y="1450479"/>
            <a:ext cx="1290796" cy="337778"/>
          </a:xfrm>
          <a:prstGeom prst="roundRect">
            <a:avLst/>
          </a:prstGeom>
          <a:solidFill>
            <a:srgbClr val="107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725010" y="1481590"/>
            <a:ext cx="1158732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如何成为门店？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3998666" y="2079051"/>
            <a:ext cx="83619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发展推广员</a:t>
            </a:r>
            <a:endParaRPr lang="en-US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" name="右大括号 88"/>
          <p:cNvSpPr/>
          <p:nvPr/>
        </p:nvSpPr>
        <p:spPr>
          <a:xfrm flipH="1">
            <a:off x="3518030" y="2046035"/>
            <a:ext cx="310477" cy="1881908"/>
          </a:xfrm>
          <a:prstGeom prst="rightBrac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4065333" y="2477782"/>
            <a:ext cx="6869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设置员工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3953586" y="2897465"/>
            <a:ext cx="900954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设置门店地址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3966285" y="3322863"/>
            <a:ext cx="88825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上传门店商品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3946602" y="3698101"/>
            <a:ext cx="876827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门店管理平台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9" name="圆角矩形 98"/>
          <p:cNvSpPr/>
          <p:nvPr/>
        </p:nvSpPr>
        <p:spPr>
          <a:xfrm>
            <a:off x="3703427" y="1420003"/>
            <a:ext cx="1290796" cy="337778"/>
          </a:xfrm>
          <a:prstGeom prst="roundRect">
            <a:avLst/>
          </a:prstGeom>
          <a:solidFill>
            <a:srgbClr val="107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744062" y="1450479"/>
            <a:ext cx="1209526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门店能做什么？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1" name="右大括号 100"/>
          <p:cNvSpPr/>
          <p:nvPr/>
        </p:nvSpPr>
        <p:spPr>
          <a:xfrm>
            <a:off x="4909778" y="2045401"/>
            <a:ext cx="310477" cy="1880003"/>
          </a:xfrm>
          <a:prstGeom prst="rightBrac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5519938" y="2637782"/>
            <a:ext cx="1058414" cy="3117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5522478" y="2696195"/>
            <a:ext cx="1059684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获取门店奖励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5522478" y="3075878"/>
            <a:ext cx="1058414" cy="3117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5525017" y="3134291"/>
            <a:ext cx="1008256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获取线上流量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5525017" y="3513974"/>
            <a:ext cx="1057779" cy="3117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5519938" y="3552704"/>
            <a:ext cx="1234923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提供多样化服务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9" name="圆角矩形 108"/>
          <p:cNvSpPr/>
          <p:nvPr/>
        </p:nvSpPr>
        <p:spPr>
          <a:xfrm>
            <a:off x="5525652" y="1450479"/>
            <a:ext cx="2831115" cy="337778"/>
          </a:xfrm>
          <a:prstGeom prst="roundRect">
            <a:avLst/>
          </a:prstGeom>
          <a:solidFill>
            <a:srgbClr val="107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339305" y="1481590"/>
            <a:ext cx="1187938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门店分销价值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6927559" y="2197782"/>
            <a:ext cx="1347939" cy="3117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7096448" y="2239052"/>
            <a:ext cx="1024129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线下扫码收款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927559" y="2629528"/>
            <a:ext cx="1346669" cy="3117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6927559" y="2679052"/>
            <a:ext cx="1248891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打破传统区域限制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6930099" y="3067624"/>
            <a:ext cx="1344764" cy="3117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7096448" y="3100640"/>
            <a:ext cx="1023494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线上支付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6932639" y="3505720"/>
            <a:ext cx="1341589" cy="3117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6927559" y="3552704"/>
            <a:ext cx="1428574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线上线下多渠道引流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308504" y="3564768"/>
            <a:ext cx="103873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4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团长门店</a:t>
            </a:r>
            <a:endParaRPr lang="zh-CN" altLang="zh-CN" sz="1400">
              <a:solidFill>
                <a:schemeClr val="bg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275205" y="1145381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会员权益</a:t>
            </a:r>
            <a:endParaRPr lang="zh-CN" altLang="en-US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242344" y="1434941"/>
            <a:ext cx="1783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不同会员等级享受不同会员权益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提升会员的忠诚度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60918" y="2008823"/>
            <a:ext cx="1071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电子会员卡</a:t>
            </a:r>
            <a:endParaRPr lang="zh-CN" altLang="en-US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260918" y="2298383"/>
            <a:ext cx="16687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让会员及时获取商家优惠信息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提高会员的复购次数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319973" y="2952274"/>
            <a:ext cx="7162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站内信</a:t>
            </a:r>
            <a:endParaRPr lang="zh-CN" altLang="en-US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319973" y="3241834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信息精准触达用户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333308" y="3695700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zh-CN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支付有礼</a:t>
            </a:r>
            <a:endParaRPr lang="zh-CN" altLang="zh-CN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333308" y="3985260"/>
            <a:ext cx="144018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付款成功后参加营销活动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提升客户粘性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835650" y="1158716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zh-CN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生日营销</a:t>
            </a:r>
            <a:endParaRPr lang="zh-CN" altLang="zh-CN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802789" y="1448276"/>
            <a:ext cx="16687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你过生日，我促销，会员关怀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互动营销，增加客户好感度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821363" y="2022158"/>
            <a:ext cx="7162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大礼包</a:t>
            </a:r>
            <a:endParaRPr lang="zh-CN" altLang="en-US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821363" y="2311718"/>
            <a:ext cx="1783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购买商品送大礼包，促进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会员二次购物，与用户浏览时长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880418" y="2925604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积分营销</a:t>
            </a:r>
            <a:endParaRPr lang="zh-CN" altLang="en-US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880418" y="3215164"/>
            <a:ext cx="2011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签到送积分、关注送积分、积分抵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现等众多的积分营销，提高用户粘性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893753" y="3709035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zh-CN" sz="14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充值营销</a:t>
            </a:r>
            <a:endParaRPr lang="zh-CN" altLang="zh-CN" sz="14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893753" y="3998595"/>
            <a:ext cx="144018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付款成功后参加营销活动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提升客户粘性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537494" y="1165384"/>
            <a:ext cx="654844" cy="654844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544161" y="2008823"/>
            <a:ext cx="654844" cy="654844"/>
          </a:xfrm>
          <a:prstGeom prst="ellipse">
            <a:avLst/>
          </a:prstGeom>
          <a:solidFill>
            <a:srgbClr val="FF88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1544161" y="2864644"/>
            <a:ext cx="654844" cy="654844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1544161" y="3766661"/>
            <a:ext cx="654844" cy="654844"/>
          </a:xfrm>
          <a:prstGeom prst="ellipse">
            <a:avLst/>
          </a:prstGeom>
          <a:solidFill>
            <a:srgbClr val="FF88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4997450" y="1158716"/>
            <a:ext cx="654844" cy="654844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4997450" y="2002155"/>
            <a:ext cx="654844" cy="654844"/>
          </a:xfrm>
          <a:prstGeom prst="ellipse">
            <a:avLst/>
          </a:prstGeom>
          <a:solidFill>
            <a:srgbClr val="FF88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4997450" y="2857976"/>
            <a:ext cx="654844" cy="654844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4997450" y="3759994"/>
            <a:ext cx="654844" cy="654844"/>
          </a:xfrm>
          <a:prstGeom prst="ellipse">
            <a:avLst/>
          </a:prstGeom>
          <a:solidFill>
            <a:srgbClr val="FF88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2" name="图片 81" descr="AK-LY会员卡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225" y="2137886"/>
            <a:ext cx="397193" cy="397193"/>
          </a:xfrm>
          <a:prstGeom prst="rect">
            <a:avLst/>
          </a:prstGeom>
        </p:spPr>
      </p:pic>
      <p:pic>
        <p:nvPicPr>
          <p:cNvPr id="48" name="图片 47" descr="会员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328" y="1319742"/>
            <a:ext cx="346384" cy="346384"/>
          </a:xfrm>
          <a:prstGeom prst="rect">
            <a:avLst/>
          </a:prstGeom>
        </p:spPr>
      </p:pic>
      <p:pic>
        <p:nvPicPr>
          <p:cNvPr id="49" name="图片 48" descr="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031" y="2953703"/>
            <a:ext cx="450533" cy="450533"/>
          </a:xfrm>
          <a:prstGeom prst="rect">
            <a:avLst/>
          </a:prstGeom>
        </p:spPr>
      </p:pic>
      <p:pic>
        <p:nvPicPr>
          <p:cNvPr id="50" name="图片 49" descr="好评有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0369" y="3895725"/>
            <a:ext cx="383381" cy="383381"/>
          </a:xfrm>
          <a:prstGeom prst="rect">
            <a:avLst/>
          </a:prstGeom>
        </p:spPr>
      </p:pic>
      <p:pic>
        <p:nvPicPr>
          <p:cNvPr id="51" name="图片 50" descr="生日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6986" y="1231106"/>
            <a:ext cx="468154" cy="468154"/>
          </a:xfrm>
          <a:prstGeom prst="rect">
            <a:avLst/>
          </a:prstGeom>
        </p:spPr>
      </p:pic>
      <p:pic>
        <p:nvPicPr>
          <p:cNvPr id="52" name="图片 51" descr="大礼包-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1745" y="2070259"/>
            <a:ext cx="518636" cy="518636"/>
          </a:xfrm>
          <a:prstGeom prst="rect">
            <a:avLst/>
          </a:prstGeom>
        </p:spPr>
      </p:pic>
      <p:pic>
        <p:nvPicPr>
          <p:cNvPr id="80" name="图片 79" descr="积分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9849" y="2993708"/>
            <a:ext cx="370046" cy="370046"/>
          </a:xfrm>
          <a:prstGeom prst="rect">
            <a:avLst/>
          </a:prstGeom>
        </p:spPr>
      </p:pic>
      <p:pic>
        <p:nvPicPr>
          <p:cNvPr id="53" name="图片 52" descr="充值 recharge_fill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1745" y="3826669"/>
            <a:ext cx="521018" cy="52101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71165" y="46799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会员积分制模式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3027680" y="641350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社群团购模式优势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198880" y="1306830"/>
            <a:ext cx="656971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10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2018年下半年起，社区团购和社群团购开始初露锋芒。</a:t>
            </a:r>
            <a:endParaRPr lang="zh-CN" altLang="en-US" sz="1000">
              <a:solidFill>
                <a:schemeClr val="bg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40000"/>
              </a:lnSpc>
            </a:pPr>
            <a:r>
              <a:rPr lang="zh-CN" altLang="en-US" sz="10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社群团购继承了微商的裂变特性，但是抛弃了“违规”、“压货”模式，同时并保持了社群营销中代理的模式</a:t>
            </a:r>
            <a:endParaRPr lang="zh-CN" altLang="en-US" sz="1000">
              <a:solidFill>
                <a:schemeClr val="bg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40000"/>
              </a:lnSpc>
            </a:pPr>
            <a:r>
              <a:rPr lang="zh-CN" altLang="en-US" sz="10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即：</a:t>
            </a:r>
            <a:r>
              <a:rPr lang="zh-CN" altLang="en-US" sz="10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利用社群营销 </a:t>
            </a:r>
            <a:r>
              <a:rPr lang="en-US" altLang="zh-CN" sz="10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+ </a:t>
            </a:r>
            <a:r>
              <a:rPr lang="zh-CN" altLang="en-US" sz="10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团购模式为商家快速获取流量。</a:t>
            </a:r>
            <a:endParaRPr lang="zh-CN" altLang="en-US" sz="1000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59205" y="223647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社群营销优势</a:t>
            </a:r>
            <a:endParaRPr lang="zh-CN" altLang="en-US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流程图: 过程 2"/>
          <p:cNvSpPr/>
          <p:nvPr/>
        </p:nvSpPr>
        <p:spPr>
          <a:xfrm>
            <a:off x="1259205" y="2716530"/>
            <a:ext cx="2016125" cy="441960"/>
          </a:xfrm>
          <a:prstGeom prst="flowChartProcess">
            <a:avLst/>
          </a:prstGeom>
          <a:solidFill>
            <a:srgbClr val="FD5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395095" y="2799715"/>
            <a:ext cx="17443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低成本实现利润最大化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流程图: 过程 4"/>
          <p:cNvSpPr/>
          <p:nvPr/>
        </p:nvSpPr>
        <p:spPr>
          <a:xfrm>
            <a:off x="3620770" y="2716530"/>
            <a:ext cx="1594485" cy="441960"/>
          </a:xfrm>
          <a:prstGeom prst="flowChartProcess">
            <a:avLst/>
          </a:prstGeom>
          <a:solidFill>
            <a:srgbClr val="FD5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15068" y="2799715"/>
            <a:ext cx="1405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病毒式的口碑传播</a:t>
            </a:r>
            <a:endParaRPr lang="zh-CN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流程图: 过程 6"/>
          <p:cNvSpPr/>
          <p:nvPr/>
        </p:nvSpPr>
        <p:spPr>
          <a:xfrm>
            <a:off x="5638800" y="2716530"/>
            <a:ext cx="2339975" cy="441960"/>
          </a:xfrm>
          <a:prstGeom prst="flowChartProcess">
            <a:avLst/>
          </a:prstGeom>
          <a:solidFill>
            <a:srgbClr val="FD5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698808" y="2799715"/>
            <a:ext cx="22199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高效精准的细分人群圈子传播</a:t>
            </a:r>
            <a:endParaRPr lang="zh-CN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流程图: 过程 8"/>
          <p:cNvSpPr/>
          <p:nvPr/>
        </p:nvSpPr>
        <p:spPr>
          <a:xfrm>
            <a:off x="1259205" y="3786505"/>
            <a:ext cx="2167890" cy="441960"/>
          </a:xfrm>
          <a:prstGeom prst="flowChartProcess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341755" y="3869690"/>
            <a:ext cx="20853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快速获取流量，获客成本低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41755" y="331851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团购优势</a:t>
            </a:r>
            <a:endParaRPr lang="zh-CN" altLang="en-US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流程图: 过程 11"/>
          <p:cNvSpPr/>
          <p:nvPr/>
        </p:nvSpPr>
        <p:spPr>
          <a:xfrm>
            <a:off x="3704590" y="3786505"/>
            <a:ext cx="2167890" cy="441960"/>
          </a:xfrm>
          <a:prstGeom prst="flowChartProcess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787140" y="3869690"/>
            <a:ext cx="20853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利用熟人关系链，快速裂变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5299710" y="1783080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社群圈层细分化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DESTEP分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8375" y="848995"/>
            <a:ext cx="3783965" cy="34461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973955" y="2452370"/>
            <a:ext cx="332359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社群细分，口碑裂变传播，为商城的精准营销打下基础。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寻找目标客户社群，发展群主、发现社群</a:t>
            </a:r>
            <a:r>
              <a:rPr lang="en-US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KOL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2609850" y="643890"/>
            <a:ext cx="4094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社群团购解决哪些问题？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33575" y="1492885"/>
            <a:ext cx="1554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整合社群供应链资源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1009650" y="1323340"/>
            <a:ext cx="833755" cy="83375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33575" y="1696720"/>
            <a:ext cx="17354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解决供货选品问题，降低产品扭转成本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45505" y="1492885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多种运营模式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021580" y="1323340"/>
            <a:ext cx="833755" cy="83375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945505" y="1696720"/>
            <a:ext cx="2425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支持多层级/合伙人制/多种升级条件组合等模式，深度打造团队，提高转化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59610" y="2600325"/>
            <a:ext cx="1249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多渠道引流转化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035685" y="2430780"/>
            <a:ext cx="833755" cy="83375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959610" y="2804160"/>
            <a:ext cx="17354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微信端、小程序、APP、PC、H5全网引流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971540" y="2600325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裂变分销机制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5047615" y="2430780"/>
            <a:ext cx="833755" cy="83375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971540" y="2804160"/>
            <a:ext cx="2425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分销返佣、分红，刺激社群、团长分享积极性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959610" y="3686175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团长激励机制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035685" y="3516630"/>
            <a:ext cx="833755" cy="83375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959610" y="3890010"/>
            <a:ext cx="2060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推荐奖/销售奖/团队业绩奖等多种奖励模式，提升裂变速度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971540" y="3686175"/>
            <a:ext cx="1249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大数据智能分析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047615" y="3516630"/>
            <a:ext cx="833755" cy="83375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5971540" y="3890010"/>
            <a:ext cx="25019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用户数据、订单、财务等数据精细化管理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22" descr="供应链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330" y="1408430"/>
            <a:ext cx="619760" cy="563880"/>
          </a:xfrm>
          <a:prstGeom prst="rect">
            <a:avLst/>
          </a:prstGeom>
        </p:spPr>
      </p:pic>
      <p:pic>
        <p:nvPicPr>
          <p:cNvPr id="24" name="图片 23" descr="运营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900" y="1470660"/>
            <a:ext cx="539115" cy="539115"/>
          </a:xfrm>
          <a:prstGeom prst="rect">
            <a:avLst/>
          </a:prstGeom>
        </p:spPr>
      </p:pic>
      <p:pic>
        <p:nvPicPr>
          <p:cNvPr id="25" name="图片 24" descr="渠道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365" y="2538095"/>
            <a:ext cx="619760" cy="619760"/>
          </a:xfrm>
          <a:prstGeom prst="rect">
            <a:avLst/>
          </a:prstGeom>
        </p:spPr>
      </p:pic>
      <p:pic>
        <p:nvPicPr>
          <p:cNvPr id="26" name="图片 25" descr="分销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370" y="2374900"/>
            <a:ext cx="944880" cy="944880"/>
          </a:xfrm>
          <a:prstGeom prst="rect">
            <a:avLst/>
          </a:prstGeom>
        </p:spPr>
      </p:pic>
      <p:pic>
        <p:nvPicPr>
          <p:cNvPr id="27" name="图片 26" descr="团长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165" y="3686175"/>
            <a:ext cx="518795" cy="518795"/>
          </a:xfrm>
          <a:prstGeom prst="rect">
            <a:avLst/>
          </a:prstGeom>
        </p:spPr>
      </p:pic>
      <p:pic>
        <p:nvPicPr>
          <p:cNvPr id="28" name="图片 27" descr="大数据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3660" y="3634740"/>
            <a:ext cx="621665" cy="6216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weishen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720" y="1137920"/>
            <a:ext cx="6417310" cy="36322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299335" y="520065"/>
            <a:ext cx="4450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4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做社群团购，你将获得以下优势</a:t>
            </a:r>
            <a:endParaRPr lang="zh-CN" altLang="en-US" sz="24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icon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25" y="3348355"/>
            <a:ext cx="1235710" cy="901700"/>
          </a:xfrm>
          <a:prstGeom prst="rect">
            <a:avLst/>
          </a:prstGeom>
        </p:spPr>
      </p:pic>
      <p:pic>
        <p:nvPicPr>
          <p:cNvPr id="5" name="图片 4" descr="icon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2069465"/>
            <a:ext cx="1666240" cy="925830"/>
          </a:xfrm>
          <a:prstGeom prst="rect">
            <a:avLst/>
          </a:prstGeom>
        </p:spPr>
      </p:pic>
      <p:pic>
        <p:nvPicPr>
          <p:cNvPr id="6" name="图片 5" descr="icon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655" y="980440"/>
            <a:ext cx="1869440" cy="902335"/>
          </a:xfrm>
          <a:prstGeom prst="rect">
            <a:avLst/>
          </a:prstGeom>
        </p:spPr>
      </p:pic>
      <p:pic>
        <p:nvPicPr>
          <p:cNvPr id="7" name="图片 6" descr="icon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2635" y="1767840"/>
            <a:ext cx="1508125" cy="977265"/>
          </a:xfrm>
          <a:prstGeom prst="rect">
            <a:avLst/>
          </a:prstGeom>
        </p:spPr>
      </p:pic>
      <p:pic>
        <p:nvPicPr>
          <p:cNvPr id="8" name="图片 7" descr="icon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5935" y="3037840"/>
            <a:ext cx="1551305" cy="8820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2693035" y="1027430"/>
            <a:ext cx="36023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社群团购起盘</a:t>
            </a:r>
            <a:r>
              <a:rPr lang="en-US" altLang="zh-CN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大条件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流程图: 过程 2"/>
          <p:cNvSpPr/>
          <p:nvPr/>
        </p:nvSpPr>
        <p:spPr>
          <a:xfrm>
            <a:off x="1227455" y="2237105"/>
            <a:ext cx="2016125" cy="441960"/>
          </a:xfrm>
          <a:prstGeom prst="flowChartProcess">
            <a:avLst/>
          </a:prstGeom>
          <a:solidFill>
            <a:srgbClr val="FD5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363345" y="2320290"/>
            <a:ext cx="17443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获取丰富的产品供应链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流程图: 过程 4"/>
          <p:cNvSpPr/>
          <p:nvPr/>
        </p:nvSpPr>
        <p:spPr>
          <a:xfrm>
            <a:off x="3589020" y="2237105"/>
            <a:ext cx="1594485" cy="441960"/>
          </a:xfrm>
          <a:prstGeom prst="flowChartProcess">
            <a:avLst/>
          </a:prstGeom>
          <a:solidFill>
            <a:srgbClr val="FD5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611880" y="2320290"/>
            <a:ext cx="15005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一批种子团长/社群</a:t>
            </a:r>
            <a:endParaRPr lang="zh-CN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流程图: 过程 6"/>
          <p:cNvSpPr/>
          <p:nvPr/>
        </p:nvSpPr>
        <p:spPr>
          <a:xfrm>
            <a:off x="5607050" y="2237105"/>
            <a:ext cx="2339975" cy="441960"/>
          </a:xfrm>
          <a:prstGeom prst="flowChartProcess">
            <a:avLst/>
          </a:prstGeom>
          <a:solidFill>
            <a:srgbClr val="FD5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667058" y="2320290"/>
            <a:ext cx="22199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工具（微分销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社群团购系统</a:t>
            </a:r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3057525" y="631190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整合供应链资源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1070" y="1276985"/>
            <a:ext cx="709422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很多社群团购通过共享产品供应链来迅速起盘，微分销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社群团购系统，支持供应商入驻，供应商发货、供应商上传商品等等，快速整合供应链资源，帮助商家迅速打造社群团购平台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流程图: 终止 4"/>
          <p:cNvSpPr/>
          <p:nvPr/>
        </p:nvSpPr>
        <p:spPr>
          <a:xfrm>
            <a:off x="1432878" y="2416493"/>
            <a:ext cx="1462405" cy="435610"/>
          </a:xfrm>
          <a:prstGeom prst="flowChartTerminator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564640" y="2465705"/>
            <a:ext cx="1198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供应商入驻</a:t>
            </a:r>
            <a:endParaRPr lang="zh-CN" altLang="zh-CN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流程图: 终止 7"/>
          <p:cNvSpPr/>
          <p:nvPr/>
        </p:nvSpPr>
        <p:spPr>
          <a:xfrm>
            <a:off x="3732213" y="2426018"/>
            <a:ext cx="1462405" cy="435610"/>
          </a:xfrm>
          <a:prstGeom prst="flowChartTerminator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863975" y="2475230"/>
            <a:ext cx="1198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供应商审核</a:t>
            </a:r>
            <a:endParaRPr lang="zh-CN" altLang="zh-CN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流程图: 终止 13"/>
          <p:cNvSpPr/>
          <p:nvPr/>
        </p:nvSpPr>
        <p:spPr>
          <a:xfrm>
            <a:off x="6091238" y="2416493"/>
            <a:ext cx="1462405" cy="435610"/>
          </a:xfrm>
          <a:prstGeom prst="flowChartTerminator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223000" y="2465705"/>
            <a:ext cx="1198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供应商发货</a:t>
            </a:r>
            <a:endParaRPr lang="en-US" altLang="zh-CN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流程图: 终止 18"/>
          <p:cNvSpPr/>
          <p:nvPr/>
        </p:nvSpPr>
        <p:spPr>
          <a:xfrm>
            <a:off x="3737610" y="3214370"/>
            <a:ext cx="1825625" cy="474345"/>
          </a:xfrm>
          <a:prstGeom prst="flowChartTerminator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869055" y="3302000"/>
            <a:ext cx="16052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供应商独立管理</a:t>
            </a:r>
            <a:endParaRPr lang="zh-CN" altLang="zh-CN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流程图: 终止 20"/>
          <p:cNvSpPr/>
          <p:nvPr/>
        </p:nvSpPr>
        <p:spPr>
          <a:xfrm>
            <a:off x="1437958" y="3233103"/>
            <a:ext cx="1462405" cy="435610"/>
          </a:xfrm>
          <a:prstGeom prst="flowChartTerminator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468120" y="3282315"/>
            <a:ext cx="14274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供应商数据统计</a:t>
            </a:r>
            <a:endParaRPr lang="zh-CN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流程图: 终止 2"/>
          <p:cNvSpPr/>
          <p:nvPr/>
        </p:nvSpPr>
        <p:spPr>
          <a:xfrm>
            <a:off x="6148705" y="3233420"/>
            <a:ext cx="1463040" cy="474345"/>
          </a:xfrm>
          <a:prstGeom prst="flowChartTerminator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423025" y="3302000"/>
            <a:ext cx="9194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……</a:t>
            </a:r>
            <a:r>
              <a:rPr lang="zh-CN" altLang="en-US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更多</a:t>
            </a:r>
            <a:endParaRPr lang="zh-CN" altLang="en-US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3057525" y="631190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社群团长激励体系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1070" y="1252220"/>
            <a:ext cx="737552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团长是社群团购的核心，既是卖货的通道，也是渠道复制、壮大的关键点，如何激励团长发挥最大价值，帮助团长晋升？团长、总团长或者更高的合伙人自动升降级，不同层级的奖励机制不同。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4735" y="2143760"/>
            <a:ext cx="71481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团队业绩奖          团队管理奖          团长销售奖          团长推荐奖</a:t>
            </a:r>
            <a:endParaRPr lang="zh-CN" altLang="en-US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裂变返佣              团队奖励              合伙人</a:t>
            </a:r>
            <a:endParaRPr lang="zh-CN" altLang="en-US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3235960" y="68262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丰富的营销活动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995" y="1440815"/>
            <a:ext cx="8458835" cy="2908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872105" y="759460"/>
            <a:ext cx="4013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32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目录 ｜ </a:t>
            </a:r>
            <a:r>
              <a:rPr lang="en-US" altLang="zh-CN" sz="32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2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96365" y="2376170"/>
            <a:ext cx="995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rgbClr val="F3541A"/>
                </a:solidFill>
              </a:rPr>
              <a:t>第一部分</a:t>
            </a:r>
            <a:endParaRPr lang="zh-CN" altLang="en-US" sz="1600">
              <a:solidFill>
                <a:srgbClr val="F3541A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>
                <a:solidFill>
                  <a:srgbClr val="F3541A"/>
                </a:solidFill>
              </a:rPr>
              <a:t>背景</a:t>
            </a:r>
            <a:endParaRPr lang="zh-CN" altLang="en-US" sz="2000" b="1">
              <a:solidFill>
                <a:srgbClr val="F3541A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4370" y="2376170"/>
            <a:ext cx="995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rgbClr val="F3541A"/>
                </a:solidFill>
              </a:rPr>
              <a:t>第二部分</a:t>
            </a:r>
            <a:endParaRPr lang="zh-CN" altLang="en-US" sz="1600">
              <a:solidFill>
                <a:srgbClr val="F3541A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>
                <a:solidFill>
                  <a:srgbClr val="F3541A"/>
                </a:solidFill>
              </a:rPr>
              <a:t>概述</a:t>
            </a:r>
            <a:endParaRPr lang="zh-CN" altLang="en-US" sz="2000" b="1">
              <a:solidFill>
                <a:srgbClr val="F3541A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2375" y="2376170"/>
            <a:ext cx="995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rgbClr val="F3541A"/>
                </a:solidFill>
              </a:rPr>
              <a:t>第三部分</a:t>
            </a:r>
            <a:endParaRPr lang="zh-CN" altLang="en-US" sz="1600">
              <a:solidFill>
                <a:srgbClr val="F3541A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>
                <a:solidFill>
                  <a:srgbClr val="F3541A"/>
                </a:solidFill>
              </a:rPr>
              <a:t>模式</a:t>
            </a:r>
            <a:endParaRPr lang="zh-CN" altLang="en-US" sz="2000" b="1">
              <a:solidFill>
                <a:srgbClr val="F3541A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50380" y="2376170"/>
            <a:ext cx="995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rgbClr val="F3541A"/>
                </a:solidFill>
              </a:rPr>
              <a:t>第四部分</a:t>
            </a:r>
            <a:endParaRPr lang="zh-CN" altLang="en-US" sz="1600">
              <a:solidFill>
                <a:srgbClr val="F3541A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>
                <a:solidFill>
                  <a:srgbClr val="F3541A"/>
                </a:solidFill>
              </a:rPr>
              <a:t>案例</a:t>
            </a:r>
            <a:endParaRPr lang="zh-CN" altLang="en-US" sz="2000" b="1">
              <a:solidFill>
                <a:srgbClr val="F3541A"/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2487295" y="2500630"/>
            <a:ext cx="523875" cy="687070"/>
          </a:xfrm>
          <a:prstGeom prst="line">
            <a:avLst/>
          </a:prstGeom>
          <a:ln>
            <a:solidFill>
              <a:srgbClr val="F354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4310380" y="2500630"/>
            <a:ext cx="523875" cy="687070"/>
          </a:xfrm>
          <a:prstGeom prst="line">
            <a:avLst/>
          </a:prstGeom>
          <a:ln>
            <a:solidFill>
              <a:srgbClr val="F354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6177280" y="2500630"/>
            <a:ext cx="523875" cy="687070"/>
          </a:xfrm>
          <a:prstGeom prst="line">
            <a:avLst/>
          </a:prstGeom>
          <a:ln>
            <a:solidFill>
              <a:srgbClr val="F354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2" name="图片 61" descr="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910" y="777240"/>
            <a:ext cx="1832610" cy="358902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rot="0">
            <a:off x="3755390" y="2112010"/>
            <a:ext cx="537210" cy="537210"/>
            <a:chOff x="3379" y="2597"/>
            <a:chExt cx="1375" cy="1375"/>
          </a:xfrm>
        </p:grpSpPr>
        <p:sp>
          <p:nvSpPr>
            <p:cNvPr id="4" name="椭圆 3"/>
            <p:cNvSpPr/>
            <p:nvPr/>
          </p:nvSpPr>
          <p:spPr>
            <a:xfrm>
              <a:off x="3379" y="2597"/>
              <a:ext cx="1375" cy="1375"/>
            </a:xfrm>
            <a:prstGeom prst="ellipse">
              <a:avLst/>
            </a:prstGeom>
            <a:solidFill>
              <a:srgbClr val="107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8" name="图片 7" descr="会员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04" y="2778"/>
              <a:ext cx="727" cy="727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3683635" y="2672080"/>
            <a:ext cx="68707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拼团</a:t>
            </a:r>
            <a:endParaRPr lang="zh-CN" altLang="zh-CN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 rot="0">
            <a:off x="4679950" y="2112010"/>
            <a:ext cx="537210" cy="537210"/>
            <a:chOff x="3379" y="2597"/>
            <a:chExt cx="1375" cy="1375"/>
          </a:xfrm>
        </p:grpSpPr>
        <p:sp>
          <p:nvSpPr>
            <p:cNvPr id="12" name="椭圆 11"/>
            <p:cNvSpPr/>
            <p:nvPr/>
          </p:nvSpPr>
          <p:spPr>
            <a:xfrm>
              <a:off x="3379" y="2597"/>
              <a:ext cx="1375" cy="1375"/>
            </a:xfrm>
            <a:prstGeom prst="ellipse">
              <a:avLst/>
            </a:prstGeom>
            <a:solidFill>
              <a:srgbClr val="107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13" name="图片 12" descr="会员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04" y="2778"/>
              <a:ext cx="727" cy="727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/>
        </p:nvSpPr>
        <p:spPr>
          <a:xfrm>
            <a:off x="4602480" y="2673350"/>
            <a:ext cx="68199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团长裂变</a:t>
            </a:r>
            <a:endParaRPr lang="zh-CN" altLang="zh-CN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5518785" y="1758315"/>
            <a:ext cx="721995" cy="249555"/>
          </a:xfrm>
          <a:prstGeom prst="roundRect">
            <a:avLst/>
          </a:prstGeom>
          <a:solidFill>
            <a:srgbClr val="FD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消费者</a:t>
            </a:r>
            <a:r>
              <a:rPr lang="en-US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左大括号 15"/>
          <p:cNvSpPr/>
          <p:nvPr/>
        </p:nvSpPr>
        <p:spPr>
          <a:xfrm>
            <a:off x="5288280" y="1692910"/>
            <a:ext cx="198120" cy="1344930"/>
          </a:xfrm>
          <a:prstGeom prst="leftBrac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5518785" y="2091055"/>
            <a:ext cx="721995" cy="249555"/>
          </a:xfrm>
          <a:prstGeom prst="roundRect">
            <a:avLst/>
          </a:prstGeom>
          <a:solidFill>
            <a:srgbClr val="FD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消费者</a:t>
            </a:r>
            <a:r>
              <a:rPr lang="en-US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endParaRPr lang="en-US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5518785" y="2423795"/>
            <a:ext cx="721995" cy="249555"/>
          </a:xfrm>
          <a:prstGeom prst="roundRect">
            <a:avLst/>
          </a:prstGeom>
          <a:solidFill>
            <a:srgbClr val="FD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消费者</a:t>
            </a:r>
            <a:r>
              <a:rPr lang="en-US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endParaRPr lang="en-US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5518785" y="2756535"/>
            <a:ext cx="721995" cy="249555"/>
          </a:xfrm>
          <a:prstGeom prst="roundRect">
            <a:avLst/>
          </a:prstGeom>
          <a:solidFill>
            <a:srgbClr val="FD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消费者</a:t>
            </a:r>
            <a:r>
              <a:rPr lang="en-US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endParaRPr lang="en-US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4369435" y="2365375"/>
            <a:ext cx="233045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左大括号 34"/>
          <p:cNvSpPr/>
          <p:nvPr/>
        </p:nvSpPr>
        <p:spPr>
          <a:xfrm flipH="1">
            <a:off x="6297930" y="1697990"/>
            <a:ext cx="198120" cy="1344930"/>
          </a:xfrm>
          <a:prstGeom prst="leftBrac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6616700" y="2245995"/>
            <a:ext cx="721995" cy="249555"/>
          </a:xfrm>
          <a:prstGeom prst="roundRect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拼团成功</a:t>
            </a:r>
            <a:endParaRPr 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 flipV="1">
            <a:off x="6988810" y="1469390"/>
            <a:ext cx="0" cy="710565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4022090" y="1480185"/>
            <a:ext cx="296164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>
            <a:off x="4027170" y="1480185"/>
            <a:ext cx="0" cy="553085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6994525" y="2548890"/>
            <a:ext cx="0" cy="645795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H="1">
            <a:off x="4022090" y="3194685"/>
            <a:ext cx="297815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/>
        </p:nvCxnSpPr>
        <p:spPr>
          <a:xfrm flipV="1">
            <a:off x="4022090" y="2921635"/>
            <a:ext cx="0" cy="265430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4898390" y="1136015"/>
            <a:ext cx="15976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2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客流</a:t>
            </a:r>
            <a:r>
              <a:rPr lang="en-US" altLang="zh-CN" sz="12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销量成倍增长</a:t>
            </a:r>
            <a:endParaRPr lang="zh-CN" altLang="en-US" sz="12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4859020" y="3257550"/>
            <a:ext cx="18497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拼团裂变 </a:t>
            </a:r>
            <a:r>
              <a:rPr lang="en-US" altLang="zh-CN" sz="12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 </a:t>
            </a:r>
            <a:r>
              <a:rPr lang="zh-CN" altLang="en-US" sz="12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优惠券营销</a:t>
            </a:r>
            <a:endParaRPr lang="zh-CN" altLang="en-US" sz="12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960495" y="3628390"/>
            <a:ext cx="36468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71450" indent="-171450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zh-CN" altLang="zh-CN" sz="10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拼团玩法：大团、小团、阶梯团                 </a:t>
            </a:r>
            <a:endParaRPr lang="zh-CN" altLang="zh-CN" sz="10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zh-CN" altLang="zh-CN" sz="10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拼团限购返佣，灵活设置</a:t>
            </a:r>
            <a:endParaRPr lang="zh-CN" altLang="zh-CN" sz="10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zh-CN" altLang="zh-CN" sz="10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团长名单，提升团长裂变的积极性</a:t>
            </a:r>
            <a:endParaRPr lang="zh-CN" altLang="zh-CN" sz="10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40000"/>
              </a:lnSpc>
              <a:buFont typeface="Wingdings" panose="05000000000000000000" charset="0"/>
              <a:buChar char="ü"/>
            </a:pPr>
            <a:r>
              <a:rPr lang="zh-CN" altLang="zh-CN" sz="10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自动成团，提升拼团成功率</a:t>
            </a:r>
            <a:endParaRPr lang="zh-CN" altLang="zh-CN" sz="10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72435" y="335915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拼团营销，快速裂变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972435" y="407670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限时营销，刺激购买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825" y="1069975"/>
            <a:ext cx="1533525" cy="300355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443605" y="3320415"/>
            <a:ext cx="3809365" cy="808990"/>
            <a:chOff x="4513" y="4998"/>
            <a:chExt cx="5999" cy="127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rcRect r="51704"/>
            <a:stretch>
              <a:fillRect/>
            </a:stretch>
          </p:blipFill>
          <p:spPr>
            <a:xfrm>
              <a:off x="7492" y="4998"/>
              <a:ext cx="2990" cy="59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3" y="4998"/>
              <a:ext cx="2865" cy="1275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rcRect l="51139" r="81"/>
            <a:stretch>
              <a:fillRect/>
            </a:stretch>
          </p:blipFill>
          <p:spPr>
            <a:xfrm>
              <a:off x="7492" y="5676"/>
              <a:ext cx="3020" cy="597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4377055" y="1213485"/>
            <a:ext cx="1793240" cy="1699260"/>
            <a:chOff x="6825" y="3258"/>
            <a:chExt cx="5138" cy="4868"/>
          </a:xfrm>
        </p:grpSpPr>
        <p:sp>
          <p:nvSpPr>
            <p:cNvPr id="39" name="object 10"/>
            <p:cNvSpPr/>
            <p:nvPr/>
          </p:nvSpPr>
          <p:spPr>
            <a:xfrm flipH="1" flipV="1">
              <a:off x="6825" y="3258"/>
              <a:ext cx="2589" cy="4868"/>
            </a:xfrm>
            <a:custGeom>
              <a:avLst/>
              <a:gdLst/>
              <a:ahLst/>
              <a:cxnLst/>
              <a:rect l="l" t="t" r="r" b="b"/>
              <a:pathLst>
                <a:path w="1644015" h="3091179">
                  <a:moveTo>
                    <a:pt x="113697" y="0"/>
                  </a:moveTo>
                  <a:lnTo>
                    <a:pt x="0" y="132801"/>
                  </a:lnTo>
                  <a:lnTo>
                    <a:pt x="103728" y="253868"/>
                  </a:lnTo>
                  <a:lnTo>
                    <a:pt x="156641" y="255144"/>
                  </a:lnTo>
                  <a:lnTo>
                    <a:pt x="209010" y="258519"/>
                  </a:lnTo>
                  <a:lnTo>
                    <a:pt x="260792" y="263950"/>
                  </a:lnTo>
                  <a:lnTo>
                    <a:pt x="311946" y="271398"/>
                  </a:lnTo>
                  <a:lnTo>
                    <a:pt x="362432" y="280823"/>
                  </a:lnTo>
                  <a:lnTo>
                    <a:pt x="412208" y="292183"/>
                  </a:lnTo>
                  <a:lnTo>
                    <a:pt x="461234" y="305438"/>
                  </a:lnTo>
                  <a:lnTo>
                    <a:pt x="509469" y="320548"/>
                  </a:lnTo>
                  <a:lnTo>
                    <a:pt x="556871" y="337472"/>
                  </a:lnTo>
                  <a:lnTo>
                    <a:pt x="603399" y="356170"/>
                  </a:lnTo>
                  <a:lnTo>
                    <a:pt x="649014" y="376601"/>
                  </a:lnTo>
                  <a:lnTo>
                    <a:pt x="693673" y="398725"/>
                  </a:lnTo>
                  <a:lnTo>
                    <a:pt x="737335" y="422502"/>
                  </a:lnTo>
                  <a:lnTo>
                    <a:pt x="779960" y="447890"/>
                  </a:lnTo>
                  <a:lnTo>
                    <a:pt x="821507" y="474850"/>
                  </a:lnTo>
                  <a:lnTo>
                    <a:pt x="861935" y="503342"/>
                  </a:lnTo>
                  <a:lnTo>
                    <a:pt x="901203" y="533323"/>
                  </a:lnTo>
                  <a:lnTo>
                    <a:pt x="939269" y="564755"/>
                  </a:lnTo>
                  <a:lnTo>
                    <a:pt x="976093" y="597597"/>
                  </a:lnTo>
                  <a:lnTo>
                    <a:pt x="1011634" y="631807"/>
                  </a:lnTo>
                  <a:lnTo>
                    <a:pt x="1046016" y="667544"/>
                  </a:lnTo>
                  <a:lnTo>
                    <a:pt x="1079020" y="704577"/>
                  </a:lnTo>
                  <a:lnTo>
                    <a:pt x="1110606" y="742863"/>
                  </a:lnTo>
                  <a:lnTo>
                    <a:pt x="1140731" y="782362"/>
                  </a:lnTo>
                  <a:lnTo>
                    <a:pt x="1169353" y="823031"/>
                  </a:lnTo>
                  <a:lnTo>
                    <a:pt x="1196431" y="864830"/>
                  </a:lnTo>
                  <a:lnTo>
                    <a:pt x="1221923" y="907716"/>
                  </a:lnTo>
                  <a:lnTo>
                    <a:pt x="1245788" y="951648"/>
                  </a:lnTo>
                  <a:lnTo>
                    <a:pt x="1267983" y="996584"/>
                  </a:lnTo>
                  <a:lnTo>
                    <a:pt x="1288467" y="1042483"/>
                  </a:lnTo>
                  <a:lnTo>
                    <a:pt x="1307198" y="1089302"/>
                  </a:lnTo>
                  <a:lnTo>
                    <a:pt x="1324135" y="1137001"/>
                  </a:lnTo>
                  <a:lnTo>
                    <a:pt x="1339235" y="1185537"/>
                  </a:lnTo>
                  <a:lnTo>
                    <a:pt x="1352457" y="1234869"/>
                  </a:lnTo>
                  <a:lnTo>
                    <a:pt x="1363760" y="1284956"/>
                  </a:lnTo>
                  <a:lnTo>
                    <a:pt x="1373101" y="1335755"/>
                  </a:lnTo>
                  <a:lnTo>
                    <a:pt x="1380439" y="1387225"/>
                  </a:lnTo>
                  <a:lnTo>
                    <a:pt x="1385732" y="1439325"/>
                  </a:lnTo>
                  <a:lnTo>
                    <a:pt x="1388938" y="1492012"/>
                  </a:lnTo>
                  <a:lnTo>
                    <a:pt x="1390017" y="1545246"/>
                  </a:lnTo>
                  <a:lnTo>
                    <a:pt x="1390017" y="1547107"/>
                  </a:lnTo>
                  <a:lnTo>
                    <a:pt x="1389789" y="1548681"/>
                  </a:lnTo>
                  <a:lnTo>
                    <a:pt x="1389789" y="1550541"/>
                  </a:lnTo>
                  <a:lnTo>
                    <a:pt x="1389789" y="1550827"/>
                  </a:lnTo>
                  <a:lnTo>
                    <a:pt x="1389561" y="1550827"/>
                  </a:lnTo>
                  <a:lnTo>
                    <a:pt x="1388281" y="1603738"/>
                  </a:lnTo>
                  <a:lnTo>
                    <a:pt x="1384905" y="1656104"/>
                  </a:lnTo>
                  <a:lnTo>
                    <a:pt x="1379471" y="1707884"/>
                  </a:lnTo>
                  <a:lnTo>
                    <a:pt x="1372020" y="1759036"/>
                  </a:lnTo>
                  <a:lnTo>
                    <a:pt x="1362594" y="1809520"/>
                  </a:lnTo>
                  <a:lnTo>
                    <a:pt x="1351232" y="1859294"/>
                  </a:lnTo>
                  <a:lnTo>
                    <a:pt x="1337975" y="1908318"/>
                  </a:lnTo>
                  <a:lnTo>
                    <a:pt x="1322864" y="1956551"/>
                  </a:lnTo>
                  <a:lnTo>
                    <a:pt x="1305939" y="2003951"/>
                  </a:lnTo>
                  <a:lnTo>
                    <a:pt x="1287240" y="2050477"/>
                  </a:lnTo>
                  <a:lnTo>
                    <a:pt x="1266809" y="2096089"/>
                  </a:lnTo>
                  <a:lnTo>
                    <a:pt x="1244685" y="2140746"/>
                  </a:lnTo>
                  <a:lnTo>
                    <a:pt x="1220909" y="2184406"/>
                  </a:lnTo>
                  <a:lnTo>
                    <a:pt x="1195522" y="2227029"/>
                  </a:lnTo>
                  <a:lnTo>
                    <a:pt x="1168565" y="2268573"/>
                  </a:lnTo>
                  <a:lnTo>
                    <a:pt x="1140077" y="2308998"/>
                  </a:lnTo>
                  <a:lnTo>
                    <a:pt x="1110099" y="2348263"/>
                  </a:lnTo>
                  <a:lnTo>
                    <a:pt x="1078672" y="2386326"/>
                  </a:lnTo>
                  <a:lnTo>
                    <a:pt x="1045837" y="2423146"/>
                  </a:lnTo>
                  <a:lnTo>
                    <a:pt x="1011634" y="2458684"/>
                  </a:lnTo>
                  <a:lnTo>
                    <a:pt x="975904" y="2493083"/>
                  </a:lnTo>
                  <a:lnTo>
                    <a:pt x="938879" y="2526104"/>
                  </a:lnTo>
                  <a:lnTo>
                    <a:pt x="900601" y="2557703"/>
                  </a:lnTo>
                  <a:lnTo>
                    <a:pt x="861110" y="2587841"/>
                  </a:lnTo>
                  <a:lnTo>
                    <a:pt x="820449" y="2616475"/>
                  </a:lnTo>
                  <a:lnTo>
                    <a:pt x="778659" y="2643563"/>
                  </a:lnTo>
                  <a:lnTo>
                    <a:pt x="735782" y="2669064"/>
                  </a:lnTo>
                  <a:lnTo>
                    <a:pt x="691858" y="2692936"/>
                  </a:lnTo>
                  <a:lnTo>
                    <a:pt x="646931" y="2715138"/>
                  </a:lnTo>
                  <a:lnTo>
                    <a:pt x="601040" y="2735628"/>
                  </a:lnTo>
                  <a:lnTo>
                    <a:pt x="554229" y="2754364"/>
                  </a:lnTo>
                  <a:lnTo>
                    <a:pt x="506537" y="2771304"/>
                  </a:lnTo>
                  <a:lnTo>
                    <a:pt x="458008" y="2786408"/>
                  </a:lnTo>
                  <a:lnTo>
                    <a:pt x="408682" y="2799632"/>
                  </a:lnTo>
                  <a:lnTo>
                    <a:pt x="358601" y="2810937"/>
                  </a:lnTo>
                  <a:lnTo>
                    <a:pt x="307806" y="2820279"/>
                  </a:lnTo>
                  <a:lnTo>
                    <a:pt x="256340" y="2827618"/>
                  </a:lnTo>
                  <a:lnTo>
                    <a:pt x="204243" y="2832912"/>
                  </a:lnTo>
                  <a:lnTo>
                    <a:pt x="151557" y="2836118"/>
                  </a:lnTo>
                  <a:lnTo>
                    <a:pt x="98324" y="2837197"/>
                  </a:lnTo>
                  <a:lnTo>
                    <a:pt x="96422" y="2837197"/>
                  </a:lnTo>
                  <a:lnTo>
                    <a:pt x="94671" y="2837054"/>
                  </a:lnTo>
                  <a:lnTo>
                    <a:pt x="92845" y="2837054"/>
                  </a:lnTo>
                  <a:lnTo>
                    <a:pt x="196573" y="2957834"/>
                  </a:lnTo>
                  <a:lnTo>
                    <a:pt x="82875" y="3090636"/>
                  </a:lnTo>
                  <a:lnTo>
                    <a:pt x="88050" y="3090636"/>
                  </a:lnTo>
                  <a:lnTo>
                    <a:pt x="93073" y="3091065"/>
                  </a:lnTo>
                  <a:lnTo>
                    <a:pt x="98324" y="3091065"/>
                  </a:lnTo>
                  <a:lnTo>
                    <a:pt x="162020" y="3089774"/>
                  </a:lnTo>
                  <a:lnTo>
                    <a:pt x="225060" y="3085937"/>
                  </a:lnTo>
                  <a:lnTo>
                    <a:pt x="287396" y="3079602"/>
                  </a:lnTo>
                  <a:lnTo>
                    <a:pt x="348978" y="3070819"/>
                  </a:lnTo>
                  <a:lnTo>
                    <a:pt x="409756" y="3059640"/>
                  </a:lnTo>
                  <a:lnTo>
                    <a:pt x="469680" y="3046113"/>
                  </a:lnTo>
                  <a:lnTo>
                    <a:pt x="528700" y="3030289"/>
                  </a:lnTo>
                  <a:lnTo>
                    <a:pt x="586767" y="3012217"/>
                  </a:lnTo>
                  <a:lnTo>
                    <a:pt x="643830" y="2991949"/>
                  </a:lnTo>
                  <a:lnTo>
                    <a:pt x="699841" y="2969533"/>
                  </a:lnTo>
                  <a:lnTo>
                    <a:pt x="754749" y="2945020"/>
                  </a:lnTo>
                  <a:lnTo>
                    <a:pt x="808504" y="2918459"/>
                  </a:lnTo>
                  <a:lnTo>
                    <a:pt x="861057" y="2889902"/>
                  </a:lnTo>
                  <a:lnTo>
                    <a:pt x="912358" y="2859397"/>
                  </a:lnTo>
                  <a:lnTo>
                    <a:pt x="962357" y="2826996"/>
                  </a:lnTo>
                  <a:lnTo>
                    <a:pt x="1011005" y="2792747"/>
                  </a:lnTo>
                  <a:lnTo>
                    <a:pt x="1058251" y="2756701"/>
                  </a:lnTo>
                  <a:lnTo>
                    <a:pt x="1104047" y="2718908"/>
                  </a:lnTo>
                  <a:lnTo>
                    <a:pt x="1148341" y="2679418"/>
                  </a:lnTo>
                  <a:lnTo>
                    <a:pt x="1191085" y="2638281"/>
                  </a:lnTo>
                  <a:lnTo>
                    <a:pt x="1231731" y="2596057"/>
                  </a:lnTo>
                  <a:lnTo>
                    <a:pt x="1270765" y="2552319"/>
                  </a:lnTo>
                  <a:lnTo>
                    <a:pt x="1308137" y="2507113"/>
                  </a:lnTo>
                  <a:lnTo>
                    <a:pt x="1343801" y="2460490"/>
                  </a:lnTo>
                  <a:lnTo>
                    <a:pt x="1377709" y="2412495"/>
                  </a:lnTo>
                  <a:lnTo>
                    <a:pt x="1409813" y="2363177"/>
                  </a:lnTo>
                  <a:lnTo>
                    <a:pt x="1440067" y="2312585"/>
                  </a:lnTo>
                  <a:lnTo>
                    <a:pt x="1468422" y="2260766"/>
                  </a:lnTo>
                  <a:lnTo>
                    <a:pt x="1494832" y="2207768"/>
                  </a:lnTo>
                  <a:lnTo>
                    <a:pt x="1519249" y="2153638"/>
                  </a:lnTo>
                  <a:lnTo>
                    <a:pt x="1541625" y="2098426"/>
                  </a:lnTo>
                  <a:lnTo>
                    <a:pt x="1561914" y="2042179"/>
                  </a:lnTo>
                  <a:lnTo>
                    <a:pt x="1580067" y="1984945"/>
                  </a:lnTo>
                  <a:lnTo>
                    <a:pt x="1596037" y="1926772"/>
                  </a:lnTo>
                  <a:lnTo>
                    <a:pt x="1609777" y="1867708"/>
                  </a:lnTo>
                  <a:lnTo>
                    <a:pt x="1621239" y="1807801"/>
                  </a:lnTo>
                  <a:lnTo>
                    <a:pt x="1630376" y="1747099"/>
                  </a:lnTo>
                  <a:lnTo>
                    <a:pt x="1637141" y="1685650"/>
                  </a:lnTo>
                  <a:lnTo>
                    <a:pt x="1641485" y="1623501"/>
                  </a:lnTo>
                  <a:lnTo>
                    <a:pt x="1643363" y="1560702"/>
                  </a:lnTo>
                  <a:lnTo>
                    <a:pt x="1643363" y="1555550"/>
                  </a:lnTo>
                  <a:lnTo>
                    <a:pt x="1643820" y="1550541"/>
                  </a:lnTo>
                  <a:lnTo>
                    <a:pt x="1643820" y="1545246"/>
                  </a:lnTo>
                  <a:lnTo>
                    <a:pt x="1642530" y="1481545"/>
                  </a:lnTo>
                  <a:lnTo>
                    <a:pt x="1638694" y="1418497"/>
                  </a:lnTo>
                  <a:lnTo>
                    <a:pt x="1632362" y="1356153"/>
                  </a:lnTo>
                  <a:lnTo>
                    <a:pt x="1623584" y="1294562"/>
                  </a:lnTo>
                  <a:lnTo>
                    <a:pt x="1612409" y="1233774"/>
                  </a:lnTo>
                  <a:lnTo>
                    <a:pt x="1598888" y="1173839"/>
                  </a:lnTo>
                  <a:lnTo>
                    <a:pt x="1583069" y="1114808"/>
                  </a:lnTo>
                  <a:lnTo>
                    <a:pt x="1565004" y="1056729"/>
                  </a:lnTo>
                  <a:lnTo>
                    <a:pt x="1544741" y="999655"/>
                  </a:lnTo>
                  <a:lnTo>
                    <a:pt x="1522331" y="943633"/>
                  </a:lnTo>
                  <a:lnTo>
                    <a:pt x="1497823" y="888715"/>
                  </a:lnTo>
                  <a:lnTo>
                    <a:pt x="1471268" y="834950"/>
                  </a:lnTo>
                  <a:lnTo>
                    <a:pt x="1442714" y="782389"/>
                  </a:lnTo>
                  <a:lnTo>
                    <a:pt x="1412213" y="731081"/>
                  </a:lnTo>
                  <a:lnTo>
                    <a:pt x="1379813" y="681076"/>
                  </a:lnTo>
                  <a:lnTo>
                    <a:pt x="1345565" y="632425"/>
                  </a:lnTo>
                  <a:lnTo>
                    <a:pt x="1309518" y="585177"/>
                  </a:lnTo>
                  <a:lnTo>
                    <a:pt x="1271723" y="539382"/>
                  </a:lnTo>
                  <a:lnTo>
                    <a:pt x="1232228" y="495091"/>
                  </a:lnTo>
                  <a:lnTo>
                    <a:pt x="1191085" y="452354"/>
                  </a:lnTo>
                  <a:lnTo>
                    <a:pt x="1148873" y="411695"/>
                  </a:lnTo>
                  <a:lnTo>
                    <a:pt x="1105145" y="372651"/>
                  </a:lnTo>
                  <a:lnTo>
                    <a:pt x="1059949" y="335268"/>
                  </a:lnTo>
                  <a:lnTo>
                    <a:pt x="1013334" y="299595"/>
                  </a:lnTo>
                  <a:lnTo>
                    <a:pt x="965348" y="265678"/>
                  </a:lnTo>
                  <a:lnTo>
                    <a:pt x="916038" y="233566"/>
                  </a:lnTo>
                  <a:lnTo>
                    <a:pt x="865453" y="203305"/>
                  </a:lnTo>
                  <a:lnTo>
                    <a:pt x="813641" y="174943"/>
                  </a:lnTo>
                  <a:lnTo>
                    <a:pt x="760650" y="148528"/>
                  </a:lnTo>
                  <a:lnTo>
                    <a:pt x="706528" y="124107"/>
                  </a:lnTo>
                  <a:lnTo>
                    <a:pt x="651324" y="101727"/>
                  </a:lnTo>
                  <a:lnTo>
                    <a:pt x="595084" y="81436"/>
                  </a:lnTo>
                  <a:lnTo>
                    <a:pt x="537858" y="63282"/>
                  </a:lnTo>
                  <a:lnTo>
                    <a:pt x="479694" y="47311"/>
                  </a:lnTo>
                  <a:lnTo>
                    <a:pt x="420640" y="33571"/>
                  </a:lnTo>
                  <a:lnTo>
                    <a:pt x="360743" y="22110"/>
                  </a:lnTo>
                  <a:lnTo>
                    <a:pt x="300052" y="12975"/>
                  </a:lnTo>
                  <a:lnTo>
                    <a:pt x="238616" y="6213"/>
                  </a:lnTo>
                  <a:lnTo>
                    <a:pt x="176481" y="1872"/>
                  </a:lnTo>
                  <a:lnTo>
                    <a:pt x="113697" y="0"/>
                  </a:lnTo>
                  <a:close/>
                </a:path>
              </a:pathLst>
            </a:custGeom>
            <a:ln w="38100">
              <a:solidFill>
                <a:srgbClr val="F3541A"/>
              </a:solidFill>
            </a:ln>
          </p:spPr>
          <p:txBody>
            <a:bodyPr wrap="square" lIns="0" tIns="0" rIns="0" bIns="0" rtlCol="0"/>
            <a:p/>
          </p:txBody>
        </p:sp>
        <p:sp>
          <p:nvSpPr>
            <p:cNvPr id="9" name="object 10"/>
            <p:cNvSpPr/>
            <p:nvPr/>
          </p:nvSpPr>
          <p:spPr>
            <a:xfrm>
              <a:off x="9375" y="3258"/>
              <a:ext cx="2589" cy="4868"/>
            </a:xfrm>
            <a:custGeom>
              <a:avLst/>
              <a:gdLst/>
              <a:ahLst/>
              <a:cxnLst/>
              <a:rect l="l" t="t" r="r" b="b"/>
              <a:pathLst>
                <a:path w="1644015" h="3091179">
                  <a:moveTo>
                    <a:pt x="113697" y="0"/>
                  </a:moveTo>
                  <a:lnTo>
                    <a:pt x="0" y="132801"/>
                  </a:lnTo>
                  <a:lnTo>
                    <a:pt x="103728" y="253868"/>
                  </a:lnTo>
                  <a:lnTo>
                    <a:pt x="156641" y="255144"/>
                  </a:lnTo>
                  <a:lnTo>
                    <a:pt x="209010" y="258519"/>
                  </a:lnTo>
                  <a:lnTo>
                    <a:pt x="260792" y="263950"/>
                  </a:lnTo>
                  <a:lnTo>
                    <a:pt x="311946" y="271398"/>
                  </a:lnTo>
                  <a:lnTo>
                    <a:pt x="362432" y="280823"/>
                  </a:lnTo>
                  <a:lnTo>
                    <a:pt x="412208" y="292183"/>
                  </a:lnTo>
                  <a:lnTo>
                    <a:pt x="461234" y="305438"/>
                  </a:lnTo>
                  <a:lnTo>
                    <a:pt x="509469" y="320548"/>
                  </a:lnTo>
                  <a:lnTo>
                    <a:pt x="556871" y="337472"/>
                  </a:lnTo>
                  <a:lnTo>
                    <a:pt x="603399" y="356170"/>
                  </a:lnTo>
                  <a:lnTo>
                    <a:pt x="649014" y="376601"/>
                  </a:lnTo>
                  <a:lnTo>
                    <a:pt x="693673" y="398725"/>
                  </a:lnTo>
                  <a:lnTo>
                    <a:pt x="737335" y="422502"/>
                  </a:lnTo>
                  <a:lnTo>
                    <a:pt x="779960" y="447890"/>
                  </a:lnTo>
                  <a:lnTo>
                    <a:pt x="821507" y="474850"/>
                  </a:lnTo>
                  <a:lnTo>
                    <a:pt x="861935" y="503342"/>
                  </a:lnTo>
                  <a:lnTo>
                    <a:pt x="901203" y="533323"/>
                  </a:lnTo>
                  <a:lnTo>
                    <a:pt x="939269" y="564755"/>
                  </a:lnTo>
                  <a:lnTo>
                    <a:pt x="976093" y="597597"/>
                  </a:lnTo>
                  <a:lnTo>
                    <a:pt x="1011634" y="631807"/>
                  </a:lnTo>
                  <a:lnTo>
                    <a:pt x="1046016" y="667544"/>
                  </a:lnTo>
                  <a:lnTo>
                    <a:pt x="1079020" y="704577"/>
                  </a:lnTo>
                  <a:lnTo>
                    <a:pt x="1110606" y="742863"/>
                  </a:lnTo>
                  <a:lnTo>
                    <a:pt x="1140731" y="782362"/>
                  </a:lnTo>
                  <a:lnTo>
                    <a:pt x="1169353" y="823031"/>
                  </a:lnTo>
                  <a:lnTo>
                    <a:pt x="1196431" y="864830"/>
                  </a:lnTo>
                  <a:lnTo>
                    <a:pt x="1221923" y="907716"/>
                  </a:lnTo>
                  <a:lnTo>
                    <a:pt x="1245788" y="951648"/>
                  </a:lnTo>
                  <a:lnTo>
                    <a:pt x="1267983" y="996584"/>
                  </a:lnTo>
                  <a:lnTo>
                    <a:pt x="1288467" y="1042483"/>
                  </a:lnTo>
                  <a:lnTo>
                    <a:pt x="1307198" y="1089302"/>
                  </a:lnTo>
                  <a:lnTo>
                    <a:pt x="1324135" y="1137001"/>
                  </a:lnTo>
                  <a:lnTo>
                    <a:pt x="1339235" y="1185537"/>
                  </a:lnTo>
                  <a:lnTo>
                    <a:pt x="1352457" y="1234869"/>
                  </a:lnTo>
                  <a:lnTo>
                    <a:pt x="1363760" y="1284956"/>
                  </a:lnTo>
                  <a:lnTo>
                    <a:pt x="1373101" y="1335755"/>
                  </a:lnTo>
                  <a:lnTo>
                    <a:pt x="1380439" y="1387225"/>
                  </a:lnTo>
                  <a:lnTo>
                    <a:pt x="1385732" y="1439325"/>
                  </a:lnTo>
                  <a:lnTo>
                    <a:pt x="1388938" y="1492012"/>
                  </a:lnTo>
                  <a:lnTo>
                    <a:pt x="1390017" y="1545246"/>
                  </a:lnTo>
                  <a:lnTo>
                    <a:pt x="1390017" y="1547107"/>
                  </a:lnTo>
                  <a:lnTo>
                    <a:pt x="1389789" y="1548681"/>
                  </a:lnTo>
                  <a:lnTo>
                    <a:pt x="1389789" y="1550541"/>
                  </a:lnTo>
                  <a:lnTo>
                    <a:pt x="1389789" y="1550827"/>
                  </a:lnTo>
                  <a:lnTo>
                    <a:pt x="1389561" y="1550827"/>
                  </a:lnTo>
                  <a:lnTo>
                    <a:pt x="1388281" y="1603738"/>
                  </a:lnTo>
                  <a:lnTo>
                    <a:pt x="1384905" y="1656104"/>
                  </a:lnTo>
                  <a:lnTo>
                    <a:pt x="1379471" y="1707884"/>
                  </a:lnTo>
                  <a:lnTo>
                    <a:pt x="1372020" y="1759036"/>
                  </a:lnTo>
                  <a:lnTo>
                    <a:pt x="1362594" y="1809520"/>
                  </a:lnTo>
                  <a:lnTo>
                    <a:pt x="1351232" y="1859294"/>
                  </a:lnTo>
                  <a:lnTo>
                    <a:pt x="1337975" y="1908318"/>
                  </a:lnTo>
                  <a:lnTo>
                    <a:pt x="1322864" y="1956551"/>
                  </a:lnTo>
                  <a:lnTo>
                    <a:pt x="1305939" y="2003951"/>
                  </a:lnTo>
                  <a:lnTo>
                    <a:pt x="1287240" y="2050477"/>
                  </a:lnTo>
                  <a:lnTo>
                    <a:pt x="1266809" y="2096089"/>
                  </a:lnTo>
                  <a:lnTo>
                    <a:pt x="1244685" y="2140746"/>
                  </a:lnTo>
                  <a:lnTo>
                    <a:pt x="1220909" y="2184406"/>
                  </a:lnTo>
                  <a:lnTo>
                    <a:pt x="1195522" y="2227029"/>
                  </a:lnTo>
                  <a:lnTo>
                    <a:pt x="1168565" y="2268573"/>
                  </a:lnTo>
                  <a:lnTo>
                    <a:pt x="1140077" y="2308998"/>
                  </a:lnTo>
                  <a:lnTo>
                    <a:pt x="1110099" y="2348263"/>
                  </a:lnTo>
                  <a:lnTo>
                    <a:pt x="1078672" y="2386326"/>
                  </a:lnTo>
                  <a:lnTo>
                    <a:pt x="1045837" y="2423146"/>
                  </a:lnTo>
                  <a:lnTo>
                    <a:pt x="1011634" y="2458684"/>
                  </a:lnTo>
                  <a:lnTo>
                    <a:pt x="975904" y="2493083"/>
                  </a:lnTo>
                  <a:lnTo>
                    <a:pt x="938879" y="2526104"/>
                  </a:lnTo>
                  <a:lnTo>
                    <a:pt x="900601" y="2557703"/>
                  </a:lnTo>
                  <a:lnTo>
                    <a:pt x="861110" y="2587841"/>
                  </a:lnTo>
                  <a:lnTo>
                    <a:pt x="820449" y="2616475"/>
                  </a:lnTo>
                  <a:lnTo>
                    <a:pt x="778659" y="2643563"/>
                  </a:lnTo>
                  <a:lnTo>
                    <a:pt x="735782" y="2669064"/>
                  </a:lnTo>
                  <a:lnTo>
                    <a:pt x="691858" y="2692936"/>
                  </a:lnTo>
                  <a:lnTo>
                    <a:pt x="646931" y="2715138"/>
                  </a:lnTo>
                  <a:lnTo>
                    <a:pt x="601040" y="2735628"/>
                  </a:lnTo>
                  <a:lnTo>
                    <a:pt x="554229" y="2754364"/>
                  </a:lnTo>
                  <a:lnTo>
                    <a:pt x="506537" y="2771304"/>
                  </a:lnTo>
                  <a:lnTo>
                    <a:pt x="458008" y="2786408"/>
                  </a:lnTo>
                  <a:lnTo>
                    <a:pt x="408682" y="2799632"/>
                  </a:lnTo>
                  <a:lnTo>
                    <a:pt x="358601" y="2810937"/>
                  </a:lnTo>
                  <a:lnTo>
                    <a:pt x="307806" y="2820279"/>
                  </a:lnTo>
                  <a:lnTo>
                    <a:pt x="256340" y="2827618"/>
                  </a:lnTo>
                  <a:lnTo>
                    <a:pt x="204243" y="2832912"/>
                  </a:lnTo>
                  <a:lnTo>
                    <a:pt x="151557" y="2836118"/>
                  </a:lnTo>
                  <a:lnTo>
                    <a:pt x="98324" y="2837197"/>
                  </a:lnTo>
                  <a:lnTo>
                    <a:pt x="96422" y="2837197"/>
                  </a:lnTo>
                  <a:lnTo>
                    <a:pt x="94671" y="2837054"/>
                  </a:lnTo>
                  <a:lnTo>
                    <a:pt x="92845" y="2837054"/>
                  </a:lnTo>
                  <a:lnTo>
                    <a:pt x="196573" y="2957834"/>
                  </a:lnTo>
                  <a:lnTo>
                    <a:pt x="82875" y="3090636"/>
                  </a:lnTo>
                  <a:lnTo>
                    <a:pt x="88050" y="3090636"/>
                  </a:lnTo>
                  <a:lnTo>
                    <a:pt x="93073" y="3091065"/>
                  </a:lnTo>
                  <a:lnTo>
                    <a:pt x="98324" y="3091065"/>
                  </a:lnTo>
                  <a:lnTo>
                    <a:pt x="162020" y="3089774"/>
                  </a:lnTo>
                  <a:lnTo>
                    <a:pt x="225060" y="3085937"/>
                  </a:lnTo>
                  <a:lnTo>
                    <a:pt x="287396" y="3079602"/>
                  </a:lnTo>
                  <a:lnTo>
                    <a:pt x="348978" y="3070819"/>
                  </a:lnTo>
                  <a:lnTo>
                    <a:pt x="409756" y="3059640"/>
                  </a:lnTo>
                  <a:lnTo>
                    <a:pt x="469680" y="3046113"/>
                  </a:lnTo>
                  <a:lnTo>
                    <a:pt x="528700" y="3030289"/>
                  </a:lnTo>
                  <a:lnTo>
                    <a:pt x="586767" y="3012217"/>
                  </a:lnTo>
                  <a:lnTo>
                    <a:pt x="643830" y="2991949"/>
                  </a:lnTo>
                  <a:lnTo>
                    <a:pt x="699841" y="2969533"/>
                  </a:lnTo>
                  <a:lnTo>
                    <a:pt x="754749" y="2945020"/>
                  </a:lnTo>
                  <a:lnTo>
                    <a:pt x="808504" y="2918459"/>
                  </a:lnTo>
                  <a:lnTo>
                    <a:pt x="861057" y="2889902"/>
                  </a:lnTo>
                  <a:lnTo>
                    <a:pt x="912358" y="2859397"/>
                  </a:lnTo>
                  <a:lnTo>
                    <a:pt x="962357" y="2826996"/>
                  </a:lnTo>
                  <a:lnTo>
                    <a:pt x="1011005" y="2792747"/>
                  </a:lnTo>
                  <a:lnTo>
                    <a:pt x="1058251" y="2756701"/>
                  </a:lnTo>
                  <a:lnTo>
                    <a:pt x="1104047" y="2718908"/>
                  </a:lnTo>
                  <a:lnTo>
                    <a:pt x="1148341" y="2679418"/>
                  </a:lnTo>
                  <a:lnTo>
                    <a:pt x="1191085" y="2638281"/>
                  </a:lnTo>
                  <a:lnTo>
                    <a:pt x="1231731" y="2596057"/>
                  </a:lnTo>
                  <a:lnTo>
                    <a:pt x="1270765" y="2552319"/>
                  </a:lnTo>
                  <a:lnTo>
                    <a:pt x="1308137" y="2507113"/>
                  </a:lnTo>
                  <a:lnTo>
                    <a:pt x="1343801" y="2460490"/>
                  </a:lnTo>
                  <a:lnTo>
                    <a:pt x="1377709" y="2412495"/>
                  </a:lnTo>
                  <a:lnTo>
                    <a:pt x="1409813" y="2363177"/>
                  </a:lnTo>
                  <a:lnTo>
                    <a:pt x="1440067" y="2312585"/>
                  </a:lnTo>
                  <a:lnTo>
                    <a:pt x="1468422" y="2260766"/>
                  </a:lnTo>
                  <a:lnTo>
                    <a:pt x="1494832" y="2207768"/>
                  </a:lnTo>
                  <a:lnTo>
                    <a:pt x="1519249" y="2153638"/>
                  </a:lnTo>
                  <a:lnTo>
                    <a:pt x="1541625" y="2098426"/>
                  </a:lnTo>
                  <a:lnTo>
                    <a:pt x="1561914" y="2042179"/>
                  </a:lnTo>
                  <a:lnTo>
                    <a:pt x="1580067" y="1984945"/>
                  </a:lnTo>
                  <a:lnTo>
                    <a:pt x="1596037" y="1926772"/>
                  </a:lnTo>
                  <a:lnTo>
                    <a:pt x="1609777" y="1867708"/>
                  </a:lnTo>
                  <a:lnTo>
                    <a:pt x="1621239" y="1807801"/>
                  </a:lnTo>
                  <a:lnTo>
                    <a:pt x="1630376" y="1747099"/>
                  </a:lnTo>
                  <a:lnTo>
                    <a:pt x="1637141" y="1685650"/>
                  </a:lnTo>
                  <a:lnTo>
                    <a:pt x="1641485" y="1623501"/>
                  </a:lnTo>
                  <a:lnTo>
                    <a:pt x="1643363" y="1560702"/>
                  </a:lnTo>
                  <a:lnTo>
                    <a:pt x="1643363" y="1555550"/>
                  </a:lnTo>
                  <a:lnTo>
                    <a:pt x="1643820" y="1550541"/>
                  </a:lnTo>
                  <a:lnTo>
                    <a:pt x="1643820" y="1545246"/>
                  </a:lnTo>
                  <a:lnTo>
                    <a:pt x="1642530" y="1481545"/>
                  </a:lnTo>
                  <a:lnTo>
                    <a:pt x="1638694" y="1418497"/>
                  </a:lnTo>
                  <a:lnTo>
                    <a:pt x="1632362" y="1356153"/>
                  </a:lnTo>
                  <a:lnTo>
                    <a:pt x="1623584" y="1294562"/>
                  </a:lnTo>
                  <a:lnTo>
                    <a:pt x="1612409" y="1233774"/>
                  </a:lnTo>
                  <a:lnTo>
                    <a:pt x="1598888" y="1173839"/>
                  </a:lnTo>
                  <a:lnTo>
                    <a:pt x="1583069" y="1114808"/>
                  </a:lnTo>
                  <a:lnTo>
                    <a:pt x="1565004" y="1056729"/>
                  </a:lnTo>
                  <a:lnTo>
                    <a:pt x="1544741" y="999655"/>
                  </a:lnTo>
                  <a:lnTo>
                    <a:pt x="1522331" y="943633"/>
                  </a:lnTo>
                  <a:lnTo>
                    <a:pt x="1497823" y="888715"/>
                  </a:lnTo>
                  <a:lnTo>
                    <a:pt x="1471268" y="834950"/>
                  </a:lnTo>
                  <a:lnTo>
                    <a:pt x="1442714" y="782389"/>
                  </a:lnTo>
                  <a:lnTo>
                    <a:pt x="1412213" y="731081"/>
                  </a:lnTo>
                  <a:lnTo>
                    <a:pt x="1379813" y="681076"/>
                  </a:lnTo>
                  <a:lnTo>
                    <a:pt x="1345565" y="632425"/>
                  </a:lnTo>
                  <a:lnTo>
                    <a:pt x="1309518" y="585177"/>
                  </a:lnTo>
                  <a:lnTo>
                    <a:pt x="1271723" y="539382"/>
                  </a:lnTo>
                  <a:lnTo>
                    <a:pt x="1232228" y="495091"/>
                  </a:lnTo>
                  <a:lnTo>
                    <a:pt x="1191085" y="452354"/>
                  </a:lnTo>
                  <a:lnTo>
                    <a:pt x="1148873" y="411695"/>
                  </a:lnTo>
                  <a:lnTo>
                    <a:pt x="1105145" y="372651"/>
                  </a:lnTo>
                  <a:lnTo>
                    <a:pt x="1059949" y="335268"/>
                  </a:lnTo>
                  <a:lnTo>
                    <a:pt x="1013334" y="299595"/>
                  </a:lnTo>
                  <a:lnTo>
                    <a:pt x="965348" y="265678"/>
                  </a:lnTo>
                  <a:lnTo>
                    <a:pt x="916038" y="233566"/>
                  </a:lnTo>
                  <a:lnTo>
                    <a:pt x="865453" y="203305"/>
                  </a:lnTo>
                  <a:lnTo>
                    <a:pt x="813641" y="174943"/>
                  </a:lnTo>
                  <a:lnTo>
                    <a:pt x="760650" y="148528"/>
                  </a:lnTo>
                  <a:lnTo>
                    <a:pt x="706528" y="124107"/>
                  </a:lnTo>
                  <a:lnTo>
                    <a:pt x="651324" y="101727"/>
                  </a:lnTo>
                  <a:lnTo>
                    <a:pt x="595084" y="81436"/>
                  </a:lnTo>
                  <a:lnTo>
                    <a:pt x="537858" y="63282"/>
                  </a:lnTo>
                  <a:lnTo>
                    <a:pt x="479694" y="47311"/>
                  </a:lnTo>
                  <a:lnTo>
                    <a:pt x="420640" y="33571"/>
                  </a:lnTo>
                  <a:lnTo>
                    <a:pt x="360743" y="22110"/>
                  </a:lnTo>
                  <a:lnTo>
                    <a:pt x="300052" y="12975"/>
                  </a:lnTo>
                  <a:lnTo>
                    <a:pt x="238616" y="6213"/>
                  </a:lnTo>
                  <a:lnTo>
                    <a:pt x="176481" y="1872"/>
                  </a:lnTo>
                  <a:lnTo>
                    <a:pt x="113697" y="0"/>
                  </a:lnTo>
                  <a:close/>
                </a:path>
              </a:pathLst>
            </a:custGeom>
            <a:ln w="38100">
              <a:solidFill>
                <a:srgbClr val="F3541A"/>
              </a:solidFill>
            </a:ln>
          </p:spPr>
          <p:txBody>
            <a:bodyPr wrap="square" lIns="0" tIns="0" rIns="0" bIns="0" rtlCol="0"/>
            <a:p/>
          </p:txBody>
        </p:sp>
      </p:grpSp>
      <p:sp>
        <p:nvSpPr>
          <p:cNvPr id="10" name="椭圆 9"/>
          <p:cNvSpPr/>
          <p:nvPr/>
        </p:nvSpPr>
        <p:spPr>
          <a:xfrm>
            <a:off x="5584190" y="1280160"/>
            <a:ext cx="765175" cy="76517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4883150" y="2378710"/>
            <a:ext cx="771525" cy="771525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655310" y="1737995"/>
            <a:ext cx="69405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限时秒杀</a:t>
            </a:r>
            <a:endParaRPr lang="zh-CN" altLang="en-US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971415" y="2835275"/>
            <a:ext cx="85534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限时打折</a:t>
            </a:r>
            <a:endParaRPr lang="zh-CN" altLang="en-US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descr="秒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075" y="1347470"/>
            <a:ext cx="390525" cy="390525"/>
          </a:xfrm>
          <a:prstGeom prst="rect">
            <a:avLst/>
          </a:prstGeom>
        </p:spPr>
      </p:pic>
      <p:pic>
        <p:nvPicPr>
          <p:cNvPr id="15" name="图片 14" descr="打折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4130" y="2505710"/>
            <a:ext cx="329565" cy="329565"/>
          </a:xfrm>
          <a:prstGeom prst="rect">
            <a:avLst/>
          </a:prstGeom>
        </p:spPr>
      </p:pic>
      <p:sp>
        <p:nvSpPr>
          <p:cNvPr id="18" name="椭圆 17"/>
          <p:cNvSpPr/>
          <p:nvPr/>
        </p:nvSpPr>
        <p:spPr>
          <a:xfrm>
            <a:off x="4099560" y="1393825"/>
            <a:ext cx="651510" cy="651510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218940" y="1604645"/>
            <a:ext cx="41211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9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砍价</a:t>
            </a:r>
            <a:endParaRPr lang="zh-CN" altLang="zh-CN" sz="9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471285" y="1204595"/>
            <a:ext cx="1554480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9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支持预热</a:t>
            </a:r>
            <a:endParaRPr lang="zh-CN" altLang="en-US" sz="9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支持提前预热，时间自定义，支持专题页展示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06650" y="1348105"/>
            <a:ext cx="1606550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30000"/>
              </a:lnSpc>
            </a:pPr>
            <a:r>
              <a:rPr lang="zh-CN" altLang="en-US" sz="9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提升店铺流量</a:t>
            </a:r>
            <a:endParaRPr lang="zh-CN" altLang="en-US" sz="9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30000"/>
              </a:lnSpc>
            </a:pPr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在特定的时间内提供优惠商品吸引顾客</a:t>
            </a:r>
            <a:r>
              <a:rPr lang="en-US" altLang="zh-CN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zh-CN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增加店铺人气</a:t>
            </a:r>
            <a:endParaRPr lang="zh-CN" altLang="zh-CN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491105" y="2400935"/>
            <a:ext cx="1437640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30000"/>
              </a:lnSpc>
            </a:pPr>
            <a:r>
              <a:rPr lang="zh-CN" altLang="en-US" sz="9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折扣方式自定义</a:t>
            </a:r>
            <a:endParaRPr lang="zh-CN" altLang="en-US" sz="9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30000"/>
              </a:lnSpc>
            </a:pPr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不同等级的会员，可享受不同的折扣方式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574155" y="2282825"/>
            <a:ext cx="1649730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9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提高转化率</a:t>
            </a:r>
            <a:endParaRPr lang="zh-CN" altLang="en-US" sz="9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30000"/>
              </a:lnSpc>
            </a:pPr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把更多流量转化成有价值的流量，让更多进店的人购买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2"/>
          <p:cNvPicPr>
            <a:picLocks noChangeAspect="1"/>
          </p:cNvPicPr>
          <p:nvPr/>
        </p:nvPicPr>
        <p:blipFill>
          <a:blip r:embed="rId1"/>
          <a:srcRect l="30918" t="12799" r="31084" b="12799"/>
          <a:stretch>
            <a:fillRect/>
          </a:stretch>
        </p:blipFill>
        <p:spPr>
          <a:xfrm>
            <a:off x="7392829" y="2382044"/>
            <a:ext cx="1099661" cy="215407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2" name="图片 31" descr="3"/>
          <p:cNvPicPr>
            <a:picLocks noChangeAspect="1"/>
          </p:cNvPicPr>
          <p:nvPr/>
        </p:nvPicPr>
        <p:blipFill>
          <a:blip r:embed="rId2"/>
          <a:srcRect l="30607" t="13375" r="31228" b="13841"/>
          <a:stretch>
            <a:fillRect/>
          </a:stretch>
        </p:blipFill>
        <p:spPr>
          <a:xfrm>
            <a:off x="649605" y="2505393"/>
            <a:ext cx="1025843" cy="1956435"/>
          </a:xfrm>
          <a:prstGeom prst="rect">
            <a:avLst/>
          </a:prstGeom>
        </p:spPr>
      </p:pic>
      <p:pic>
        <p:nvPicPr>
          <p:cNvPr id="31" name="图片 30" descr="6"/>
          <p:cNvPicPr>
            <a:picLocks noChangeAspect="1"/>
          </p:cNvPicPr>
          <p:nvPr/>
        </p:nvPicPr>
        <p:blipFill>
          <a:blip r:embed="rId3"/>
          <a:srcRect l="30918" t="13220" r="32458" b="12611"/>
          <a:stretch>
            <a:fillRect/>
          </a:stretch>
        </p:blipFill>
        <p:spPr>
          <a:xfrm>
            <a:off x="1507331" y="2242026"/>
            <a:ext cx="1225868" cy="248316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 descr="7"/>
          <p:cNvPicPr>
            <a:picLocks noChangeAspect="1"/>
          </p:cNvPicPr>
          <p:nvPr/>
        </p:nvPicPr>
        <p:blipFill>
          <a:blip r:embed="rId4"/>
          <a:srcRect l="31228" t="12312" r="31228" b="13076"/>
          <a:stretch>
            <a:fillRect/>
          </a:stretch>
        </p:blipFill>
        <p:spPr>
          <a:xfrm>
            <a:off x="6293168" y="2194401"/>
            <a:ext cx="1273016" cy="25307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9" name="标题 2"/>
          <p:cNvSpPr>
            <a:spLocks noGrp="1"/>
          </p:cNvSpPr>
          <p:nvPr/>
        </p:nvSpPr>
        <p:spPr>
          <a:xfrm>
            <a:off x="874871" y="209709"/>
            <a:ext cx="6220301" cy="48339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可视化组件，满足个性化需求</a:t>
            </a:r>
            <a:r>
              <a:rPr lang="en-US" altLang="zh-CN" sz="3200" b="1" dirty="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3200" b="1" dirty="0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8" name="图片 27" descr="5"/>
          <p:cNvPicPr>
            <a:picLocks noChangeAspect="1"/>
          </p:cNvPicPr>
          <p:nvPr/>
        </p:nvPicPr>
        <p:blipFill>
          <a:blip r:embed="rId5"/>
          <a:srcRect l="29543" t="12456" r="31073" b="11990"/>
          <a:stretch>
            <a:fillRect/>
          </a:stretch>
        </p:blipFill>
        <p:spPr>
          <a:xfrm>
            <a:off x="5026819" y="2037715"/>
            <a:ext cx="1482090" cy="284368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 descr="8"/>
          <p:cNvPicPr>
            <a:picLocks noChangeAspect="1"/>
          </p:cNvPicPr>
          <p:nvPr/>
        </p:nvPicPr>
        <p:blipFill>
          <a:blip r:embed="rId6"/>
          <a:srcRect l="30452" t="12611" r="31383" b="12777"/>
          <a:stretch>
            <a:fillRect/>
          </a:stretch>
        </p:blipFill>
        <p:spPr>
          <a:xfrm>
            <a:off x="2497455" y="2042478"/>
            <a:ext cx="1449229" cy="283368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 descr="4"/>
          <p:cNvPicPr>
            <a:picLocks noChangeAspect="1"/>
          </p:cNvPicPr>
          <p:nvPr/>
        </p:nvPicPr>
        <p:blipFill>
          <a:blip r:embed="rId7"/>
          <a:srcRect l="30463" t="12156" r="29222" b="12301"/>
          <a:stretch>
            <a:fillRect/>
          </a:stretch>
        </p:blipFill>
        <p:spPr>
          <a:xfrm>
            <a:off x="3621881" y="1696720"/>
            <a:ext cx="1768793" cy="331374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1"/>
          <p:cNvGrpSpPr/>
          <p:nvPr/>
        </p:nvGrpSpPr>
        <p:grpSpPr>
          <a:xfrm>
            <a:off x="875030" y="920115"/>
            <a:ext cx="7494905" cy="848360"/>
            <a:chOff x="1378" y="1449"/>
            <a:chExt cx="11803" cy="1336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2057" y="1857"/>
              <a:ext cx="10453" cy="0"/>
            </a:xfrm>
            <a:prstGeom prst="line">
              <a:avLst/>
            </a:prstGeom>
            <a:ln w="50800" cmpd="sng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椭圆 2"/>
            <p:cNvSpPr/>
            <p:nvPr/>
          </p:nvSpPr>
          <p:spPr>
            <a:xfrm>
              <a:off x="1641" y="1449"/>
              <a:ext cx="865" cy="865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3350" y="1449"/>
              <a:ext cx="782" cy="782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5059" y="1449"/>
              <a:ext cx="782" cy="782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6767" y="1449"/>
              <a:ext cx="865" cy="865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8476" y="1449"/>
              <a:ext cx="782" cy="782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0184" y="1449"/>
              <a:ext cx="782" cy="782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903" y="1449"/>
              <a:ext cx="865" cy="865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378" y="2387"/>
              <a:ext cx="112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定义菜单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177" y="2387"/>
              <a:ext cx="112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营销组件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922" y="2387"/>
              <a:ext cx="112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个性橱窗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8198" y="2387"/>
              <a:ext cx="133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导航自定义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0184" y="2387"/>
              <a:ext cx="112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音频视频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843" y="2387"/>
              <a:ext cx="133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商品模块化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9" name="图片 18" descr="菜单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29" y="1637"/>
              <a:ext cx="490" cy="490"/>
            </a:xfrm>
            <a:prstGeom prst="rect">
              <a:avLst/>
            </a:prstGeom>
          </p:spPr>
        </p:pic>
        <p:pic>
          <p:nvPicPr>
            <p:cNvPr id="20" name="图片 19" descr="营销(2)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00" y="1599"/>
              <a:ext cx="482" cy="482"/>
            </a:xfrm>
            <a:prstGeom prst="rect">
              <a:avLst/>
            </a:prstGeom>
          </p:spPr>
        </p:pic>
        <p:pic>
          <p:nvPicPr>
            <p:cNvPr id="21" name="图片 20" descr="橱窗-Outline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22" y="1599"/>
              <a:ext cx="471" cy="471"/>
            </a:xfrm>
            <a:prstGeom prst="rect">
              <a:avLst/>
            </a:prstGeom>
          </p:spPr>
        </p:pic>
        <p:pic>
          <p:nvPicPr>
            <p:cNvPr id="22" name="图片 21" descr="专题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986" y="1627"/>
              <a:ext cx="443" cy="443"/>
            </a:xfrm>
            <a:prstGeom prst="rect">
              <a:avLst/>
            </a:prstGeom>
          </p:spPr>
        </p:pic>
        <p:pic>
          <p:nvPicPr>
            <p:cNvPr id="23" name="图片 22" descr="导航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642" y="1590"/>
              <a:ext cx="469" cy="469"/>
            </a:xfrm>
            <a:prstGeom prst="rect">
              <a:avLst/>
            </a:prstGeom>
          </p:spPr>
        </p:pic>
        <p:pic>
          <p:nvPicPr>
            <p:cNvPr id="24" name="图片 23" descr="视频(1)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62" y="1620"/>
              <a:ext cx="427" cy="427"/>
            </a:xfrm>
            <a:prstGeom prst="rect">
              <a:avLst/>
            </a:prstGeom>
          </p:spPr>
        </p:pic>
        <p:pic>
          <p:nvPicPr>
            <p:cNvPr id="25" name="图片 24" descr="商品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2100" y="1637"/>
              <a:ext cx="470" cy="47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6644" y="2387"/>
              <a:ext cx="1128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050">
                  <a:solidFill>
                    <a:schemeClr val="tx2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专题推荐</a:t>
              </a:r>
              <a:endParaRPr lang="zh-CN" altLang="en-US" sz="1050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2"/>
          <p:cNvSpPr>
            <a:spLocks noGrp="1"/>
          </p:cNvSpPr>
          <p:nvPr/>
        </p:nvSpPr>
        <p:spPr>
          <a:xfrm>
            <a:off x="1067276" y="605314"/>
            <a:ext cx="6220301" cy="48339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50+</a:t>
            </a:r>
            <a:r>
              <a:rPr lang="zh-CN" altLang="en-US" sz="2400" b="1" dirty="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商城模板，灵活的装修</a:t>
            </a:r>
            <a:r>
              <a:rPr lang="en-US" altLang="zh-CN" sz="3300" b="1" dirty="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3300" b="1" dirty="0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72064" y="1362393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2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店铺风格</a:t>
            </a:r>
            <a:endParaRPr lang="zh-CN" altLang="en-US" sz="12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2935" y="1695768"/>
            <a:ext cx="2091055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900">
                <a:solidFill>
                  <a:schemeClr val="tx2">
                    <a:lumMod val="65000"/>
                    <a:lumOff val="35000"/>
                  </a:schemeClr>
                </a:solidFill>
              </a:rPr>
              <a:t>50+</a:t>
            </a:r>
            <a:r>
              <a:rPr lang="zh-CN" altLang="zh-CN" sz="900">
                <a:solidFill>
                  <a:schemeClr val="tx2">
                    <a:lumMod val="65000"/>
                    <a:lumOff val="35000"/>
                  </a:schemeClr>
                </a:solidFill>
              </a:rPr>
              <a:t>商城模板，</a:t>
            </a:r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</a:rPr>
              <a:t>不同行业匹配不同风格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491" y="1925796"/>
            <a:ext cx="2482215" cy="192833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395186" y="1871028"/>
            <a:ext cx="1441133" cy="1983105"/>
          </a:xfrm>
          <a:prstGeom prst="rect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8" name="矩形 7"/>
          <p:cNvSpPr/>
          <p:nvPr/>
        </p:nvSpPr>
        <p:spPr>
          <a:xfrm>
            <a:off x="5213033" y="1871028"/>
            <a:ext cx="1441133" cy="1983105"/>
          </a:xfrm>
          <a:prstGeom prst="rect">
            <a:avLst/>
          </a:prstGeom>
          <a:solidFill>
            <a:srgbClr val="FE9B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9" name="矩形 8"/>
          <p:cNvSpPr/>
          <p:nvPr/>
        </p:nvSpPr>
        <p:spPr>
          <a:xfrm>
            <a:off x="7030879" y="1871028"/>
            <a:ext cx="1441133" cy="1983105"/>
          </a:xfrm>
          <a:prstGeom prst="rect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10" name="文本框 9"/>
          <p:cNvSpPr txBox="1"/>
          <p:nvPr/>
        </p:nvSpPr>
        <p:spPr>
          <a:xfrm>
            <a:off x="3704273" y="1362393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2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基础组件</a:t>
            </a:r>
            <a:endParaRPr lang="zh-CN" altLang="en-US" sz="12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335496" y="1637983"/>
            <a:ext cx="14401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</a:rPr>
              <a:t>满足基础的店铺装修需求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491163" y="1362393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2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高级组件</a:t>
            </a:r>
            <a:endParaRPr lang="zh-CN" altLang="en-US" sz="12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99844" y="1641158"/>
            <a:ext cx="16687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</a:rPr>
              <a:t>满足个性化品牌化多样化装修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287578" y="1362393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200" b="1">
                <a:solidFill>
                  <a:schemeClr val="tx2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营销组件</a:t>
            </a:r>
            <a:endParaRPr lang="zh-CN" altLang="en-US" sz="1200" b="1">
              <a:solidFill>
                <a:schemeClr val="tx2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919754" y="1637983"/>
            <a:ext cx="1897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900">
                <a:solidFill>
                  <a:schemeClr val="tx2">
                    <a:lumMod val="65000"/>
                    <a:lumOff val="35000"/>
                  </a:schemeClr>
                </a:solidFill>
              </a:rPr>
              <a:t>配合店铺活动，任意布局营销入口</a:t>
            </a:r>
            <a:endParaRPr lang="zh-CN" altLang="en-US" sz="90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496151" y="2610168"/>
            <a:ext cx="604520" cy="2184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轮播广告</a:t>
            </a:r>
            <a:endParaRPr lang="zh-CN" altLang="en-US" sz="825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469481" y="2594451"/>
            <a:ext cx="621506" cy="238125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20" name="文本框 19"/>
          <p:cNvSpPr txBox="1"/>
          <p:nvPr/>
        </p:nvSpPr>
        <p:spPr>
          <a:xfrm>
            <a:off x="4169569" y="2609215"/>
            <a:ext cx="604520" cy="2184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图片导航</a:t>
            </a:r>
            <a:endParaRPr lang="zh-CN" altLang="en-US" sz="825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142899" y="2593499"/>
            <a:ext cx="621506" cy="238125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22" name="文本框 21"/>
          <p:cNvSpPr txBox="1"/>
          <p:nvPr/>
        </p:nvSpPr>
        <p:spPr>
          <a:xfrm>
            <a:off x="3498056" y="2924016"/>
            <a:ext cx="604520" cy="2184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商品模板</a:t>
            </a:r>
            <a:endParaRPr lang="zh-CN" altLang="en-US" sz="825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471386" y="2908300"/>
            <a:ext cx="621506" cy="238125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sp>
        <p:nvSpPr>
          <p:cNvPr id="24" name="文本框 23"/>
          <p:cNvSpPr txBox="1"/>
          <p:nvPr/>
        </p:nvSpPr>
        <p:spPr>
          <a:xfrm>
            <a:off x="4171474" y="2923064"/>
            <a:ext cx="604520" cy="2184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分类模块</a:t>
            </a:r>
            <a:endParaRPr lang="zh-CN" altLang="en-US" sz="825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144804" y="2907348"/>
            <a:ext cx="621506" cy="238125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"/>
          </a:p>
        </p:txBody>
      </p:sp>
      <p:grpSp>
        <p:nvGrpSpPr>
          <p:cNvPr id="44" name="组合 43"/>
          <p:cNvGrpSpPr/>
          <p:nvPr/>
        </p:nvGrpSpPr>
        <p:grpSpPr>
          <a:xfrm>
            <a:off x="3475196" y="3187859"/>
            <a:ext cx="1294924" cy="239078"/>
            <a:chOff x="7297" y="5327"/>
            <a:chExt cx="2719" cy="502"/>
          </a:xfrm>
        </p:grpSpPr>
        <p:sp>
          <p:nvSpPr>
            <p:cNvPr id="26" name="文本框 25"/>
            <p:cNvSpPr txBox="1"/>
            <p:nvPr/>
          </p:nvSpPr>
          <p:spPr>
            <a:xfrm>
              <a:off x="7451" y="5362"/>
              <a:ext cx="1048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标题栏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297" y="5329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767" y="5360"/>
              <a:ext cx="1048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搜索栏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8711" y="5327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3477101" y="3475038"/>
            <a:ext cx="1410176" cy="239078"/>
            <a:chOff x="7301" y="6661"/>
            <a:chExt cx="2961" cy="502"/>
          </a:xfrm>
        </p:grpSpPr>
        <p:sp>
          <p:nvSpPr>
            <p:cNvPr id="30" name="文本框 29"/>
            <p:cNvSpPr txBox="1"/>
            <p:nvPr/>
          </p:nvSpPr>
          <p:spPr>
            <a:xfrm>
              <a:off x="7455" y="6696"/>
              <a:ext cx="1048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公告栏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7301" y="6663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8771" y="6694"/>
              <a:ext cx="1491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自定义模块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8715" y="6661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288756" y="2599690"/>
            <a:ext cx="1304449" cy="239078"/>
            <a:chOff x="7285" y="4129"/>
            <a:chExt cx="2739" cy="502"/>
          </a:xfrm>
        </p:grpSpPr>
        <p:sp>
          <p:nvSpPr>
            <p:cNvPr id="48" name="文本框 47"/>
            <p:cNvSpPr txBox="1"/>
            <p:nvPr/>
          </p:nvSpPr>
          <p:spPr>
            <a:xfrm>
              <a:off x="7341" y="4164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视频组件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7285" y="4131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8755" y="4162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音频组件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8699" y="4129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290661" y="2880201"/>
            <a:ext cx="1304449" cy="239078"/>
            <a:chOff x="7289" y="4735"/>
            <a:chExt cx="2739" cy="502"/>
          </a:xfrm>
        </p:grpSpPr>
        <p:sp>
          <p:nvSpPr>
            <p:cNvPr id="53" name="文本框 52"/>
            <p:cNvSpPr txBox="1"/>
            <p:nvPr/>
          </p:nvSpPr>
          <p:spPr>
            <a:xfrm>
              <a:off x="7345" y="4770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橱窗展示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7289" y="4737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8759" y="4768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门店显示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8703" y="4735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294471" y="3167380"/>
            <a:ext cx="1304449" cy="239078"/>
            <a:chOff x="7297" y="5327"/>
            <a:chExt cx="2739" cy="502"/>
          </a:xfrm>
        </p:grpSpPr>
        <p:sp>
          <p:nvSpPr>
            <p:cNvPr id="58" name="文本框 57"/>
            <p:cNvSpPr txBox="1"/>
            <p:nvPr/>
          </p:nvSpPr>
          <p:spPr>
            <a:xfrm>
              <a:off x="7451" y="5362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滑动导行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7297" y="5329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8767" y="5360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卡片列表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8711" y="5327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5298281" y="3460750"/>
            <a:ext cx="1304449" cy="239078"/>
            <a:chOff x="7305" y="7323"/>
            <a:chExt cx="2739" cy="502"/>
          </a:xfrm>
        </p:grpSpPr>
        <p:sp>
          <p:nvSpPr>
            <p:cNvPr id="68" name="文本框 67"/>
            <p:cNvSpPr txBox="1"/>
            <p:nvPr/>
          </p:nvSpPr>
          <p:spPr>
            <a:xfrm>
              <a:off x="7459" y="7358"/>
              <a:ext cx="1193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US" altLang="zh-CN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DIY</a:t>
              </a:r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模板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7305" y="7325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8775" y="7356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分销说明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8719" y="7323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7102793" y="2600166"/>
            <a:ext cx="1294924" cy="239078"/>
            <a:chOff x="7297" y="5327"/>
            <a:chExt cx="2719" cy="502"/>
          </a:xfrm>
        </p:grpSpPr>
        <p:sp>
          <p:nvSpPr>
            <p:cNvPr id="83" name="文本框 82"/>
            <p:cNvSpPr txBox="1"/>
            <p:nvPr/>
          </p:nvSpPr>
          <p:spPr>
            <a:xfrm>
              <a:off x="7451" y="5362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zh-CN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推荐商品</a:t>
              </a:r>
              <a:endParaRPr lang="zh-CN" altLang="zh-CN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4" name="矩形 83"/>
            <p:cNvSpPr/>
            <p:nvPr/>
          </p:nvSpPr>
          <p:spPr>
            <a:xfrm>
              <a:off x="7297" y="5329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9005" y="5360"/>
              <a:ext cx="827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拼团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8711" y="5327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104698" y="2980690"/>
            <a:ext cx="1294924" cy="239078"/>
            <a:chOff x="7301" y="6661"/>
            <a:chExt cx="2719" cy="502"/>
          </a:xfrm>
        </p:grpSpPr>
        <p:sp>
          <p:nvSpPr>
            <p:cNvPr id="88" name="文本框 87"/>
            <p:cNvSpPr txBox="1"/>
            <p:nvPr/>
          </p:nvSpPr>
          <p:spPr>
            <a:xfrm>
              <a:off x="7595" y="6696"/>
              <a:ext cx="827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秒杀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7301" y="6663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8925" y="6694"/>
              <a:ext cx="1048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周期购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1" name="矩形 90"/>
            <p:cNvSpPr/>
            <p:nvPr/>
          </p:nvSpPr>
          <p:spPr>
            <a:xfrm>
              <a:off x="8715" y="6661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7106603" y="3361214"/>
            <a:ext cx="1294924" cy="239078"/>
            <a:chOff x="7305" y="7323"/>
            <a:chExt cx="2719" cy="502"/>
          </a:xfrm>
        </p:grpSpPr>
        <p:sp>
          <p:nvSpPr>
            <p:cNvPr id="93" name="文本框 92"/>
            <p:cNvSpPr txBox="1"/>
            <p:nvPr/>
          </p:nvSpPr>
          <p:spPr>
            <a:xfrm>
              <a:off x="7459" y="7358"/>
              <a:ext cx="1269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商品促销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7305" y="7325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8775" y="7356"/>
              <a:ext cx="1048" cy="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82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微排版</a:t>
              </a:r>
              <a:endParaRPr lang="zh-CN" altLang="en-US" sz="82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8719" y="7323"/>
              <a:ext cx="1305" cy="500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00"/>
            </a:p>
          </p:txBody>
        </p:sp>
      </p:grpSp>
      <p:pic>
        <p:nvPicPr>
          <p:cNvPr id="97" name="图片 96" descr="营销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319" y="1970088"/>
            <a:ext cx="514350" cy="514350"/>
          </a:xfrm>
          <a:prstGeom prst="rect">
            <a:avLst/>
          </a:prstGeom>
        </p:spPr>
      </p:pic>
      <p:pic>
        <p:nvPicPr>
          <p:cNvPr id="98" name="图片 97" descr="高级开发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68" y="1970088"/>
            <a:ext cx="514350" cy="514350"/>
          </a:xfrm>
          <a:prstGeom prst="rect">
            <a:avLst/>
          </a:prstGeom>
        </p:spPr>
      </p:pic>
      <p:pic>
        <p:nvPicPr>
          <p:cNvPr id="99" name="图片 98" descr="基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571" y="1933893"/>
            <a:ext cx="587216" cy="58721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1001395" y="547370"/>
            <a:ext cx="7238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4天拉新7000+会员，万山团是如何做到的？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19955" y="1428750"/>
            <a:ext cx="3582035" cy="2846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60000"/>
              </a:lnSpc>
            </a:pPr>
            <a:r>
              <a:rPr lang="zh-CN" altLang="en-US" sz="14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万山团是一家以社群团购为主，通过分销卖货的百货商城。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是一家必须经熟人会员推荐、用户直接才能够进入商城内购物下单。2019 年 4 月 29日，万山团启博分销微商城正式开始营业，上线短短一个月多月，就有会员 1万多人，但是这一万多人中有7000+人，都是在6月9号一场会议后招募到的。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0260" y="1878330"/>
            <a:ext cx="3529965" cy="182435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855" y="937895"/>
            <a:ext cx="3706495" cy="32842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29448"/>
          <a:stretch>
            <a:fillRect/>
          </a:stretch>
        </p:blipFill>
        <p:spPr>
          <a:xfrm>
            <a:off x="4516120" y="937895"/>
            <a:ext cx="4122420" cy="30441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305" y="2623185"/>
            <a:ext cx="1301750" cy="1301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2934970" y="547370"/>
            <a:ext cx="32467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招募团长的3种模式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5090" y="1341120"/>
            <a:ext cx="5210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主要针对于刚刚接触社群团购的用户商家，在前期缺乏社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群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资源的情况下。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流程图: 过程 2"/>
          <p:cNvSpPr/>
          <p:nvPr/>
        </p:nvSpPr>
        <p:spPr>
          <a:xfrm>
            <a:off x="972185" y="1348740"/>
            <a:ext cx="1358900" cy="575945"/>
          </a:xfrm>
          <a:prstGeom prst="flowChartProcess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天使合伙人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流程图: 过程 3"/>
          <p:cNvSpPr/>
          <p:nvPr/>
        </p:nvSpPr>
        <p:spPr>
          <a:xfrm>
            <a:off x="972185" y="2441575"/>
            <a:ext cx="1358900" cy="575945"/>
          </a:xfrm>
          <a:prstGeom prst="flowChartProcess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联合创始人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流程图: 过程 4"/>
          <p:cNvSpPr/>
          <p:nvPr/>
        </p:nvSpPr>
        <p:spPr>
          <a:xfrm>
            <a:off x="972185" y="3472180"/>
            <a:ext cx="1358900" cy="575945"/>
          </a:xfrm>
          <a:prstGeom prst="flowChartProcess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董事创始人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16530" y="2441575"/>
            <a:ext cx="5210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有一定粉丝基础的商家，也可以直接通过线上渠道招募团长。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14320" y="3591560"/>
            <a:ext cx="52108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此类团长属于金山团长，针对此类团长万山团仅招募9人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5060950" y="1497965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团购商品带动传播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17110" y="2080895"/>
            <a:ext cx="3515995" cy="1468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60000"/>
              </a:lnSpc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万山团每天至少有8款特价商品来带动会员购买传播活动，活动推送到微信群，让客户觉得这是一种老客福利，不仅能起到传播裂变的作用，还提升了客户活跃度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" y="721360"/>
            <a:ext cx="2014855" cy="344932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940" y="485140"/>
            <a:ext cx="2282190" cy="392176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5146675" y="137096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店长升级大礼包</a:t>
            </a:r>
            <a:endParaRPr lang="zh-CN" altLang="zh-CN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92040" y="1963420"/>
            <a:ext cx="3180715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600"/>
              <a:t>全场购买任意一款礼包，升级成为店长，店长拥有分享获得奖励权限，全平台享受</a:t>
            </a:r>
            <a:r>
              <a:rPr lang="en-US" altLang="zh-CN" sz="1600"/>
              <a:t>9.5</a:t>
            </a:r>
            <a:r>
              <a:rPr lang="zh-CN" altLang="en-US" sz="1600"/>
              <a:t>折，分享好友成为店长，享受专属推荐奖励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4225" y="768985"/>
            <a:ext cx="2061210" cy="352996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745" y="650240"/>
            <a:ext cx="2234565" cy="384302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3199765" y="1011555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团长培训体系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25625" y="1935480"/>
            <a:ext cx="549275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60000"/>
              </a:lnSpc>
            </a:pPr>
            <a:r>
              <a:rPr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1、向新进团长介绍社</a:t>
            </a: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</a:t>
            </a:r>
            <a:r>
              <a:rPr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团购模式、利益点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2、提供推广素材、制定推广节奏，方便团长传播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、定期培训社群运营技巧及团队管理，全方位赋能团长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1799590" y="1722755"/>
            <a:ext cx="5269865" cy="1424940"/>
            <a:chOff x="2834" y="2713"/>
            <a:chExt cx="8299" cy="2244"/>
          </a:xfrm>
        </p:grpSpPr>
        <p:grpSp>
          <p:nvGrpSpPr>
            <p:cNvPr id="13" name="组合 12"/>
            <p:cNvGrpSpPr/>
            <p:nvPr/>
          </p:nvGrpSpPr>
          <p:grpSpPr>
            <a:xfrm>
              <a:off x="2834" y="2713"/>
              <a:ext cx="2160" cy="2244"/>
              <a:chOff x="6292" y="2939"/>
              <a:chExt cx="2160" cy="2244"/>
            </a:xfrm>
          </p:grpSpPr>
          <p:sp>
            <p:nvSpPr>
              <p:cNvPr id="8" name="椭圆 7"/>
              <p:cNvSpPr/>
              <p:nvPr/>
            </p:nvSpPr>
            <p:spPr>
              <a:xfrm>
                <a:off x="6292" y="3143"/>
                <a:ext cx="1815" cy="1815"/>
              </a:xfrm>
              <a:prstGeom prst="ellipse">
                <a:avLst/>
              </a:prstGeom>
              <a:solidFill>
                <a:srgbClr val="F354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7572" y="4303"/>
                <a:ext cx="880" cy="880"/>
              </a:xfrm>
              <a:prstGeom prst="ellipse">
                <a:avLst/>
              </a:prstGeom>
              <a:solidFill>
                <a:srgbClr val="FFC00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0" name="椭圆 9"/>
              <p:cNvSpPr/>
              <p:nvPr/>
            </p:nvSpPr>
            <p:spPr>
              <a:xfrm>
                <a:off x="7999" y="2939"/>
                <a:ext cx="363" cy="363"/>
              </a:xfrm>
              <a:prstGeom prst="ellipse">
                <a:avLst/>
              </a:prstGeom>
              <a:solidFill>
                <a:srgbClr val="FD792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3057" y="3099"/>
              <a:ext cx="1490" cy="14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US" altLang="zh-CN" sz="5400">
                  <a:solidFill>
                    <a:schemeClr val="bg1"/>
                  </a:solidFill>
                </a:rPr>
                <a:t>01</a:t>
              </a:r>
              <a:endParaRPr lang="en-US" altLang="zh-CN" sz="5400">
                <a:solidFill>
                  <a:schemeClr val="bg1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5725" y="3260"/>
              <a:ext cx="5408" cy="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zh-CN" altLang="en-US" sz="3200" b="1">
                  <a:solidFill>
                    <a:srgbClr val="F3541A"/>
                  </a:solidFill>
                  <a:latin typeface="微软雅黑" panose="020B0503020204020204" charset="-122"/>
                  <a:ea typeface="微软雅黑" panose="020B0503020204020204" charset="-122"/>
                </a:rPr>
                <a:t>社群团购发展背景</a:t>
              </a:r>
              <a:endParaRPr lang="zh-CN" altLang="en-US" sz="32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6665" y="1154430"/>
            <a:ext cx="1685290" cy="278765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357880" y="417830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他们都在用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15" y="1154430"/>
            <a:ext cx="1689100" cy="27374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16915" y="3942715"/>
            <a:ext cx="23749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2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日单量达到3000+，老客占比达70%，复购率40%。</a:t>
            </a:r>
            <a:endParaRPr lang="zh-CN" altLang="en-US" sz="1200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508125" y="3122930"/>
            <a:ext cx="792480" cy="792480"/>
            <a:chOff x="510" y="1782"/>
            <a:chExt cx="1248" cy="1248"/>
          </a:xfrm>
        </p:grpSpPr>
        <p:sp>
          <p:nvSpPr>
            <p:cNvPr id="5" name="矩形 4"/>
            <p:cNvSpPr/>
            <p:nvPr/>
          </p:nvSpPr>
          <p:spPr>
            <a:xfrm>
              <a:off x="510" y="1782"/>
              <a:ext cx="1248" cy="1248"/>
            </a:xfrm>
            <a:prstGeom prst="rect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9" y="1901"/>
              <a:ext cx="1010" cy="1010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705" y="1154430"/>
            <a:ext cx="1725295" cy="27990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284220" y="3905250"/>
            <a:ext cx="23749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2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用户过百万，目前月销售额已经达到25万+</a:t>
            </a:r>
            <a:endParaRPr lang="zh-CN" altLang="en-US" sz="1200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075430" y="3122930"/>
            <a:ext cx="792480" cy="792480"/>
            <a:chOff x="6418" y="4918"/>
            <a:chExt cx="1248" cy="1248"/>
          </a:xfrm>
        </p:grpSpPr>
        <p:sp>
          <p:nvSpPr>
            <p:cNvPr id="10" name="矩形 9"/>
            <p:cNvSpPr/>
            <p:nvPr/>
          </p:nvSpPr>
          <p:spPr>
            <a:xfrm>
              <a:off x="6418" y="4918"/>
              <a:ext cx="1248" cy="1248"/>
            </a:xfrm>
            <a:prstGeom prst="rect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6" y="5008"/>
              <a:ext cx="1052" cy="1068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6033770" y="3953510"/>
            <a:ext cx="2374900" cy="3124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12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4天拉新7000+会员</a:t>
            </a:r>
            <a:endParaRPr lang="zh-CN" altLang="en-US" sz="1200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6824980" y="3141345"/>
            <a:ext cx="792480" cy="792480"/>
            <a:chOff x="10748" y="4947"/>
            <a:chExt cx="1248" cy="1248"/>
          </a:xfrm>
        </p:grpSpPr>
        <p:sp>
          <p:nvSpPr>
            <p:cNvPr id="18" name="矩形 17"/>
            <p:cNvSpPr/>
            <p:nvPr/>
          </p:nvSpPr>
          <p:spPr>
            <a:xfrm>
              <a:off x="10748" y="4947"/>
              <a:ext cx="1248" cy="1248"/>
            </a:xfrm>
            <a:prstGeom prst="rect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815" y="5014"/>
              <a:ext cx="1114" cy="11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6258560" y="757555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更多案例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7390" y="829310"/>
            <a:ext cx="4377690" cy="34861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470" y="1489710"/>
            <a:ext cx="769620" cy="7696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945" y="1551305"/>
            <a:ext cx="646430" cy="6464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5855" y="1318895"/>
            <a:ext cx="940435" cy="9404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3240" y="2473325"/>
            <a:ext cx="640080" cy="6400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4945" y="2466975"/>
            <a:ext cx="646430" cy="6464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6815" y="2342515"/>
            <a:ext cx="818515" cy="7708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785" y="3347085"/>
            <a:ext cx="612140" cy="6121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3190875"/>
            <a:ext cx="925195" cy="92519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6051550" y="635635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关于启博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 24" descr="微信图片_20190322181943"/>
          <p:cNvPicPr>
            <a:picLocks noChangeAspect="1"/>
          </p:cNvPicPr>
          <p:nvPr/>
        </p:nvPicPr>
        <p:blipFill>
          <a:blip r:embed="rId1"/>
          <a:srcRect l="18040" t="8074" r="14364"/>
          <a:stretch>
            <a:fillRect/>
          </a:stretch>
        </p:blipFill>
        <p:spPr>
          <a:xfrm>
            <a:off x="2346960" y="985520"/>
            <a:ext cx="2523490" cy="162052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960" y="2734945"/>
            <a:ext cx="2542540" cy="1458595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3"/>
          <a:srcRect l="52462"/>
          <a:stretch>
            <a:fillRect/>
          </a:stretch>
        </p:blipFill>
        <p:spPr>
          <a:xfrm>
            <a:off x="741680" y="985520"/>
            <a:ext cx="1536065" cy="320802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073650" y="1332230"/>
            <a:ext cx="356171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坚持</a:t>
            </a:r>
            <a:endParaRPr lang="zh-CN" altLang="en-US" sz="10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自2008年成立以来，历经1</a:t>
            </a:r>
            <a:r>
              <a:rPr lang="en-US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年风雨，一直专注于企业级SaaS软件的研发与创新。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夯实</a:t>
            </a:r>
            <a:endParaRPr lang="zh-CN" altLang="en-US" sz="10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通过不断技术革新，在各个领域深耕发芽，赢得了</a:t>
            </a:r>
            <a:r>
              <a:rPr lang="en-US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0万+客户、10万+付费用户、1000+服务商、500+品牌客户的信赖;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整合</a:t>
            </a:r>
            <a:endParaRPr lang="zh-CN" altLang="en-US" sz="10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启博秉承开放的心态、共赢的目标，以线上移动端分销为切入点，布局粉丝生态，线下门店小程序生态等全产业链产品，已拥有除微分销外，还拥有趣订货、微聊客服、聚销宝、千汇团、客满云店、美业、名片等。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创新</a:t>
            </a:r>
            <a:endParaRPr lang="zh-CN" altLang="en-US" sz="10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国内首创分布式级联SaaS部署，分发控制，自主研发“擎天智能分佣引擎”，实现链路追踪，识别比对，保障平台代理商资金及分销商佣金安全。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泪滴形 4"/>
          <p:cNvSpPr/>
          <p:nvPr/>
        </p:nvSpPr>
        <p:spPr>
          <a:xfrm>
            <a:off x="3249295" y="2531110"/>
            <a:ext cx="1263650" cy="1263650"/>
          </a:xfrm>
          <a:prstGeom prst="teardrop">
            <a:avLst/>
          </a:prstGeom>
          <a:noFill/>
          <a:ln>
            <a:solidFill>
              <a:srgbClr val="F3541A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泪滴形 5"/>
          <p:cNvSpPr/>
          <p:nvPr/>
        </p:nvSpPr>
        <p:spPr>
          <a:xfrm flipH="1">
            <a:off x="4602480" y="2531110"/>
            <a:ext cx="1263650" cy="1263650"/>
          </a:xfrm>
          <a:prstGeom prst="teardrop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泪滴形 7"/>
          <p:cNvSpPr/>
          <p:nvPr/>
        </p:nvSpPr>
        <p:spPr>
          <a:xfrm flipV="1">
            <a:off x="3242310" y="1165860"/>
            <a:ext cx="1263650" cy="1263650"/>
          </a:xfrm>
          <a:prstGeom prst="teardrop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泪滴形 8"/>
          <p:cNvSpPr/>
          <p:nvPr/>
        </p:nvSpPr>
        <p:spPr>
          <a:xfrm flipH="1" flipV="1">
            <a:off x="4609465" y="1165860"/>
            <a:ext cx="1263650" cy="1263650"/>
          </a:xfrm>
          <a:prstGeom prst="teardrop">
            <a:avLst/>
          </a:prstGeom>
          <a:noFill/>
          <a:ln>
            <a:solidFill>
              <a:srgbClr val="F3541A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31235" y="1475105"/>
            <a:ext cx="7004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品牌</a:t>
            </a:r>
            <a:endParaRPr lang="zh-CN" altLang="en-US" sz="1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lang="zh-CN" altLang="en-US" sz="1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891405" y="1475105"/>
            <a:ext cx="7004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技术</a:t>
            </a:r>
            <a:endParaRPr lang="zh-CN" altLang="en-US" sz="18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8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实力</a:t>
            </a:r>
            <a:endParaRPr lang="zh-CN" altLang="en-US" sz="18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97275" y="2789555"/>
            <a:ext cx="7004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服务</a:t>
            </a:r>
            <a:endParaRPr lang="zh-CN" altLang="en-US" sz="18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8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能力</a:t>
            </a:r>
            <a:endParaRPr lang="zh-CN" altLang="en-US" sz="18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884420" y="2789555"/>
            <a:ext cx="7004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专业</a:t>
            </a:r>
            <a:endParaRPr lang="zh-CN" altLang="en-US" sz="1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客服</a:t>
            </a:r>
            <a:endParaRPr lang="zh-CN" altLang="en-US" sz="1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163310" y="2794635"/>
            <a:ext cx="2330450" cy="8655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en-US" altLang="zh-CN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7x12h</a:t>
            </a:r>
            <a:r>
              <a:rPr lang="zh-CN" altLang="zh-CN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服务</a:t>
            </a:r>
            <a:endParaRPr lang="zh-CN" altLang="zh-CN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一对一专业客服服务</a:t>
            </a:r>
            <a:endParaRPr lang="zh-CN" altLang="zh-CN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全程在线指导</a:t>
            </a:r>
            <a:endParaRPr lang="zh-CN" altLang="zh-CN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100445" y="1101725"/>
            <a:ext cx="2328545" cy="1087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zh-CN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安全可靠的技术服务</a:t>
            </a:r>
            <a:endParaRPr lang="zh-CN" altLang="zh-CN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系统安全稳定</a:t>
            </a:r>
            <a:endParaRPr lang="zh-CN" altLang="zh-CN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200</a:t>
            </a: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人技术团队保驾护航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快速更新迭代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80720" y="1033145"/>
            <a:ext cx="2328545" cy="1087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20000"/>
              </a:lnSpc>
            </a:pPr>
            <a:r>
              <a:rPr lang="en-US" altLang="zh-CN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13</a:t>
            </a:r>
            <a:r>
              <a:rPr lang="zh-CN" altLang="en-US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年品质</a:t>
            </a:r>
            <a:endParaRPr lang="zh-CN" altLang="zh-CN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阿里巴巴战略投资企业</a:t>
            </a:r>
            <a:endParaRPr lang="zh-CN" altLang="zh-CN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国内专业的微分销系统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服务</a:t>
            </a:r>
            <a:r>
              <a:rPr lang="en-US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60</a:t>
            </a: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万中小型企业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80720" y="2707640"/>
            <a:ext cx="2328545" cy="1087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zh-CN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私域生态一站式服务</a:t>
            </a:r>
            <a:endParaRPr lang="zh-CN" altLang="zh-CN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快速搭建微分销平台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专业的客服系统</a:t>
            </a:r>
            <a:endParaRPr lang="zh-CN" altLang="en-US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聚集私域流量管理</a:t>
            </a:r>
            <a:r>
              <a:rPr lang="en-US" altLang="zh-CN" sz="12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SCRM</a:t>
            </a:r>
            <a:endParaRPr lang="en-US" altLang="zh-CN" sz="12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1018540" y="1254760"/>
            <a:ext cx="7032625" cy="2347595"/>
            <a:chOff x="1424" y="1954"/>
            <a:chExt cx="11075" cy="3697"/>
          </a:xfrm>
        </p:grpSpPr>
        <p:sp>
          <p:nvSpPr>
            <p:cNvPr id="7" name="文本框 6"/>
            <p:cNvSpPr txBox="1"/>
            <p:nvPr/>
          </p:nvSpPr>
          <p:spPr>
            <a:xfrm>
              <a:off x="1424" y="4258"/>
              <a:ext cx="270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20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方正兰亭纤黑_GBK" panose="02000000000000000000" charset="-122"/>
                </a:rPr>
                <a:t>600,000+</a:t>
              </a:r>
              <a:endParaRPr lang="en-US" altLang="zh-CN" sz="20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方正兰亭纤黑_GBK" panose="02000000000000000000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424" y="4919"/>
              <a:ext cx="17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zh-CN" sz="14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服务用户</a:t>
              </a:r>
              <a:endParaRPr lang="zh-CN" altLang="zh-CN" sz="14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4786" y="4207"/>
              <a:ext cx="135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20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方正兰亭纤黑_GBK" panose="02000000000000000000" charset="-122"/>
                </a:rPr>
                <a:t>500+</a:t>
              </a:r>
              <a:endParaRPr lang="en-US" altLang="zh-CN" sz="20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方正兰亭纤黑_GBK" panose="02000000000000000000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786" y="4868"/>
              <a:ext cx="143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zh-CN" sz="14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品牌客户</a:t>
              </a:r>
              <a:endParaRPr lang="zh-CN" altLang="zh-CN" sz="14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7530" y="4168"/>
              <a:ext cx="217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2000</a:t>
              </a: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毫秒</a:t>
              </a:r>
              <a:endParaRPr lang="zh-CN" alt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530" y="4829"/>
              <a:ext cx="202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zh-CN" sz="14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服务器平均响应速度</a:t>
              </a:r>
              <a:endParaRPr lang="zh-CN" altLang="zh-CN" sz="14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0713" y="4168"/>
              <a:ext cx="162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方正兰亭纤黑_GBK" panose="02000000000000000000" charset="-122"/>
                </a:rPr>
                <a:t>1200+</a:t>
              </a:r>
              <a:endParaRPr lang="en-US" altLang="zh-CN" sz="2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方正兰亭纤黑_GBK" panose="02000000000000000000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0713" y="4829"/>
              <a:ext cx="17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zh-CN" sz="14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本地服务商</a:t>
              </a:r>
              <a:endParaRPr lang="zh-CN" altLang="zh-CN" sz="14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1435" y="1954"/>
              <a:ext cx="1917" cy="1917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4385" y="1954"/>
              <a:ext cx="1917" cy="1917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7335" y="1954"/>
              <a:ext cx="1917" cy="1917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10285" y="1954"/>
              <a:ext cx="1917" cy="1917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36" name="图片 35" descr="用户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53" y="2154"/>
              <a:ext cx="1279" cy="1279"/>
            </a:xfrm>
            <a:prstGeom prst="rect">
              <a:avLst/>
            </a:prstGeom>
          </p:spPr>
        </p:pic>
        <p:pic>
          <p:nvPicPr>
            <p:cNvPr id="37" name="图片 36" descr="品牌(1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32" y="2201"/>
              <a:ext cx="1423" cy="1423"/>
            </a:xfrm>
            <a:prstGeom prst="rect">
              <a:avLst/>
            </a:prstGeom>
          </p:spPr>
        </p:pic>
        <p:pic>
          <p:nvPicPr>
            <p:cNvPr id="38" name="图片 37" descr="服务器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2" y="2238"/>
              <a:ext cx="1279" cy="1279"/>
            </a:xfrm>
            <a:prstGeom prst="rect">
              <a:avLst/>
            </a:prstGeom>
          </p:spPr>
        </p:pic>
        <p:pic>
          <p:nvPicPr>
            <p:cNvPr id="39" name="图片 38" descr="服务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98" y="2145"/>
              <a:ext cx="1551" cy="15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757555" y="4286885"/>
            <a:ext cx="77692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900" spc="400">
                <a:solidFill>
                  <a:schemeClr val="bg2">
                    <a:lumMod val="7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杭州启博科技有限公司 </a:t>
            </a:r>
            <a:r>
              <a:rPr lang="en-US" altLang="zh-CN" sz="900" spc="400">
                <a:solidFill>
                  <a:schemeClr val="bg2">
                    <a:lumMod val="7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altLang="zh-CN" sz="900" spc="400">
                <a:solidFill>
                  <a:schemeClr val="bg2">
                    <a:lumMod val="7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此文档由启博软件运营部提供</a:t>
            </a:r>
            <a:endParaRPr lang="zh-CN" altLang="zh-CN" sz="900" spc="400">
              <a:solidFill>
                <a:schemeClr val="bg2">
                  <a:lumMod val="7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01900" y="1245870"/>
            <a:ext cx="4410710" cy="7683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ctr"/>
            <a:r>
              <a:rPr lang="en-US" sz="4400" b="1">
                <a:solidFill>
                  <a:srgbClr val="F3541A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THANK YOU</a:t>
            </a:r>
            <a:endParaRPr lang="en-US" sz="4400" b="1">
              <a:solidFill>
                <a:srgbClr val="F3541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028440" y="2213610"/>
            <a:ext cx="1230630" cy="1311022"/>
            <a:chOff x="8909" y="7713"/>
            <a:chExt cx="2448" cy="2608"/>
          </a:xfrm>
        </p:grpSpPr>
        <p:pic>
          <p:nvPicPr>
            <p:cNvPr id="3" name="图片 2" descr="C:\Users\Administrator\Downloads\qrcode_for_gh_4444a9071a9d_258.jpgqrcode_for_gh_4444a9071a9d_258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9076" y="7713"/>
              <a:ext cx="2108" cy="2109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4" name="文本框 3"/>
            <p:cNvSpPr txBox="1"/>
            <p:nvPr/>
          </p:nvSpPr>
          <p:spPr>
            <a:xfrm>
              <a:off x="8909" y="9864"/>
              <a:ext cx="2448" cy="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zh-CN" sz="900">
                  <a:solidFill>
                    <a:srgbClr val="F3541A"/>
                  </a:solidFill>
                  <a:latin typeface="微软雅黑" panose="020B0503020204020204" charset="-122"/>
                  <a:ea typeface="微软雅黑" panose="020B0503020204020204" charset="-122"/>
                </a:rPr>
                <a:t>关注公众号了解更多</a:t>
              </a:r>
              <a:endParaRPr lang="zh-CN" altLang="zh-CN" sz="9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5213985" y="172847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社群发展阶段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62145" y="2327910"/>
            <a:ext cx="38207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社群发展经历三个阶段，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QQ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1.0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阶段）、共同兴趣爱好的组织（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2.0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阶段）、以微信群为代表的移动社群时代（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3.0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阶段），移动互联网时代的到来，为社群的爆发带来了良好的契机。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141095" y="1155065"/>
            <a:ext cx="2802890" cy="2700655"/>
            <a:chOff x="4877" y="2655"/>
            <a:chExt cx="4414" cy="4253"/>
          </a:xfrm>
        </p:grpSpPr>
        <p:sp>
          <p:nvSpPr>
            <p:cNvPr id="3" name="椭圆 2"/>
            <p:cNvSpPr/>
            <p:nvPr/>
          </p:nvSpPr>
          <p:spPr>
            <a:xfrm>
              <a:off x="5201" y="3166"/>
              <a:ext cx="3742" cy="3742"/>
            </a:xfrm>
            <a:prstGeom prst="ellipse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椭圆 3"/>
            <p:cNvSpPr/>
            <p:nvPr/>
          </p:nvSpPr>
          <p:spPr>
            <a:xfrm>
              <a:off x="5301" y="3266"/>
              <a:ext cx="3542" cy="3542"/>
            </a:xfrm>
            <a:prstGeom prst="ellipse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6278" y="4243"/>
              <a:ext cx="1588" cy="1588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6358" y="2655"/>
              <a:ext cx="1185" cy="1185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4877" y="5623"/>
              <a:ext cx="1185" cy="1185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8107" y="5623"/>
              <a:ext cx="1185" cy="1185"/>
            </a:xfrm>
            <a:prstGeom prst="ellipse">
              <a:avLst/>
            </a:prstGeom>
            <a:solidFill>
              <a:srgbClr val="FE9B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568" y="4747"/>
              <a:ext cx="100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社群</a:t>
              </a:r>
              <a:endPara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384" y="3030"/>
              <a:ext cx="1133" cy="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社群</a:t>
              </a:r>
              <a:r>
                <a:rPr lang="en-US" altLang="zh-CN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1.0</a:t>
              </a:r>
              <a:endParaRPr lang="en-US" alt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877" y="5999"/>
              <a:ext cx="1133" cy="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社群</a:t>
              </a:r>
              <a:r>
                <a:rPr lang="en-US" altLang="zh-CN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en-US" altLang="zh-CN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.0</a:t>
              </a:r>
              <a:endParaRPr lang="en-US" alt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159" y="5999"/>
              <a:ext cx="1133" cy="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社群</a:t>
              </a:r>
              <a:r>
                <a:rPr lang="en-US" altLang="zh-CN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en-US" altLang="zh-CN" sz="1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.0</a:t>
              </a:r>
              <a:endParaRPr lang="en-US" alt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3058160" y="641350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社群团购发展契机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118235" y="1894840"/>
            <a:ext cx="935990" cy="935990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171065" y="2035175"/>
            <a:ext cx="12496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微信生态完善</a:t>
            </a:r>
            <a:endParaRPr lang="zh-CN" altLang="en-US" sz="14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71065" y="2341880"/>
            <a:ext cx="22491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微信线上支付习惯养成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微信社群运营，汇聚线上流量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4704715" y="1894840"/>
            <a:ext cx="935990" cy="935990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757545" y="2035175"/>
            <a:ext cx="21736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二三线城市消费水平升级</a:t>
            </a:r>
            <a:endParaRPr lang="zh-CN" altLang="en-US" sz="14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57545" y="2341880"/>
            <a:ext cx="22491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二三线城市居民消费水平逐年上升，对消费的品质更加看重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118235" y="3174365"/>
            <a:ext cx="935990" cy="935990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171065" y="3314700"/>
            <a:ext cx="1960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物流配送体系得到改善</a:t>
            </a:r>
            <a:endParaRPr lang="zh-CN" altLang="en-US" sz="14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71065" y="3621405"/>
            <a:ext cx="2249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数字化、智能化物流体系得到完善，同城配送、末端配送等新型解决方案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4704715" y="3174365"/>
            <a:ext cx="935990" cy="935990"/>
          </a:xfrm>
          <a:prstGeom prst="ellipse">
            <a:avLst/>
          </a:prstGeom>
          <a:solidFill>
            <a:srgbClr val="F35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5757545" y="3314700"/>
            <a:ext cx="21736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供应链整合水平提升</a:t>
            </a:r>
            <a:endParaRPr lang="zh-CN" altLang="en-US" sz="14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757545" y="3621405"/>
            <a:ext cx="22491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源头直采、供应商资源整合，资源共享等减少中间费用，保质平价让利</a:t>
            </a:r>
            <a:endParaRPr lang="zh-CN" altLang="en-US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 20" descr="微信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9045" y="2025650"/>
            <a:ext cx="673735" cy="673735"/>
          </a:xfrm>
          <a:prstGeom prst="rect">
            <a:avLst/>
          </a:prstGeom>
        </p:spPr>
      </p:pic>
      <p:pic>
        <p:nvPicPr>
          <p:cNvPr id="22" name="图片 21" descr="消费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0" y="2115820"/>
            <a:ext cx="494030" cy="494030"/>
          </a:xfrm>
          <a:prstGeom prst="rect">
            <a:avLst/>
          </a:prstGeom>
        </p:spPr>
      </p:pic>
      <p:pic>
        <p:nvPicPr>
          <p:cNvPr id="23" name="图片 22" descr="物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30" y="3314700"/>
            <a:ext cx="610235" cy="610235"/>
          </a:xfrm>
          <a:prstGeom prst="rect">
            <a:avLst/>
          </a:prstGeom>
        </p:spPr>
      </p:pic>
      <p:pic>
        <p:nvPicPr>
          <p:cNvPr id="24" name="图片 23" descr="供应链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1885" y="3369945"/>
            <a:ext cx="544195" cy="54419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83615" y="1235075"/>
            <a:ext cx="71767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0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社群团购依托微信这个超级流量平台，借助</a:t>
            </a:r>
            <a:r>
              <a:rPr lang="zh-CN" altLang="en-US" sz="10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微信群、微分销商城让社群团长与细分社交圈层建立联系</a:t>
            </a:r>
            <a:r>
              <a:rPr lang="zh-CN" altLang="en-US" sz="10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，在一定程度上降低获客成本，同时依托线上线下的强连接，下单率更高。</a:t>
            </a:r>
            <a:endParaRPr lang="zh-CN" altLang="en-US" sz="1000">
              <a:solidFill>
                <a:schemeClr val="bg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4766945" y="1386840"/>
            <a:ext cx="30403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微分销 · 社群团购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457065" y="2057400"/>
            <a:ext cx="3803650" cy="16586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70000"/>
              </a:lnSpc>
            </a:pPr>
            <a:r>
              <a:rPr lang="zh-CN" altLang="en-US" sz="12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商家通过</a:t>
            </a:r>
            <a:r>
              <a:rPr lang="zh-CN" altLang="en-US" sz="12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整合社群资源</a:t>
            </a:r>
            <a:r>
              <a:rPr lang="zh-CN" altLang="en-US" sz="12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以及社群团购供应链，集中供货，减少中间环节，获取更多利润空间， 并通过</a:t>
            </a:r>
            <a:r>
              <a:rPr lang="zh-CN" altLang="en-US" sz="1200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社群裂变、口碑传播、限时购</a:t>
            </a:r>
            <a:r>
              <a:rPr lang="zh-CN" altLang="en-US" sz="1200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等营销方式为引流入口，沉淀私域流量，提升产品的转化与复购，助力商家销售业绩成倍增长。</a:t>
            </a:r>
            <a:endParaRPr lang="zh-CN" altLang="en-US" sz="1200">
              <a:solidFill>
                <a:schemeClr val="bg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9" name="组合 168"/>
          <p:cNvGrpSpPr/>
          <p:nvPr>
            <p:custDataLst>
              <p:tags r:id="rId1"/>
            </p:custDataLst>
          </p:nvPr>
        </p:nvGrpSpPr>
        <p:grpSpPr>
          <a:xfrm>
            <a:off x="875665" y="1242695"/>
            <a:ext cx="3316605" cy="2513965"/>
            <a:chOff x="1155305" y="1657985"/>
            <a:chExt cx="2685484" cy="2035175"/>
          </a:xfrm>
        </p:grpSpPr>
        <p:sp>
          <p:nvSpPr>
            <p:cNvPr id="170" name="PA-装饰 矩形: 圆角 7"/>
            <p:cNvSpPr/>
            <p:nvPr>
              <p:custDataLst>
                <p:tags r:id="rId2"/>
              </p:custDataLst>
            </p:nvPr>
          </p:nvSpPr>
          <p:spPr>
            <a:xfrm>
              <a:off x="3590125" y="2550229"/>
              <a:ext cx="250664" cy="249995"/>
            </a:xfrm>
            <a:prstGeom prst="roundRect">
              <a:avLst>
                <a:gd name="adj" fmla="val 83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1" name="PA-装饰 矩形: 圆角 8"/>
            <p:cNvSpPr/>
            <p:nvPr>
              <p:custDataLst>
                <p:tags r:id="rId3"/>
              </p:custDataLst>
            </p:nvPr>
          </p:nvSpPr>
          <p:spPr>
            <a:xfrm>
              <a:off x="1464169" y="2825424"/>
              <a:ext cx="250664" cy="249995"/>
            </a:xfrm>
            <a:prstGeom prst="roundRect">
              <a:avLst>
                <a:gd name="adj" fmla="val 83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2" name="PA-装饰 矩形: 圆角 9"/>
            <p:cNvSpPr/>
            <p:nvPr>
              <p:custDataLst>
                <p:tags r:id="rId4"/>
              </p:custDataLst>
            </p:nvPr>
          </p:nvSpPr>
          <p:spPr>
            <a:xfrm>
              <a:off x="1197448" y="3509843"/>
              <a:ext cx="250664" cy="51515"/>
            </a:xfrm>
            <a:prstGeom prst="roundRect">
              <a:avLst>
                <a:gd name="adj" fmla="val 83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3" name="PA-圆角矩形 3"/>
            <p:cNvSpPr/>
            <p:nvPr>
              <p:custDataLst>
                <p:tags r:id="rId5"/>
              </p:custDataLst>
            </p:nvPr>
          </p:nvSpPr>
          <p:spPr>
            <a:xfrm>
              <a:off x="2473516" y="1998733"/>
              <a:ext cx="1280302" cy="527419"/>
            </a:xfrm>
            <a:custGeom>
              <a:avLst/>
              <a:gdLst>
                <a:gd name="connsiteX0" fmla="*/ 12526 w 3645535"/>
                <a:gd name="connsiteY0" fmla="*/ 0 h 1501775"/>
                <a:gd name="connsiteX1" fmla="*/ 3633013 w 3645535"/>
                <a:gd name="connsiteY1" fmla="*/ 2 h 1501775"/>
                <a:gd name="connsiteX2" fmla="*/ 3645535 w 3645535"/>
                <a:gd name="connsiteY2" fmla="*/ 12527 h 1501775"/>
                <a:gd name="connsiteX3" fmla="*/ 3645532 w 3645535"/>
                <a:gd name="connsiteY3" fmla="*/ 1489248 h 1501775"/>
                <a:gd name="connsiteX4" fmla="*/ 3633012 w 3645535"/>
                <a:gd name="connsiteY4" fmla="*/ 1501774 h 1501775"/>
                <a:gd name="connsiteX5" fmla="*/ 12523 w 3645535"/>
                <a:gd name="connsiteY5" fmla="*/ 1501775 h 1501775"/>
                <a:gd name="connsiteX6" fmla="*/ 1 w 3645535"/>
                <a:gd name="connsiteY6" fmla="*/ 1489249 h 1501775"/>
                <a:gd name="connsiteX7" fmla="*/ 0 w 3645535"/>
                <a:gd name="connsiteY7" fmla="*/ 12527 h 1501775"/>
                <a:gd name="connsiteX8" fmla="*/ 12526 w 3645535"/>
                <a:gd name="connsiteY8" fmla="*/ 0 h 150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5535" h="1501775">
                  <a:moveTo>
                    <a:pt x="12526" y="0"/>
                  </a:moveTo>
                  <a:lnTo>
                    <a:pt x="3633013" y="2"/>
                  </a:lnTo>
                  <a:cubicBezTo>
                    <a:pt x="3639926" y="4"/>
                    <a:pt x="3645536" y="5609"/>
                    <a:pt x="3645535" y="12527"/>
                  </a:cubicBezTo>
                  <a:lnTo>
                    <a:pt x="3645532" y="1489248"/>
                  </a:lnTo>
                  <a:cubicBezTo>
                    <a:pt x="3645536" y="1496166"/>
                    <a:pt x="3639928" y="1501775"/>
                    <a:pt x="3633012" y="1501774"/>
                  </a:cubicBezTo>
                  <a:lnTo>
                    <a:pt x="12523" y="1501775"/>
                  </a:lnTo>
                  <a:cubicBezTo>
                    <a:pt x="5609" y="1501775"/>
                    <a:pt x="-3" y="1496167"/>
                    <a:pt x="1" y="1489249"/>
                  </a:cubicBezTo>
                  <a:lnTo>
                    <a:pt x="0" y="12527"/>
                  </a:lnTo>
                  <a:cubicBezTo>
                    <a:pt x="0" y="5612"/>
                    <a:pt x="5610" y="2"/>
                    <a:pt x="12526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1640950.00087088" ty="-427011.864066299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4" name="PA-圆角矩形 2"/>
            <p:cNvSpPr/>
            <p:nvPr>
              <p:custDataLst>
                <p:tags r:id="rId7"/>
              </p:custDataLst>
            </p:nvPr>
          </p:nvSpPr>
          <p:spPr>
            <a:xfrm>
              <a:off x="1223328" y="1657985"/>
              <a:ext cx="1223212" cy="1142259"/>
            </a:xfrm>
            <a:custGeom>
              <a:avLst/>
              <a:gdLst>
                <a:gd name="connsiteX0" fmla="*/ 27130 w 3482977"/>
                <a:gd name="connsiteY0" fmla="*/ 0 h 3252471"/>
                <a:gd name="connsiteX1" fmla="*/ 3455851 w 3482977"/>
                <a:gd name="connsiteY1" fmla="*/ 1 h 3252471"/>
                <a:gd name="connsiteX2" fmla="*/ 3482977 w 3482977"/>
                <a:gd name="connsiteY2" fmla="*/ 27131 h 3252471"/>
                <a:gd name="connsiteX3" fmla="*/ 3482974 w 3482977"/>
                <a:gd name="connsiteY3" fmla="*/ 3225345 h 3252471"/>
                <a:gd name="connsiteX4" fmla="*/ 3455849 w 3482977"/>
                <a:gd name="connsiteY4" fmla="*/ 3252466 h 3252471"/>
                <a:gd name="connsiteX5" fmla="*/ 27127 w 3482977"/>
                <a:gd name="connsiteY5" fmla="*/ 3252471 h 3252471"/>
                <a:gd name="connsiteX6" fmla="*/ 0 w 3482977"/>
                <a:gd name="connsiteY6" fmla="*/ 3225340 h 3252471"/>
                <a:gd name="connsiteX7" fmla="*/ 3 w 3482977"/>
                <a:gd name="connsiteY7" fmla="*/ 27124 h 3252471"/>
                <a:gd name="connsiteX8" fmla="*/ 27130 w 3482977"/>
                <a:gd name="connsiteY8" fmla="*/ 0 h 325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2977" h="3252471">
                  <a:moveTo>
                    <a:pt x="27130" y="0"/>
                  </a:moveTo>
                  <a:lnTo>
                    <a:pt x="3455851" y="1"/>
                  </a:lnTo>
                  <a:cubicBezTo>
                    <a:pt x="3470831" y="3"/>
                    <a:pt x="3482976" y="12150"/>
                    <a:pt x="3482977" y="27131"/>
                  </a:cubicBezTo>
                  <a:lnTo>
                    <a:pt x="3482974" y="3225345"/>
                  </a:lnTo>
                  <a:cubicBezTo>
                    <a:pt x="3482976" y="3240325"/>
                    <a:pt x="3470835" y="3252471"/>
                    <a:pt x="3455849" y="3252466"/>
                  </a:cubicBezTo>
                  <a:lnTo>
                    <a:pt x="27127" y="3252471"/>
                  </a:lnTo>
                  <a:cubicBezTo>
                    <a:pt x="12150" y="3252469"/>
                    <a:pt x="3" y="3240325"/>
                    <a:pt x="0" y="3225340"/>
                  </a:cubicBezTo>
                  <a:lnTo>
                    <a:pt x="3" y="27124"/>
                  </a:lnTo>
                  <a:cubicBezTo>
                    <a:pt x="3" y="12144"/>
                    <a:pt x="12149" y="3"/>
                    <a:pt x="27130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390762.106717557" ty="-86264.0909215589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5" name="PA-圆角矩形 4"/>
            <p:cNvSpPr/>
            <p:nvPr>
              <p:custDataLst>
                <p:tags r:id="rId8"/>
              </p:custDataLst>
            </p:nvPr>
          </p:nvSpPr>
          <p:spPr>
            <a:xfrm>
              <a:off x="1747173" y="2825425"/>
              <a:ext cx="699363" cy="653197"/>
            </a:xfrm>
            <a:custGeom>
              <a:avLst/>
              <a:gdLst>
                <a:gd name="connsiteX0" fmla="*/ 15519 w 1991369"/>
                <a:gd name="connsiteY0" fmla="*/ 0 h 1859916"/>
                <a:gd name="connsiteX1" fmla="*/ 1975850 w 1991369"/>
                <a:gd name="connsiteY1" fmla="*/ 1 h 1859916"/>
                <a:gd name="connsiteX2" fmla="*/ 1991369 w 1991369"/>
                <a:gd name="connsiteY2" fmla="*/ 15512 h 1859916"/>
                <a:gd name="connsiteX3" fmla="*/ 1991363 w 1991369"/>
                <a:gd name="connsiteY3" fmla="*/ 1844408 h 1859916"/>
                <a:gd name="connsiteX4" fmla="*/ 1975849 w 1991369"/>
                <a:gd name="connsiteY4" fmla="*/ 1859916 h 1859916"/>
                <a:gd name="connsiteX5" fmla="*/ 15513 w 1991369"/>
                <a:gd name="connsiteY5" fmla="*/ 1859912 h 1859916"/>
                <a:gd name="connsiteX6" fmla="*/ 0 w 1991369"/>
                <a:gd name="connsiteY6" fmla="*/ 1844405 h 1859916"/>
                <a:gd name="connsiteX7" fmla="*/ 2 w 1991369"/>
                <a:gd name="connsiteY7" fmla="*/ 15514 h 1859916"/>
                <a:gd name="connsiteX8" fmla="*/ 15519 w 1991369"/>
                <a:gd name="connsiteY8" fmla="*/ 0 h 185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1369" h="1859916">
                  <a:moveTo>
                    <a:pt x="15519" y="0"/>
                  </a:moveTo>
                  <a:lnTo>
                    <a:pt x="1975850" y="1"/>
                  </a:lnTo>
                  <a:cubicBezTo>
                    <a:pt x="1984419" y="2"/>
                    <a:pt x="1991366" y="6947"/>
                    <a:pt x="1991369" y="15512"/>
                  </a:cubicBezTo>
                  <a:lnTo>
                    <a:pt x="1991363" y="1844408"/>
                  </a:lnTo>
                  <a:cubicBezTo>
                    <a:pt x="1991360" y="1852968"/>
                    <a:pt x="1984418" y="1859918"/>
                    <a:pt x="1975849" y="1859916"/>
                  </a:cubicBezTo>
                  <a:lnTo>
                    <a:pt x="15513" y="1859912"/>
                  </a:lnTo>
                  <a:cubicBezTo>
                    <a:pt x="6949" y="1859915"/>
                    <a:pt x="5" y="1852973"/>
                    <a:pt x="0" y="1844405"/>
                  </a:cubicBezTo>
                  <a:lnTo>
                    <a:pt x="2" y="15514"/>
                  </a:lnTo>
                  <a:cubicBezTo>
                    <a:pt x="2" y="6947"/>
                    <a:pt x="6948" y="1"/>
                    <a:pt x="15519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914607.664062479" ty="-1253703.62124283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6" name="PA-圆角矩形 5"/>
            <p:cNvSpPr/>
            <p:nvPr>
              <p:custDataLst>
                <p:tags r:id="rId9"/>
              </p:custDataLst>
            </p:nvPr>
          </p:nvSpPr>
          <p:spPr>
            <a:xfrm>
              <a:off x="1448124" y="3509847"/>
              <a:ext cx="998417" cy="51516"/>
            </a:xfrm>
            <a:custGeom>
              <a:avLst/>
              <a:gdLst>
                <a:gd name="connsiteX0" fmla="*/ 1227 w 2842894"/>
                <a:gd name="connsiteY0" fmla="*/ 0 h 146687"/>
                <a:gd name="connsiteX1" fmla="*/ 2841671 w 2842894"/>
                <a:gd name="connsiteY1" fmla="*/ 2 h 146687"/>
                <a:gd name="connsiteX2" fmla="*/ 2842894 w 2842894"/>
                <a:gd name="connsiteY2" fmla="*/ 1228 h 146687"/>
                <a:gd name="connsiteX3" fmla="*/ 2842893 w 2842894"/>
                <a:gd name="connsiteY3" fmla="*/ 145462 h 146687"/>
                <a:gd name="connsiteX4" fmla="*/ 2841676 w 2842894"/>
                <a:gd name="connsiteY4" fmla="*/ 146685 h 146687"/>
                <a:gd name="connsiteX5" fmla="*/ 1224 w 2842894"/>
                <a:gd name="connsiteY5" fmla="*/ 146687 h 146687"/>
                <a:gd name="connsiteX6" fmla="*/ 1 w 2842894"/>
                <a:gd name="connsiteY6" fmla="*/ 145463 h 146687"/>
                <a:gd name="connsiteX7" fmla="*/ 0 w 2842894"/>
                <a:gd name="connsiteY7" fmla="*/ 1228 h 146687"/>
                <a:gd name="connsiteX8" fmla="*/ 1227 w 2842894"/>
                <a:gd name="connsiteY8" fmla="*/ 0 h 14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42894" h="146687">
                  <a:moveTo>
                    <a:pt x="1227" y="0"/>
                  </a:moveTo>
                  <a:lnTo>
                    <a:pt x="2841671" y="2"/>
                  </a:lnTo>
                  <a:cubicBezTo>
                    <a:pt x="2842347" y="0"/>
                    <a:pt x="2842894" y="547"/>
                    <a:pt x="2842894" y="1228"/>
                  </a:cubicBezTo>
                  <a:lnTo>
                    <a:pt x="2842893" y="145462"/>
                  </a:lnTo>
                  <a:cubicBezTo>
                    <a:pt x="2842898" y="146137"/>
                    <a:pt x="2842347" y="146687"/>
                    <a:pt x="2841676" y="146685"/>
                  </a:cubicBezTo>
                  <a:lnTo>
                    <a:pt x="1224" y="146687"/>
                  </a:lnTo>
                  <a:cubicBezTo>
                    <a:pt x="546" y="146689"/>
                    <a:pt x="-1" y="146139"/>
                    <a:pt x="1" y="145463"/>
                  </a:cubicBezTo>
                  <a:lnTo>
                    <a:pt x="0" y="1228"/>
                  </a:lnTo>
                  <a:cubicBezTo>
                    <a:pt x="1" y="549"/>
                    <a:pt x="549" y="2"/>
                    <a:pt x="1227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615558.89348863" ty="-1938126.04136465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7" name="PA-圆角矩形 6"/>
            <p:cNvSpPr/>
            <p:nvPr>
              <p:custDataLst>
                <p:tags r:id="rId10"/>
              </p:custDataLst>
            </p:nvPr>
          </p:nvSpPr>
          <p:spPr>
            <a:xfrm>
              <a:off x="2473511" y="2550902"/>
              <a:ext cx="1089630" cy="1142258"/>
            </a:xfrm>
            <a:custGeom>
              <a:avLst/>
              <a:gdLst>
                <a:gd name="connsiteX0" fmla="*/ 25880 w 3102615"/>
                <a:gd name="connsiteY0" fmla="*/ 0 h 3252468"/>
                <a:gd name="connsiteX1" fmla="*/ 3076734 w 3102615"/>
                <a:gd name="connsiteY1" fmla="*/ 1 h 3252468"/>
                <a:gd name="connsiteX2" fmla="*/ 3102615 w 3102615"/>
                <a:gd name="connsiteY2" fmla="*/ 25877 h 3252468"/>
                <a:gd name="connsiteX3" fmla="*/ 3102612 w 3102615"/>
                <a:gd name="connsiteY3" fmla="*/ 3226589 h 3252468"/>
                <a:gd name="connsiteX4" fmla="*/ 3076735 w 3102615"/>
                <a:gd name="connsiteY4" fmla="*/ 3252466 h 3252468"/>
                <a:gd name="connsiteX5" fmla="*/ 25877 w 3102615"/>
                <a:gd name="connsiteY5" fmla="*/ 3252468 h 3252468"/>
                <a:gd name="connsiteX6" fmla="*/ 0 w 3102615"/>
                <a:gd name="connsiteY6" fmla="*/ 3226594 h 3252468"/>
                <a:gd name="connsiteX7" fmla="*/ 6 w 3102615"/>
                <a:gd name="connsiteY7" fmla="*/ 25876 h 3252468"/>
                <a:gd name="connsiteX8" fmla="*/ 25880 w 3102615"/>
                <a:gd name="connsiteY8" fmla="*/ 0 h 3252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2615" h="3252468">
                  <a:moveTo>
                    <a:pt x="25880" y="0"/>
                  </a:moveTo>
                  <a:lnTo>
                    <a:pt x="3076734" y="1"/>
                  </a:lnTo>
                  <a:cubicBezTo>
                    <a:pt x="3091027" y="5"/>
                    <a:pt x="3102613" y="11585"/>
                    <a:pt x="3102615" y="25877"/>
                  </a:cubicBezTo>
                  <a:lnTo>
                    <a:pt x="3102612" y="3226589"/>
                  </a:lnTo>
                  <a:cubicBezTo>
                    <a:pt x="3102617" y="3240882"/>
                    <a:pt x="3091027" y="3252464"/>
                    <a:pt x="3076735" y="3252466"/>
                  </a:cubicBezTo>
                  <a:lnTo>
                    <a:pt x="25877" y="3252468"/>
                  </a:lnTo>
                  <a:cubicBezTo>
                    <a:pt x="11588" y="3252465"/>
                    <a:pt x="4" y="3240881"/>
                    <a:pt x="0" y="3226594"/>
                  </a:cubicBezTo>
                  <a:lnTo>
                    <a:pt x="6" y="25876"/>
                  </a:lnTo>
                  <a:cubicBezTo>
                    <a:pt x="6" y="11586"/>
                    <a:pt x="11588" y="0"/>
                    <a:pt x="25880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1640945.50908664" ty="-979181.081525137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8" name="PA-圆角矩形 10"/>
            <p:cNvSpPr/>
            <p:nvPr>
              <p:custDataLst>
                <p:tags r:id="rId11"/>
              </p:custDataLst>
            </p:nvPr>
          </p:nvSpPr>
          <p:spPr>
            <a:xfrm>
              <a:off x="3780800" y="1998739"/>
              <a:ext cx="36575" cy="401865"/>
            </a:xfrm>
            <a:custGeom>
              <a:avLst/>
              <a:gdLst>
                <a:gd name="connsiteX0" fmla="*/ 867 w 104145"/>
                <a:gd name="connsiteY0" fmla="*/ 1 h 1144272"/>
                <a:gd name="connsiteX1" fmla="*/ 103272 w 104145"/>
                <a:gd name="connsiteY1" fmla="*/ 1 h 1144272"/>
                <a:gd name="connsiteX2" fmla="*/ 104142 w 104145"/>
                <a:gd name="connsiteY2" fmla="*/ 867 h 1144272"/>
                <a:gd name="connsiteX3" fmla="*/ 104145 w 104145"/>
                <a:gd name="connsiteY3" fmla="*/ 1143398 h 1144272"/>
                <a:gd name="connsiteX4" fmla="*/ 103271 w 104145"/>
                <a:gd name="connsiteY4" fmla="*/ 1144272 h 1144272"/>
                <a:gd name="connsiteX5" fmla="*/ 874 w 104145"/>
                <a:gd name="connsiteY5" fmla="*/ 1144268 h 1144272"/>
                <a:gd name="connsiteX6" fmla="*/ 0 w 104145"/>
                <a:gd name="connsiteY6" fmla="*/ 1143396 h 1144272"/>
                <a:gd name="connsiteX7" fmla="*/ 3 w 104145"/>
                <a:gd name="connsiteY7" fmla="*/ 863 h 1144272"/>
                <a:gd name="connsiteX8" fmla="*/ 867 w 104145"/>
                <a:gd name="connsiteY8" fmla="*/ 1 h 1144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145" h="1144272">
                  <a:moveTo>
                    <a:pt x="867" y="1"/>
                  </a:moveTo>
                  <a:lnTo>
                    <a:pt x="103272" y="1"/>
                  </a:lnTo>
                  <a:cubicBezTo>
                    <a:pt x="103754" y="-1"/>
                    <a:pt x="104138" y="385"/>
                    <a:pt x="104142" y="867"/>
                  </a:cubicBezTo>
                  <a:lnTo>
                    <a:pt x="104145" y="1143398"/>
                  </a:lnTo>
                  <a:cubicBezTo>
                    <a:pt x="104140" y="1143877"/>
                    <a:pt x="103750" y="1144266"/>
                    <a:pt x="103271" y="1144272"/>
                  </a:cubicBezTo>
                  <a:lnTo>
                    <a:pt x="874" y="1144268"/>
                  </a:lnTo>
                  <a:cubicBezTo>
                    <a:pt x="390" y="1144268"/>
                    <a:pt x="0" y="1143879"/>
                    <a:pt x="0" y="1143396"/>
                  </a:cubicBezTo>
                  <a:lnTo>
                    <a:pt x="3" y="863"/>
                  </a:lnTo>
                  <a:cubicBezTo>
                    <a:pt x="3" y="389"/>
                    <a:pt x="391" y="-6"/>
                    <a:pt x="867" y="1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2948234.25756115" ty="-427018.159369966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79" name="PA-圆角矩形 11"/>
            <p:cNvSpPr/>
            <p:nvPr>
              <p:custDataLst>
                <p:tags r:id="rId12"/>
              </p:custDataLst>
            </p:nvPr>
          </p:nvSpPr>
          <p:spPr>
            <a:xfrm>
              <a:off x="3590123" y="2824544"/>
              <a:ext cx="47728" cy="676168"/>
            </a:xfrm>
            <a:custGeom>
              <a:avLst/>
              <a:gdLst>
                <a:gd name="connsiteX0" fmla="*/ 1136 w 135901"/>
                <a:gd name="connsiteY0" fmla="*/ 0 h 1925321"/>
                <a:gd name="connsiteX1" fmla="*/ 134759 w 135901"/>
                <a:gd name="connsiteY1" fmla="*/ 5 h 1925321"/>
                <a:gd name="connsiteX2" fmla="*/ 135895 w 135901"/>
                <a:gd name="connsiteY2" fmla="*/ 1135 h 1925321"/>
                <a:gd name="connsiteX3" fmla="*/ 135901 w 135901"/>
                <a:gd name="connsiteY3" fmla="*/ 1924188 h 1925321"/>
                <a:gd name="connsiteX4" fmla="*/ 134763 w 135901"/>
                <a:gd name="connsiteY4" fmla="*/ 1925321 h 1925321"/>
                <a:gd name="connsiteX5" fmla="*/ 1139 w 135901"/>
                <a:gd name="connsiteY5" fmla="*/ 1925321 h 1925321"/>
                <a:gd name="connsiteX6" fmla="*/ 0 w 135901"/>
                <a:gd name="connsiteY6" fmla="*/ 1924190 h 1925321"/>
                <a:gd name="connsiteX7" fmla="*/ 3 w 135901"/>
                <a:gd name="connsiteY7" fmla="*/ 1135 h 1925321"/>
                <a:gd name="connsiteX8" fmla="*/ 1136 w 135901"/>
                <a:gd name="connsiteY8" fmla="*/ 0 h 192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901" h="1925321">
                  <a:moveTo>
                    <a:pt x="1136" y="0"/>
                  </a:moveTo>
                  <a:lnTo>
                    <a:pt x="134759" y="5"/>
                  </a:lnTo>
                  <a:cubicBezTo>
                    <a:pt x="135388" y="-1"/>
                    <a:pt x="135894" y="512"/>
                    <a:pt x="135895" y="1135"/>
                  </a:cubicBezTo>
                  <a:lnTo>
                    <a:pt x="135901" y="1924188"/>
                  </a:lnTo>
                  <a:cubicBezTo>
                    <a:pt x="135893" y="1924813"/>
                    <a:pt x="135388" y="1925322"/>
                    <a:pt x="134763" y="1925321"/>
                  </a:cubicBezTo>
                  <a:lnTo>
                    <a:pt x="1139" y="1925321"/>
                  </a:lnTo>
                  <a:cubicBezTo>
                    <a:pt x="507" y="1925327"/>
                    <a:pt x="15" y="1924815"/>
                    <a:pt x="0" y="1924190"/>
                  </a:cubicBezTo>
                  <a:lnTo>
                    <a:pt x="3" y="1135"/>
                  </a:lnTo>
                  <a:cubicBezTo>
                    <a:pt x="1" y="506"/>
                    <a:pt x="512" y="2"/>
                    <a:pt x="1136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2757556.92774625" ty="-1252822.82318819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80" name="PA-圆角矩形 12"/>
            <p:cNvSpPr/>
            <p:nvPr>
              <p:custDataLst>
                <p:tags r:id="rId13"/>
              </p:custDataLst>
            </p:nvPr>
          </p:nvSpPr>
          <p:spPr>
            <a:xfrm>
              <a:off x="1155305" y="1939417"/>
              <a:ext cx="41034" cy="860820"/>
            </a:xfrm>
            <a:custGeom>
              <a:avLst/>
              <a:gdLst>
                <a:gd name="connsiteX0" fmla="*/ 974 w 116840"/>
                <a:gd name="connsiteY0" fmla="*/ 0 h 2451101"/>
                <a:gd name="connsiteX1" fmla="*/ 115870 w 116840"/>
                <a:gd name="connsiteY1" fmla="*/ 4 h 2451101"/>
                <a:gd name="connsiteX2" fmla="*/ 116840 w 116840"/>
                <a:gd name="connsiteY2" fmla="*/ 980 h 2451101"/>
                <a:gd name="connsiteX3" fmla="*/ 116838 w 116840"/>
                <a:gd name="connsiteY3" fmla="*/ 2450124 h 2451101"/>
                <a:gd name="connsiteX4" fmla="*/ 115867 w 116840"/>
                <a:gd name="connsiteY4" fmla="*/ 2451101 h 2451101"/>
                <a:gd name="connsiteX5" fmla="*/ 972 w 116840"/>
                <a:gd name="connsiteY5" fmla="*/ 2451101 h 2451101"/>
                <a:gd name="connsiteX6" fmla="*/ 4 w 116840"/>
                <a:gd name="connsiteY6" fmla="*/ 2450130 h 2451101"/>
                <a:gd name="connsiteX7" fmla="*/ 1 w 116840"/>
                <a:gd name="connsiteY7" fmla="*/ 977 h 2451101"/>
                <a:gd name="connsiteX8" fmla="*/ 974 w 116840"/>
                <a:gd name="connsiteY8" fmla="*/ 0 h 245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" h="2451101">
                  <a:moveTo>
                    <a:pt x="974" y="0"/>
                  </a:moveTo>
                  <a:lnTo>
                    <a:pt x="115870" y="4"/>
                  </a:lnTo>
                  <a:cubicBezTo>
                    <a:pt x="116402" y="1"/>
                    <a:pt x="116842" y="440"/>
                    <a:pt x="116840" y="980"/>
                  </a:cubicBezTo>
                  <a:lnTo>
                    <a:pt x="116838" y="2450124"/>
                  </a:lnTo>
                  <a:cubicBezTo>
                    <a:pt x="116841" y="2450663"/>
                    <a:pt x="116402" y="2451106"/>
                    <a:pt x="115867" y="2451101"/>
                  </a:cubicBezTo>
                  <a:lnTo>
                    <a:pt x="972" y="2451101"/>
                  </a:lnTo>
                  <a:cubicBezTo>
                    <a:pt x="433" y="2451105"/>
                    <a:pt x="-4" y="2450666"/>
                    <a:pt x="4" y="2450130"/>
                  </a:cubicBezTo>
                  <a:lnTo>
                    <a:pt x="1" y="977"/>
                  </a:lnTo>
                  <a:cubicBezTo>
                    <a:pt x="-2" y="440"/>
                    <a:pt x="434" y="2"/>
                    <a:pt x="974" y="0"/>
                  </a:cubicBezTo>
                  <a:close/>
                </a:path>
              </a:pathLst>
            </a:custGeom>
            <a:blipFill dpi="0" rotWithShape="0">
              <a:blip r:embed="rId6"/>
              <a:srcRect/>
              <a:tile tx="-322739.070677976" ty="-367695.675370467" sx="10920" sy="1092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2974975" y="518795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社群团购运作模式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210310" y="1176655"/>
            <a:ext cx="6708140" cy="3305810"/>
            <a:chOff x="1906" y="1853"/>
            <a:chExt cx="10564" cy="5206"/>
          </a:xfrm>
        </p:grpSpPr>
        <p:grpSp>
          <p:nvGrpSpPr>
            <p:cNvPr id="4" name="组合 3"/>
            <p:cNvGrpSpPr/>
            <p:nvPr/>
          </p:nvGrpSpPr>
          <p:grpSpPr>
            <a:xfrm>
              <a:off x="1906" y="1853"/>
              <a:ext cx="10564" cy="5206"/>
              <a:chOff x="1906" y="1853"/>
              <a:chExt cx="10564" cy="5206"/>
            </a:xfrm>
          </p:grpSpPr>
          <p:pic>
            <p:nvPicPr>
              <p:cNvPr id="3" name="图片 2" descr="yunzuo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906" y="1853"/>
                <a:ext cx="10564" cy="5207"/>
              </a:xfrm>
              <a:prstGeom prst="rect">
                <a:avLst/>
              </a:prstGeom>
            </p:spPr>
          </p:pic>
          <p:sp>
            <p:nvSpPr>
              <p:cNvPr id="2" name="矩形 1"/>
              <p:cNvSpPr/>
              <p:nvPr/>
            </p:nvSpPr>
            <p:spPr>
              <a:xfrm>
                <a:off x="2891" y="3937"/>
                <a:ext cx="567" cy="2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2891" y="3704"/>
              <a:ext cx="648" cy="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9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入驻</a:t>
              </a:r>
              <a:endParaRPr lang="zh-CN" altLang="en-US" sz="900" b="1">
                <a:solidFill>
                  <a:schemeClr val="bg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2910205" y="518795"/>
            <a:ext cx="3738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社群团购横向裂变模式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14985" y="1500505"/>
            <a:ext cx="1016000" cy="1016000"/>
          </a:xfrm>
          <a:prstGeom prst="ellipse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8" name="图片 17" descr="店铺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110" y="1624330"/>
            <a:ext cx="672465" cy="672465"/>
          </a:xfrm>
          <a:prstGeom prst="rect">
            <a:avLst/>
          </a:prstGeom>
          <a:solidFill>
            <a:srgbClr val="FD7920"/>
          </a:solidFill>
        </p:spPr>
      </p:pic>
      <p:grpSp>
        <p:nvGrpSpPr>
          <p:cNvPr id="38" name="组合 37"/>
          <p:cNvGrpSpPr/>
          <p:nvPr/>
        </p:nvGrpSpPr>
        <p:grpSpPr>
          <a:xfrm rot="0">
            <a:off x="1926590" y="1724025"/>
            <a:ext cx="676910" cy="676910"/>
            <a:chOff x="4178" y="3197"/>
            <a:chExt cx="1540" cy="1540"/>
          </a:xfrm>
        </p:grpSpPr>
        <p:sp>
          <p:nvSpPr>
            <p:cNvPr id="39" name="椭圆 38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43" name="图片 42" descr="会员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</p:spPr>
        </p:pic>
      </p:grpSp>
      <p:grpSp>
        <p:nvGrpSpPr>
          <p:cNvPr id="45" name="组合 44"/>
          <p:cNvGrpSpPr/>
          <p:nvPr/>
        </p:nvGrpSpPr>
        <p:grpSpPr>
          <a:xfrm rot="0">
            <a:off x="3318510" y="1724025"/>
            <a:ext cx="676910" cy="676910"/>
            <a:chOff x="4178" y="3197"/>
            <a:chExt cx="1540" cy="1540"/>
          </a:xfrm>
        </p:grpSpPr>
        <p:sp>
          <p:nvSpPr>
            <p:cNvPr id="61" name="椭圆 60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62" name="图片 61" descr="会员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</p:spPr>
        </p:pic>
      </p:grpSp>
      <p:grpSp>
        <p:nvGrpSpPr>
          <p:cNvPr id="63" name="组合 62"/>
          <p:cNvGrpSpPr/>
          <p:nvPr/>
        </p:nvGrpSpPr>
        <p:grpSpPr>
          <a:xfrm rot="0">
            <a:off x="4710430" y="1724025"/>
            <a:ext cx="676910" cy="676910"/>
            <a:chOff x="4178" y="3197"/>
            <a:chExt cx="1540" cy="1540"/>
          </a:xfrm>
        </p:grpSpPr>
        <p:sp>
          <p:nvSpPr>
            <p:cNvPr id="64" name="椭圆 63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65" name="图片 64" descr="会员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</p:spPr>
        </p:pic>
      </p:grpSp>
      <p:grpSp>
        <p:nvGrpSpPr>
          <p:cNvPr id="66" name="组合 65"/>
          <p:cNvGrpSpPr/>
          <p:nvPr/>
        </p:nvGrpSpPr>
        <p:grpSpPr>
          <a:xfrm rot="0">
            <a:off x="6102350" y="1724025"/>
            <a:ext cx="676910" cy="676910"/>
            <a:chOff x="4178" y="3197"/>
            <a:chExt cx="1540" cy="1540"/>
          </a:xfrm>
        </p:grpSpPr>
        <p:sp>
          <p:nvSpPr>
            <p:cNvPr id="67" name="椭圆 66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solidFill>
              <a:srgbClr val="F3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68" name="图片 67" descr="会员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</p:spPr>
        </p:pic>
      </p:grpSp>
      <p:pic>
        <p:nvPicPr>
          <p:cNvPr id="69" name="图片 68" descr="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725" y="1406525"/>
            <a:ext cx="1172845" cy="1172845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7665085" y="1898015"/>
            <a:ext cx="63563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消费者</a:t>
            </a:r>
            <a:endParaRPr lang="zh-CN" altLang="en-US" sz="9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1" name="直接箭头连接符 70"/>
          <p:cNvCxnSpPr/>
          <p:nvPr/>
        </p:nvCxnSpPr>
        <p:spPr>
          <a:xfrm>
            <a:off x="2679700" y="2062480"/>
            <a:ext cx="57150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4067175" y="2063115"/>
            <a:ext cx="57150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>
            <a:off x="5459095" y="2062480"/>
            <a:ext cx="57150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>
            <a:off x="6929120" y="2045335"/>
            <a:ext cx="57150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>
            <a:off x="1548130" y="2069465"/>
            <a:ext cx="370840" cy="1397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1847215" y="2457450"/>
            <a:ext cx="83629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直属推广员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3254375" y="2457450"/>
            <a:ext cx="86487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间接推广员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4638675" y="2457450"/>
            <a:ext cx="99568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间二接推广员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6230620" y="2457450"/>
            <a:ext cx="51371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会员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80" name="直接箭头连接符 79"/>
          <p:cNvCxnSpPr/>
          <p:nvPr/>
        </p:nvCxnSpPr>
        <p:spPr>
          <a:xfrm flipH="1">
            <a:off x="6929120" y="1898015"/>
            <a:ext cx="57150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/>
        </p:nvSpPr>
        <p:spPr>
          <a:xfrm>
            <a:off x="6779895" y="1410970"/>
            <a:ext cx="73787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产生购买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4675505" y="1406525"/>
            <a:ext cx="7467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直属佣金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3298190" y="1410970"/>
            <a:ext cx="77660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间接佣金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1893570" y="1410970"/>
            <a:ext cx="846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间二接佣金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椭圆 84"/>
          <p:cNvSpPr/>
          <p:nvPr/>
        </p:nvSpPr>
        <p:spPr>
          <a:xfrm>
            <a:off x="1933575" y="3070225"/>
            <a:ext cx="677545" cy="67754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6" name="图片 85" descr="人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675" y="3088005"/>
            <a:ext cx="582295" cy="582295"/>
          </a:xfrm>
          <a:prstGeom prst="rect">
            <a:avLst/>
          </a:prstGeom>
        </p:spPr>
      </p:pic>
      <p:cxnSp>
        <p:nvCxnSpPr>
          <p:cNvPr id="87" name="直接箭头连接符 86"/>
          <p:cNvCxnSpPr/>
          <p:nvPr/>
        </p:nvCxnSpPr>
        <p:spPr>
          <a:xfrm>
            <a:off x="2265045" y="2667635"/>
            <a:ext cx="0" cy="23749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/>
          <p:cNvSpPr txBox="1"/>
          <p:nvPr/>
        </p:nvSpPr>
        <p:spPr>
          <a:xfrm>
            <a:off x="2740660" y="3126740"/>
            <a:ext cx="189738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当推广员发展的团队人数满足自动升级成为团长的条件时，可以</a:t>
            </a:r>
            <a:r>
              <a:rPr lang="zh-CN" altLang="zh-CN" sz="1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自动升级成为团长</a:t>
            </a:r>
            <a:endParaRPr lang="zh-CN" altLang="zh-CN" sz="12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1839595" y="2983865"/>
            <a:ext cx="2870835" cy="99949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5264785" y="2955925"/>
            <a:ext cx="2620645" cy="102743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5455920" y="3050540"/>
            <a:ext cx="2225040" cy="9309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30000"/>
              </a:lnSpc>
              <a:buNone/>
            </a:pPr>
            <a:r>
              <a:rPr lang="zh-CN" altLang="zh-CN" sz="1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成为推广员的几种方式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>
              <a:lnSpc>
                <a:spcPct val="130000"/>
              </a:lnSpc>
              <a:buAutoNum type="arabicPeriod"/>
            </a:pP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零门槛成为推广员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>
              <a:lnSpc>
                <a:spcPct val="130000"/>
              </a:lnSpc>
              <a:buAutoNum type="arabicPeriod"/>
            </a:pP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设置消费门槛成为</a:t>
            </a: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推广员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>
              <a:lnSpc>
                <a:spcPct val="130000"/>
              </a:lnSpc>
              <a:buAutoNum type="arabicPeriod"/>
            </a:pP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申请成为</a:t>
            </a: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推广员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2" name="直接箭头连接符 91"/>
          <p:cNvCxnSpPr/>
          <p:nvPr/>
        </p:nvCxnSpPr>
        <p:spPr>
          <a:xfrm>
            <a:off x="6487160" y="2659380"/>
            <a:ext cx="0" cy="23749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椭圆 1"/>
          <p:cNvSpPr/>
          <p:nvPr/>
        </p:nvSpPr>
        <p:spPr>
          <a:xfrm>
            <a:off x="946785" y="1348740"/>
            <a:ext cx="1006475" cy="1006475"/>
          </a:xfrm>
          <a:prstGeom prst="ellipse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 rot="0">
            <a:off x="2345055" y="1570355"/>
            <a:ext cx="670560" cy="670560"/>
            <a:chOff x="4178" y="3197"/>
            <a:chExt cx="1540" cy="1540"/>
          </a:xfrm>
          <a:solidFill>
            <a:srgbClr val="F3541A"/>
          </a:solidFill>
        </p:grpSpPr>
        <p:sp>
          <p:nvSpPr>
            <p:cNvPr id="3" name="椭圆 2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6" name="图片 5" descr="会员(3)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  <a:grpFill/>
          </p:spPr>
        </p:pic>
      </p:grpSp>
      <p:grpSp>
        <p:nvGrpSpPr>
          <p:cNvPr id="12" name="组合 11"/>
          <p:cNvGrpSpPr/>
          <p:nvPr/>
        </p:nvGrpSpPr>
        <p:grpSpPr>
          <a:xfrm rot="0">
            <a:off x="3723640" y="1570355"/>
            <a:ext cx="670560" cy="670560"/>
            <a:chOff x="4178" y="3197"/>
            <a:chExt cx="1540" cy="1540"/>
          </a:xfrm>
          <a:solidFill>
            <a:srgbClr val="F3541A"/>
          </a:solidFill>
        </p:grpSpPr>
        <p:sp>
          <p:nvSpPr>
            <p:cNvPr id="13" name="椭圆 12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4" name="图片 13" descr="会员(3)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  <a:grpFill/>
          </p:spPr>
        </p:pic>
      </p:grpSp>
      <p:grpSp>
        <p:nvGrpSpPr>
          <p:cNvPr id="15" name="组合 14"/>
          <p:cNvGrpSpPr/>
          <p:nvPr/>
        </p:nvGrpSpPr>
        <p:grpSpPr>
          <a:xfrm rot="0">
            <a:off x="5102860" y="1570355"/>
            <a:ext cx="670560" cy="670560"/>
            <a:chOff x="4178" y="3197"/>
            <a:chExt cx="1540" cy="1540"/>
          </a:xfrm>
          <a:solidFill>
            <a:srgbClr val="F3541A"/>
          </a:solidFill>
        </p:grpSpPr>
        <p:sp>
          <p:nvSpPr>
            <p:cNvPr id="16" name="椭圆 15"/>
            <p:cNvSpPr/>
            <p:nvPr/>
          </p:nvSpPr>
          <p:spPr>
            <a:xfrm>
              <a:off x="4178" y="3197"/>
              <a:ext cx="1541" cy="15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7" name="图片 16" descr="会员(3)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76" y="3495"/>
              <a:ext cx="946" cy="946"/>
            </a:xfrm>
            <a:prstGeom prst="rect">
              <a:avLst/>
            </a:prstGeom>
            <a:grpFill/>
          </p:spPr>
        </p:pic>
      </p:grpSp>
      <p:pic>
        <p:nvPicPr>
          <p:cNvPr id="22" name="图片 21" descr="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640" y="1319530"/>
            <a:ext cx="1162050" cy="11620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727190" y="1791970"/>
            <a:ext cx="58864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消费者</a:t>
            </a:r>
            <a:endParaRPr lang="zh-CN" altLang="en-US" sz="9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>
            <a:off x="3091180" y="1905635"/>
            <a:ext cx="56642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4465955" y="1906905"/>
            <a:ext cx="56642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>
            <a:off x="5998845" y="1952625"/>
            <a:ext cx="56642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1946910" y="1906905"/>
            <a:ext cx="390525" cy="2032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2264410" y="2296795"/>
            <a:ext cx="87757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合伙人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667760" y="2296795"/>
            <a:ext cx="87312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总团长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024120" y="2296795"/>
            <a:ext cx="90297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团长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H="1">
            <a:off x="5998845" y="1806575"/>
            <a:ext cx="566420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6013450" y="1348740"/>
            <a:ext cx="71374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产生购买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097780" y="1325245"/>
            <a:ext cx="6921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直属佣金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685540" y="1319530"/>
            <a:ext cx="70929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间接佣金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2" name="直接箭头连接符 41"/>
          <p:cNvCxnSpPr/>
          <p:nvPr/>
        </p:nvCxnSpPr>
        <p:spPr>
          <a:xfrm>
            <a:off x="2695575" y="2499360"/>
            <a:ext cx="0" cy="34353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/>
          <p:cNvSpPr/>
          <p:nvPr/>
        </p:nvSpPr>
        <p:spPr>
          <a:xfrm>
            <a:off x="2367280" y="2888615"/>
            <a:ext cx="671195" cy="67119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1" name="图片 40" descr="人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390" y="2945130"/>
            <a:ext cx="420370" cy="42037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403475" y="3317240"/>
            <a:ext cx="5715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推广员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8" name="直接箭头连接符 37"/>
          <p:cNvCxnSpPr/>
          <p:nvPr/>
        </p:nvCxnSpPr>
        <p:spPr>
          <a:xfrm>
            <a:off x="4096385" y="2499360"/>
            <a:ext cx="0" cy="34353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组合 38"/>
          <p:cNvGrpSpPr/>
          <p:nvPr/>
        </p:nvGrpSpPr>
        <p:grpSpPr>
          <a:xfrm rot="0">
            <a:off x="3768090" y="2888615"/>
            <a:ext cx="671195" cy="670904"/>
            <a:chOff x="5377" y="7294"/>
            <a:chExt cx="1185" cy="1185"/>
          </a:xfrm>
        </p:grpSpPr>
        <p:sp>
          <p:nvSpPr>
            <p:cNvPr id="43" name="椭圆 42"/>
            <p:cNvSpPr/>
            <p:nvPr/>
          </p:nvSpPr>
          <p:spPr>
            <a:xfrm>
              <a:off x="5377" y="7294"/>
              <a:ext cx="1185" cy="118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45" name="图片 44" descr="人(1)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6" y="7394"/>
              <a:ext cx="742" cy="742"/>
            </a:xfrm>
            <a:prstGeom prst="rect">
              <a:avLst/>
            </a:prstGeom>
          </p:spPr>
        </p:pic>
      </p:grpSp>
      <p:cxnSp>
        <p:nvCxnSpPr>
          <p:cNvPr id="62" name="直接箭头连接符 61"/>
          <p:cNvCxnSpPr/>
          <p:nvPr/>
        </p:nvCxnSpPr>
        <p:spPr>
          <a:xfrm>
            <a:off x="5496560" y="2499360"/>
            <a:ext cx="0" cy="34353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 rot="0">
            <a:off x="5168265" y="2888615"/>
            <a:ext cx="671195" cy="670904"/>
            <a:chOff x="5377" y="7294"/>
            <a:chExt cx="1185" cy="1185"/>
          </a:xfrm>
        </p:grpSpPr>
        <p:sp>
          <p:nvSpPr>
            <p:cNvPr id="64" name="椭圆 63"/>
            <p:cNvSpPr/>
            <p:nvPr/>
          </p:nvSpPr>
          <p:spPr>
            <a:xfrm>
              <a:off x="5377" y="7294"/>
              <a:ext cx="1185" cy="118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65" name="图片 64" descr="人(1)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6" y="7394"/>
              <a:ext cx="742" cy="742"/>
            </a:xfrm>
            <a:prstGeom prst="rect">
              <a:avLst/>
            </a:prstGeom>
          </p:spPr>
        </p:pic>
      </p:grpSp>
      <p:sp>
        <p:nvSpPr>
          <p:cNvPr id="73" name="左大括号 72"/>
          <p:cNvSpPr/>
          <p:nvPr/>
        </p:nvSpPr>
        <p:spPr>
          <a:xfrm rot="16200000">
            <a:off x="3996055" y="2273935"/>
            <a:ext cx="302895" cy="2976880"/>
          </a:xfrm>
          <a:prstGeom prst="leftBrace">
            <a:avLst/>
          </a:prstGeom>
          <a:ln>
            <a:solidFill>
              <a:srgbClr val="4170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3628390" y="3989705"/>
            <a:ext cx="1038860" cy="501015"/>
          </a:xfrm>
          <a:prstGeom prst="roundRect">
            <a:avLst/>
          </a:prstGeom>
          <a:solidFill>
            <a:srgbClr val="FD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802380" y="4056380"/>
            <a:ext cx="691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会员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6390005" y="2950845"/>
            <a:ext cx="192278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当推广员发展的团队人数满足自动升级成为团长的条件时，可以</a:t>
            </a:r>
            <a:r>
              <a:rPr lang="zh-CN" altLang="zh-CN" sz="1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自动升级成为团长</a:t>
            </a:r>
            <a:endParaRPr lang="en-US" altLang="zh-CN" sz="1200" b="1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6325870" y="2917825"/>
            <a:ext cx="2051050" cy="79629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8" name="直接箭头连接符 77"/>
          <p:cNvCxnSpPr/>
          <p:nvPr/>
        </p:nvCxnSpPr>
        <p:spPr>
          <a:xfrm>
            <a:off x="5907405" y="3205480"/>
            <a:ext cx="309880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2345055" y="1319530"/>
            <a:ext cx="88519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间二接佣金</a:t>
            </a:r>
            <a:endParaRPr lang="zh-CN" altLang="zh-CN" sz="100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659380" y="525780"/>
            <a:ext cx="3738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3541A"/>
                </a:solidFill>
                <a:latin typeface="微软雅黑" panose="020B0503020204020204" charset="-122"/>
                <a:ea typeface="微软雅黑" panose="020B0503020204020204" charset="-122"/>
              </a:rPr>
              <a:t>社群团购纵向裂变模式</a:t>
            </a:r>
            <a:endParaRPr lang="zh-CN" altLang="en-US" sz="2800" b="1">
              <a:solidFill>
                <a:srgbClr val="F354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818255" y="3293745"/>
            <a:ext cx="5715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推广员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218430" y="3293745"/>
            <a:ext cx="5715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推广员</a:t>
            </a:r>
            <a:endParaRPr lang="zh-CN" altLang="zh-CN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1017905" y="1432560"/>
            <a:ext cx="864235" cy="864235"/>
          </a:xfrm>
          <a:prstGeom prst="ellipse">
            <a:avLst/>
          </a:prstGeom>
          <a:solidFill>
            <a:srgbClr val="FD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zh-CN"/>
          </a:p>
        </p:txBody>
      </p:sp>
      <p:sp>
        <p:nvSpPr>
          <p:cNvPr id="32" name="文本框 31"/>
          <p:cNvSpPr txBox="1"/>
          <p:nvPr/>
        </p:nvSpPr>
        <p:spPr>
          <a:xfrm>
            <a:off x="1139190" y="1680845"/>
            <a:ext cx="7429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10.xml><?xml version="1.0" encoding="utf-8"?>
<p:tagLst xmlns:p="http://schemas.openxmlformats.org/presentationml/2006/main">
  <p:tag name="PICTUREFILLRANGE" val="2c6e7530-7b18-4a69-a31d-5f058a0ee538"/>
  <p:tag name="KSO_WM_UNIT_VALUE" val="903*861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5"/>
  <p:tag name="KSO_WM_UNIT_ID" val="crop20194963_1*ζ_h_d*1_1_5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194.765"/>
  <p:tag name="KSO_WM_CREATIVE_CROP_SHAPE_TOP" val="200.858"/>
  <p:tag name="KSO_WM_CREATIVE_CROP_SHAPE_WIDTH" val="85.7976"/>
  <p:tag name="KSO_WM_CREATIVE_CROP_SHAPE_HEIGHT" val="89.9416"/>
</p:tagLst>
</file>

<file path=ppt/tags/tag11.xml><?xml version="1.0" encoding="utf-8"?>
<p:tagLst xmlns:p="http://schemas.openxmlformats.org/presentationml/2006/main">
  <p:tag name="PICTUREFILLRANGE" val="2c6e7530-7b18-4a69-a31d-5f058a0ee538"/>
  <p:tag name="KSO_WM_UNIT_VALUE" val="318*29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6"/>
  <p:tag name="KSO_WM_UNIT_ID" val="crop20194963_1*ζ_h_d*1_1_6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297.701"/>
  <p:tag name="KSO_WM_CREATIVE_CROP_SHAPE_TOP" val="157.381"/>
  <p:tag name="KSO_WM_CREATIVE_CROP_SHAPE_WIDTH" val="2.87992"/>
  <p:tag name="KSO_WM_CREATIVE_CROP_SHAPE_HEIGHT" val="31.6429"/>
</p:tagLst>
</file>

<file path=ppt/tags/tag12.xml><?xml version="1.0" encoding="utf-8"?>
<p:tagLst xmlns:p="http://schemas.openxmlformats.org/presentationml/2006/main">
  <p:tag name="PICTUREFILLRANGE" val="2c6e7530-7b18-4a69-a31d-5f058a0ee538"/>
  <p:tag name="KSO_WM_UNIT_VALUE" val="534*38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7"/>
  <p:tag name="KSO_WM_UNIT_ID" val="crop20194963_1*ζ_h_d*1_1_7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282.687"/>
  <p:tag name="KSO_WM_CREATIVE_CROP_SHAPE_TOP" val="222.405"/>
  <p:tag name="KSO_WM_CREATIVE_CROP_SHAPE_WIDTH" val="3.75811"/>
  <p:tag name="KSO_WM_CREATIVE_CROP_SHAPE_HEIGHT" val="53.2416"/>
</p:tagLst>
</file>

<file path=ppt/tags/tag13.xml><?xml version="1.0" encoding="utf-8"?>
<p:tagLst xmlns:p="http://schemas.openxmlformats.org/presentationml/2006/main">
  <p:tag name="PICTUREFILLRANGE" val="2c6e7530-7b18-4a69-a31d-5f058a0ee538"/>
  <p:tag name="KSO_WM_UNIT_VALUE" val="680*32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8"/>
  <p:tag name="KSO_WM_UNIT_ID" val="crop20194963_1*ζ_h_d*1_1_8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90.9689"/>
  <p:tag name="KSO_WM_CREATIVE_CROP_SHAPE_TOP" val="152.71"/>
  <p:tag name="KSO_WM_CREATIVE_CROP_SHAPE_WIDTH" val="3.23102"/>
  <p:tag name="KSO_WM_CREATIVE_CROP_SHAPE_HEIGHT" val="67.7811"/>
</p:tagLst>
</file>

<file path=ppt/tags/tag14.xml><?xml version="1.0" encoding="utf-8"?>
<p:tagLst xmlns:p="http://schemas.openxmlformats.org/presentationml/2006/main">
  <p:tag name="KSO_WM_SLIDE_MODEL_TYPE" val="numdgm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i"/>
  <p:tag name="KSO_WM_UNIT_INDEX" val="1"/>
  <p:tag name="KSO_WM_UNIT_ID" val="crop20194963_1*i*1"/>
  <p:tag name="KSO_WM_TEMPLATE_CATEGORY" val="crop"/>
  <p:tag name="KSO_WM_TEMPLATE_INDEX" val="20194963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PA" val="v5.2.2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i"/>
  <p:tag name="KSO_WM_UNIT_INDEX" val="1_1_3"/>
  <p:tag name="KSO_WM_UNIT_ID" val="crop20194963_1*ζ_h_i*1_1_3"/>
  <p:tag name="KSO_WM_TEMPLATE_CATEGORY" val="crop"/>
  <p:tag name="KSO_WM_TEMPLATE_INDEX" val="20194963"/>
  <p:tag name="KSO_WM_UNIT_LAYERLEVEL" val="1_1_1"/>
  <p:tag name="KSO_WM_TAG_VERSION" val="1.0"/>
  <p:tag name="KSO_WM_BEAUTIFY_FLAG" val="#wm#"/>
  <p:tag name="PICTUREFILLRANGE" val="36ccaf6c-7af3-4251-8b16-6c4d44af1832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282.687"/>
  <p:tag name="KSO_WM_CREATIVE_CROP_SHAPE_TOP" val="200.805"/>
  <p:tag name="KSO_WM_CREATIVE_CROP_SHAPE_WIDTH" val="19.7373"/>
  <p:tag name="KSO_WM_CREATIVE_CROP_SHAPE_HEIGHT" val="19.6846"/>
</p:tagLst>
</file>

<file path=ppt/tags/tag4.xml><?xml version="1.0" encoding="utf-8"?>
<p:tagLst xmlns:p="http://schemas.openxmlformats.org/presentationml/2006/main">
  <p:tag name="PA" val="v5.2.2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i"/>
  <p:tag name="KSO_WM_UNIT_INDEX" val="1_1_1"/>
  <p:tag name="KSO_WM_UNIT_ID" val="crop20194963_1*ζ_h_i*1_1_1"/>
  <p:tag name="KSO_WM_TEMPLATE_CATEGORY" val="crop"/>
  <p:tag name="KSO_WM_TEMPLATE_INDEX" val="20194963"/>
  <p:tag name="KSO_WM_UNIT_LAYERLEVEL" val="1_1_1"/>
  <p:tag name="KSO_WM_TAG_VERSION" val="1.0"/>
  <p:tag name="KSO_WM_BEAUTIFY_FLAG" val="#wm#"/>
  <p:tag name="PICTUREFILLRANGE" val="36ccaf6c-7af3-4251-8b16-6c4d44af1832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115.289"/>
  <p:tag name="KSO_WM_CREATIVE_CROP_SHAPE_TOP" val="222.474"/>
  <p:tag name="KSO_WM_CREATIVE_CROP_SHAPE_WIDTH" val="19.7373"/>
  <p:tag name="KSO_WM_CREATIVE_CROP_SHAPE_HEIGHT" val="19.6846"/>
</p:tagLst>
</file>

<file path=ppt/tags/tag5.xml><?xml version="1.0" encoding="utf-8"?>
<p:tagLst xmlns:p="http://schemas.openxmlformats.org/presentationml/2006/main">
  <p:tag name="PA" val="v5.2.2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i"/>
  <p:tag name="KSO_WM_UNIT_INDEX" val="1_1_2"/>
  <p:tag name="KSO_WM_UNIT_ID" val="crop20194963_1*ζ_h_i*1_1_2"/>
  <p:tag name="KSO_WM_TEMPLATE_CATEGORY" val="crop"/>
  <p:tag name="KSO_WM_TEMPLATE_INDEX" val="20194963"/>
  <p:tag name="KSO_WM_UNIT_LAYERLEVEL" val="1_1_1"/>
  <p:tag name="KSO_WM_TAG_VERSION" val="1.0"/>
  <p:tag name="KSO_WM_BEAUTIFY_FLAG" val="#wm#"/>
  <p:tag name="PICTUREFILLRANGE" val="36ccaf6c-7af3-4251-8b16-6c4d44af1832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94.2872"/>
  <p:tag name="KSO_WM_CREATIVE_CROP_SHAPE_TOP" val="276.366"/>
  <p:tag name="KSO_WM_CREATIVE_CROP_SHAPE_WIDTH" val="19.7373"/>
  <p:tag name="KSO_WM_CREATIVE_CROP_SHAPE_HEIGHT" val="4.0563"/>
</p:tagLst>
</file>

<file path=ppt/tags/tag6.xml><?xml version="1.0" encoding="utf-8"?>
<p:tagLst xmlns:p="http://schemas.openxmlformats.org/presentationml/2006/main">
  <p:tag name="PICTUREFILLRANGE" val="2c6e7530-7b18-4a69-a31d-5f058a0ee538"/>
  <p:tag name="KSO_WM_UNIT_VALUE" val="417*1012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1"/>
  <p:tag name="KSO_WM_UNIT_ID" val="crop20194963_1*ζ_h_d*1_1_1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194.765"/>
  <p:tag name="KSO_WM_CREATIVE_CROP_SHAPE_TOP" val="157.381"/>
  <p:tag name="KSO_WM_CREATIVE_CROP_SHAPE_WIDTH" val="100.811"/>
  <p:tag name="KSO_WM_CREATIVE_CROP_SHAPE_HEIGHT" val="41.5291"/>
</p:tagLst>
</file>

<file path=ppt/tags/tag7.xml><?xml version="1.0" encoding="utf-8"?>
<p:tagLst xmlns:p="http://schemas.openxmlformats.org/presentationml/2006/main">
  <p:tag name="PICTUREFILLRANGE" val="2c6e7530-7b18-4a69-a31d-5f058a0ee538"/>
  <p:tag name="KSO_WM_UNIT_VALUE" val="903*967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2"/>
  <p:tag name="KSO_WM_UNIT_ID" val="crop20194963_1*ζ_h_d*1_1_2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96.325"/>
  <p:tag name="KSO_WM_CREATIVE_CROP_SHAPE_TOP" val="130.55"/>
  <p:tag name="KSO_WM_CREATIVE_CROP_SHAPE_WIDTH" val="96.3159"/>
  <p:tag name="KSO_WM_CREATIVE_CROP_SHAPE_HEIGHT" val="89.9417"/>
</p:tagLst>
</file>

<file path=ppt/tags/tag8.xml><?xml version="1.0" encoding="utf-8"?>
<p:tagLst xmlns:p="http://schemas.openxmlformats.org/presentationml/2006/main">
  <p:tag name="PICTUREFILLRANGE" val="2c6e7530-7b18-4a69-a31d-5f058a0ee538"/>
  <p:tag name="KSO_WM_UNIT_VALUE" val="516*553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3"/>
  <p:tag name="KSO_WM_UNIT_ID" val="crop20194963_1*ζ_h_d*1_1_3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137.573"/>
  <p:tag name="KSO_WM_CREATIVE_CROP_SHAPE_TOP" val="222.474"/>
  <p:tag name="KSO_WM_CREATIVE_CROP_SHAPE_WIDTH" val="55.068"/>
  <p:tag name="KSO_WM_CREATIVE_CROP_SHAPE_HEIGHT" val="51.4328"/>
</p:tagLst>
</file>

<file path=ppt/tags/tag9.xml><?xml version="1.0" encoding="utf-8"?>
<p:tagLst xmlns:p="http://schemas.openxmlformats.org/presentationml/2006/main">
  <p:tag name="PICTUREFILLRANGE" val="2c6e7530-7b18-4a69-a31d-5f058a0ee538"/>
  <p:tag name="KSO_WM_UNIT_VALUE" val="41*789"/>
  <p:tag name="KSO_WM_UNIT_HIGHLIGHT" val="0"/>
  <p:tag name="KSO_WM_UNIT_COMPATIBLE" val="0"/>
  <p:tag name="KSO_WM_UNIT_DIAGRAM_ISNUMVISUAL" val="0"/>
  <p:tag name="KSO_WM_UNIT_DIAGRAM_ISREFERUNIT" val="0"/>
  <p:tag name="KSO_WM_DIAGRAM_GROUP_CODE" val="1525453561"/>
  <p:tag name="KSO_WM_UNIT_TYPE" val="ζ_h_d"/>
  <p:tag name="KSO_WM_UNIT_INDEX" val="1_1_4"/>
  <p:tag name="KSO_WM_UNIT_ID" val="crop20194963_1*ζ_h_d*1_1_4"/>
  <p:tag name="KSO_WM_TEMPLATE_CATEGORY" val="crop"/>
  <p:tag name="KSO_WM_TEMPLATE_INDEX" val="20194963"/>
  <p:tag name="KSO_WM_UNIT_LAYERLEVEL" val="1_1_1"/>
  <p:tag name="KSO_WM_TAG_VERSION" val="1.0"/>
  <p:tag name="KSO_WM_BEAUTIFY_FLAG" val="#wm#"/>
  <p:tag name="KSO_WM_UNIT_DIAGRAM_MODELTYPE" val="creativeCrop"/>
  <p:tag name="KSO_WM_CREATIVE_CROP_ORG_LEFT" val="65.5178"/>
  <p:tag name="KSO_WM_CREATIVE_CROP_ORG_TOP" val="130.55"/>
  <p:tag name="KSO_WM_CREATIVE_CROP_ORG_WIDTH" val="260.514"/>
  <p:tag name="KSO_WM_CREATIVE_CROP_ORG_HEIGHT" val="160.25"/>
  <p:tag name="KSO_WM_CREATIVE_CROP_SHAPE_LEFT" val="114.026"/>
  <p:tag name="KSO_WM_CREATIVE_CROP_SHAPE_TOP" val="276.366"/>
  <p:tag name="KSO_WM_CREATIVE_CROP_SHAPE_WIDTH" val="78.6155"/>
  <p:tag name="KSO_WM_CREATIVE_CROP_SHAPE_HEIGHT" val="4.05638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3389</Words>
  <Application>WPS 演示</Application>
  <PresentationFormat/>
  <Paragraphs>529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Arial Unicode MS</vt:lpstr>
      <vt:lpstr>Calibri</vt:lpstr>
      <vt:lpstr>Wingdings</vt:lpstr>
      <vt:lpstr>方正兰亭纤黑_GBK</vt:lpstr>
      <vt:lpstr>黑体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杂味</cp:lastModifiedBy>
  <cp:revision>91</cp:revision>
  <dcterms:created xsi:type="dcterms:W3CDTF">2019-07-02T07:42:00Z</dcterms:created>
  <dcterms:modified xsi:type="dcterms:W3CDTF">2021-11-17T07:15:38Z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