
<file path=[Content_Types].xml><?xml version="1.0" encoding="utf-8"?>
<Types xmlns="http://schemas.openxmlformats.org/package/2006/content-types">
  <Default Extension="jpeg" ContentType="image/jpeg"/>
  <Default Extension="png" ContentType="image/png"/>
  <Default Extension="tiff" ContentType="image/tif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svg" ContentType="image/svg+xml"/>
  <Override PartName="/ppt/media/image2.svg" ContentType="image/svg+xml"/>
  <Override PartName="/ppt/media/image3.svg" ContentType="image/svg+xml"/>
  <Override PartName="/ppt/media/image4.svg" ContentType="image/svg+xml"/>
  <Override PartName="/ppt/media/image5.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6" r:id="rId3"/>
    <p:sldId id="257" r:id="rId4"/>
    <p:sldId id="299" r:id="rId5"/>
    <p:sldId id="259" r:id="rId7"/>
    <p:sldId id="30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Lst>
  <p:sldSz cx="12852400" cy="72263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 name="Shape 205"/>
          <p:cNvSpPr/>
          <p:nvPr>
            <p:ph type="sldImg"/>
          </p:nvPr>
        </p:nvSpPr>
        <p:spPr>
          <a:xfrm>
            <a:off x="1143000" y="685800"/>
            <a:ext cx="4572000" cy="3429000"/>
          </a:xfrm>
          <a:prstGeom prst="rect">
            <a:avLst/>
          </a:prstGeom>
        </p:spPr>
        <p:txBody>
          <a:bodyPr/>
          <a:lstStyle/>
          <a:p/>
        </p:txBody>
      </p:sp>
      <p:sp>
        <p:nvSpPr>
          <p:cNvPr id="206" name="Shape 206"/>
          <p:cNvSpPr/>
          <p:nvPr>
            <p:ph type="body" sz="quarter" idx="1"/>
          </p:nvPr>
        </p:nvSpPr>
        <p:spPr>
          <a:xfrm>
            <a:off x="914400" y="4343400"/>
            <a:ext cx="5029200" cy="4114800"/>
          </a:xfrm>
          <a:prstGeom prst="rect">
            <a:avLst/>
          </a:prstGeom>
        </p:spPr>
        <p:txBody>
          <a:bodyPr/>
          <a:lstStyle/>
          <a:p/>
        </p:txBody>
      </p:sp>
    </p:spTree>
  </p:cSld>
  <p:clrMap bg1="lt1" tx1="dk1" bg2="lt2" tx2="dk2" accent1="accent1" accent2="accent2" accent3="accent3" accent4="accent4" accent5="accent5" accent6="accent6" hlink="hlink" folHlink="folHlink"/>
  <p:notesStyle>
    <a:lvl1pPr latinLnBrk="0">
      <a:spcBef>
        <a:spcPts val="400"/>
      </a:spcBef>
      <a:defRPr sz="1300">
        <a:latin typeface="+mn-lt"/>
        <a:ea typeface="+mn-ea"/>
        <a:cs typeface="+mn-cs"/>
        <a:sym typeface="Helvetica"/>
      </a:defRPr>
    </a:lvl1pPr>
    <a:lvl2pPr indent="228600" latinLnBrk="0">
      <a:spcBef>
        <a:spcPts val="400"/>
      </a:spcBef>
      <a:defRPr sz="1300">
        <a:latin typeface="+mn-lt"/>
        <a:ea typeface="+mn-ea"/>
        <a:cs typeface="+mn-cs"/>
        <a:sym typeface="Helvetica"/>
      </a:defRPr>
    </a:lvl2pPr>
    <a:lvl3pPr indent="457200" latinLnBrk="0">
      <a:spcBef>
        <a:spcPts val="400"/>
      </a:spcBef>
      <a:defRPr sz="1300">
        <a:latin typeface="+mn-lt"/>
        <a:ea typeface="+mn-ea"/>
        <a:cs typeface="+mn-cs"/>
        <a:sym typeface="Helvetica"/>
      </a:defRPr>
    </a:lvl3pPr>
    <a:lvl4pPr indent="685800" latinLnBrk="0">
      <a:spcBef>
        <a:spcPts val="400"/>
      </a:spcBef>
      <a:defRPr sz="1300">
        <a:latin typeface="+mn-lt"/>
        <a:ea typeface="+mn-ea"/>
        <a:cs typeface="+mn-cs"/>
        <a:sym typeface="Helvetica"/>
      </a:defRPr>
    </a:lvl4pPr>
    <a:lvl5pPr indent="914400" latinLnBrk="0">
      <a:spcBef>
        <a:spcPts val="400"/>
      </a:spcBef>
      <a:defRPr sz="1300">
        <a:latin typeface="+mn-lt"/>
        <a:ea typeface="+mn-ea"/>
        <a:cs typeface="+mn-cs"/>
        <a:sym typeface="Helvetica"/>
      </a:defRPr>
    </a:lvl5pPr>
    <a:lvl6pPr indent="1143000" latinLnBrk="0">
      <a:spcBef>
        <a:spcPts val="400"/>
      </a:spcBef>
      <a:defRPr sz="1300">
        <a:latin typeface="+mn-lt"/>
        <a:ea typeface="+mn-ea"/>
        <a:cs typeface="+mn-cs"/>
        <a:sym typeface="Helvetica"/>
      </a:defRPr>
    </a:lvl6pPr>
    <a:lvl7pPr indent="1371600" latinLnBrk="0">
      <a:spcBef>
        <a:spcPts val="400"/>
      </a:spcBef>
      <a:defRPr sz="1300">
        <a:latin typeface="+mn-lt"/>
        <a:ea typeface="+mn-ea"/>
        <a:cs typeface="+mn-cs"/>
        <a:sym typeface="Helvetica"/>
      </a:defRPr>
    </a:lvl7pPr>
    <a:lvl8pPr indent="1600200" latinLnBrk="0">
      <a:spcBef>
        <a:spcPts val="400"/>
      </a:spcBef>
      <a:defRPr sz="1300">
        <a:latin typeface="+mn-lt"/>
        <a:ea typeface="+mn-ea"/>
        <a:cs typeface="+mn-cs"/>
        <a:sym typeface="Helvetica"/>
      </a:defRPr>
    </a:lvl8pPr>
    <a:lvl9pPr indent="1828800" latinLnBrk="0">
      <a:spcBef>
        <a:spcPts val="400"/>
      </a:spcBef>
      <a:defRPr sz="1300">
        <a:latin typeface="+mn-lt"/>
        <a:ea typeface="+mn-ea"/>
        <a:cs typeface="+mn-cs"/>
        <a:sym typeface="Helvetica"/>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Shape 244"/>
          <p:cNvSpPr/>
          <p:nvPr>
            <p:ph type="sldImg"/>
          </p:nvPr>
        </p:nvSpPr>
        <p:spPr>
          <a:prstGeom prst="rect">
            <a:avLst/>
          </a:prstGeom>
        </p:spPr>
        <p:txBody>
          <a:bodyPr/>
          <a:lstStyle/>
          <a:p/>
        </p:txBody>
      </p:sp>
      <p:sp>
        <p:nvSpPr>
          <p:cNvPr id="245" name="Shape 245"/>
          <p:cNvSpPr/>
          <p:nvPr>
            <p:ph type="body" sz="quarter" idx="1"/>
          </p:nvPr>
        </p:nvSpPr>
        <p:spPr>
          <a:prstGeom prst="rect">
            <a:avLst/>
          </a:prstGeom>
        </p:spPr>
        <p:txBody>
          <a:bodyPr/>
          <a:lstStyle>
            <a:lvl1pPr>
              <a:spcBef>
                <a:spcPts val="0"/>
              </a:spcBef>
              <a:defRPr sz="1200">
                <a:latin typeface="Calibri" panose="020F0502020204030204"/>
                <a:ea typeface="Calibri" panose="020F0502020204030204"/>
                <a:cs typeface="Calibri" panose="020F0502020204030204"/>
                <a:sym typeface="Calibri" panose="020F0502020204030204"/>
              </a:defRPr>
            </a:lvl1pPr>
          </a:lstStyle>
          <a:p>
            <a:r>
              <a:t>来自门店、独立商城、第三方平台的订单下载到万里牛ERP系统后根据门店就近原则进行订单分配，由POS完成门店出库管理。</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Shape 288"/>
          <p:cNvSpPr/>
          <p:nvPr>
            <p:ph type="sldImg"/>
          </p:nvPr>
        </p:nvSpPr>
        <p:spPr>
          <a:prstGeom prst="rect">
            <a:avLst/>
          </a:prstGeom>
        </p:spPr>
        <p:txBody>
          <a:bodyPr/>
          <a:lstStyle/>
          <a:p/>
        </p:txBody>
      </p:sp>
      <p:sp>
        <p:nvSpPr>
          <p:cNvPr id="289" name="Shape 289"/>
          <p:cNvSpPr/>
          <p:nvPr>
            <p:ph type="body" sz="quarter" idx="1"/>
          </p:nvPr>
        </p:nvSpPr>
        <p:spPr>
          <a:prstGeom prst="rect">
            <a:avLst/>
          </a:prstGeom>
        </p:spPr>
        <p:txBody>
          <a:bodyPr/>
          <a:lstStyle>
            <a:lvl1pPr>
              <a:spcBef>
                <a:spcPts val="0"/>
              </a:spcBef>
              <a:defRPr sz="1200">
                <a:latin typeface="Calibri" panose="020F0502020204030204"/>
                <a:ea typeface="Calibri" panose="020F0502020204030204"/>
                <a:cs typeface="Calibri" panose="020F0502020204030204"/>
                <a:sym typeface="Calibri" panose="020F0502020204030204"/>
              </a:defRPr>
            </a:lvl1pPr>
          </a:lstStyle>
          <a:p>
            <a:r>
              <a:t>来自门店、独立商城、第三方平台的订单下载到万里牛ERP系统后根据门店就近原则进行订单分配，由POS完成门店出库管理。</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Shape 448"/>
          <p:cNvSpPr/>
          <p:nvPr>
            <p:ph type="sldImg"/>
          </p:nvPr>
        </p:nvSpPr>
        <p:spPr>
          <a:prstGeom prst="rect">
            <a:avLst/>
          </a:prstGeom>
        </p:spPr>
        <p:txBody>
          <a:bodyPr/>
          <a:lstStyle/>
          <a:p/>
        </p:txBody>
      </p:sp>
      <p:sp>
        <p:nvSpPr>
          <p:cNvPr id="449" name="Shape 449"/>
          <p:cNvSpPr/>
          <p:nvPr>
            <p:ph type="body" sz="quarter" idx="1"/>
          </p:nvPr>
        </p:nvSpPr>
        <p:spPr>
          <a:prstGeom prst="rect">
            <a:avLst/>
          </a:prstGeom>
        </p:spPr>
        <p:txBody>
          <a:bodyPr/>
          <a:lstStyle/>
          <a:p>
            <a:pPr>
              <a:spcBef>
                <a:spcPts val="0"/>
              </a:spcBef>
              <a:defRPr sz="1200">
                <a:latin typeface="Calibri" panose="020F0502020204030204"/>
                <a:ea typeface="Calibri" panose="020F0502020204030204"/>
                <a:cs typeface="Calibri" panose="020F0502020204030204"/>
                <a:sym typeface="Calibri" panose="020F0502020204030204"/>
              </a:defRPr>
            </a:pPr>
            <a:r>
              <a:t>来自门店、独立商城、第三方平台的订单下载到万里牛</a:t>
            </a:r>
            <a:r>
              <a:t>ERP</a:t>
            </a:r>
            <a:r>
              <a:t>系统后根据门店就近原则进行订单分配，由</a:t>
            </a:r>
            <a:r>
              <a:t>POS</a:t>
            </a:r>
            <a:r>
              <a:t>完成门店出库管理。</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103" name="标题文本"/>
          <p:cNvSpPr txBox="1"/>
          <p:nvPr>
            <p:ph type="title" hasCustomPrompt="1"/>
          </p:nvPr>
        </p:nvSpPr>
        <p:spPr>
          <a:xfrm>
            <a:off x="886036" y="384733"/>
            <a:ext cx="11080327" cy="1396752"/>
          </a:xfrm>
          <a:prstGeom prst="rect">
            <a:avLst/>
          </a:prstGeom>
        </p:spPr>
        <p:txBody>
          <a:bodyPr lIns="48175" tIns="48175" rIns="48175" bIns="48175"/>
          <a:lstStyle>
            <a:lvl1pPr defTabSz="963295">
              <a:defRPr sz="4600">
                <a:latin typeface="Arial" panose="020B0604020202020204"/>
                <a:ea typeface="Arial" panose="020B0604020202020204"/>
                <a:cs typeface="Arial" panose="020B0604020202020204"/>
                <a:sym typeface="Arial" panose="020B0604020202020204"/>
              </a:defRPr>
            </a:lvl1pPr>
          </a:lstStyle>
          <a:p>
            <a:r>
              <a:t>标题文本</a:t>
            </a:r>
          </a:p>
        </p:txBody>
      </p:sp>
      <p:sp>
        <p:nvSpPr>
          <p:cNvPr id="104" name="正文级别 1…"/>
          <p:cNvSpPr txBox="1"/>
          <p:nvPr>
            <p:ph type="body" idx="1" hasCustomPrompt="1"/>
          </p:nvPr>
        </p:nvSpPr>
        <p:spPr>
          <a:xfrm>
            <a:off x="886036" y="1923667"/>
            <a:ext cx="11080327" cy="4585022"/>
          </a:xfrm>
          <a:prstGeom prst="rect">
            <a:avLst/>
          </a:prstGeom>
        </p:spPr>
        <p:txBody>
          <a:bodyPr lIns="48175" tIns="48175" rIns="48175" bIns="48175"/>
          <a:lstStyle>
            <a:lvl1pPr defTabSz="963295">
              <a:buFont typeface="Arial" panose="020B0604020202020204"/>
              <a:defRPr>
                <a:latin typeface="Arial" panose="020B0604020202020204"/>
                <a:ea typeface="Arial" panose="020B0604020202020204"/>
                <a:cs typeface="Arial" panose="020B0604020202020204"/>
                <a:sym typeface="Arial" panose="020B0604020202020204"/>
              </a:defRPr>
            </a:lvl1pPr>
            <a:lvl2pPr defTabSz="963295">
              <a:buFont typeface="Arial" panose="020B0604020202020204"/>
              <a:defRPr>
                <a:latin typeface="Arial" panose="020B0604020202020204"/>
                <a:ea typeface="Arial" panose="020B0604020202020204"/>
                <a:cs typeface="Arial" panose="020B0604020202020204"/>
                <a:sym typeface="Arial" panose="020B0604020202020204"/>
              </a:defRPr>
            </a:lvl2pPr>
            <a:lvl3pPr marL="1234440" indent="-320040" defTabSz="963295">
              <a:buFont typeface="Arial" panose="020B0604020202020204"/>
              <a:defRPr>
                <a:latin typeface="Arial" panose="020B0604020202020204"/>
                <a:ea typeface="Arial" panose="020B0604020202020204"/>
                <a:cs typeface="Arial" panose="020B0604020202020204"/>
                <a:sym typeface="Arial" panose="020B0604020202020204"/>
              </a:defRPr>
            </a:lvl3pPr>
            <a:lvl4pPr defTabSz="963295">
              <a:buFont typeface="Arial" panose="020B0604020202020204"/>
              <a:defRPr>
                <a:latin typeface="Arial" panose="020B0604020202020204"/>
                <a:ea typeface="Arial" panose="020B0604020202020204"/>
                <a:cs typeface="Arial" panose="020B0604020202020204"/>
                <a:sym typeface="Arial" panose="020B0604020202020204"/>
              </a:defRPr>
            </a:lvl4pPr>
            <a:lvl5pPr defTabSz="963295">
              <a:buFont typeface="Arial" panose="020B0604020202020204"/>
              <a:defRPr>
                <a:latin typeface="Arial" panose="020B0604020202020204"/>
                <a:ea typeface="Arial" panose="020B0604020202020204"/>
                <a:cs typeface="Arial" panose="020B0604020202020204"/>
                <a:sym typeface="Arial" panose="020B0604020202020204"/>
              </a:defRPr>
            </a:lvl5pPr>
          </a:lstStyle>
          <a:p>
            <a:r>
              <a:t>正文级别 1</a:t>
            </a:r>
          </a:p>
          <a:p>
            <a:pPr lvl="1"/>
            <a:r>
              <a:t>正文级别 2</a:t>
            </a:r>
          </a:p>
          <a:p>
            <a:pPr lvl="2"/>
            <a:r>
              <a:t>正文级别 3</a:t>
            </a:r>
          </a:p>
          <a:p>
            <a:pPr lvl="3"/>
            <a:r>
              <a:t>正文级别 4</a:t>
            </a:r>
          </a:p>
          <a:p>
            <a:pPr lvl="4"/>
            <a:r>
              <a:t>正文级别 5</a:t>
            </a:r>
          </a:p>
        </p:txBody>
      </p:sp>
      <p:sp>
        <p:nvSpPr>
          <p:cNvPr id="105" name="幻灯片编号"/>
          <p:cNvSpPr txBox="1"/>
          <p:nvPr>
            <p:ph type="sldNum" sz="quarter" idx="2"/>
          </p:nvPr>
        </p:nvSpPr>
        <p:spPr>
          <a:xfrm>
            <a:off x="11687797" y="6755493"/>
            <a:ext cx="278567" cy="269166"/>
          </a:xfrm>
          <a:prstGeom prst="rect">
            <a:avLst/>
          </a:prstGeom>
        </p:spPr>
        <p:txBody>
          <a:bodyPr lIns="48175" tIns="48175" rIns="48175" bIns="48175"/>
          <a:lstStyle>
            <a:lvl1pPr defTabSz="963295">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eam-Support">
    <p:spTree>
      <p:nvGrpSpPr>
        <p:cNvPr id="1" name=""/>
        <p:cNvGrpSpPr/>
        <p:nvPr/>
      </p:nvGrpSpPr>
      <p:grpSpPr>
        <a:xfrm>
          <a:off x="0" y="0"/>
          <a:ext cx="0" cy="0"/>
          <a:chOff x="0" y="0"/>
          <a:chExt cx="0" cy="0"/>
        </a:xfrm>
      </p:grpSpPr>
      <p:sp>
        <p:nvSpPr>
          <p:cNvPr id="112" name="图像"/>
          <p:cNvSpPr/>
          <p:nvPr>
            <p:ph type="pic" sz="quarter" idx="21"/>
          </p:nvPr>
        </p:nvSpPr>
        <p:spPr>
          <a:xfrm>
            <a:off x="1444462" y="1689102"/>
            <a:ext cx="1327607" cy="1326416"/>
          </a:xfrm>
          <a:prstGeom prst="rect">
            <a:avLst/>
          </a:prstGeom>
        </p:spPr>
        <p:txBody>
          <a:bodyPr lIns="91439" tIns="45719" rIns="91439" bIns="45719">
            <a:noAutofit/>
          </a:bodyPr>
          <a:lstStyle/>
          <a:p/>
        </p:txBody>
      </p:sp>
      <p:sp>
        <p:nvSpPr>
          <p:cNvPr id="113" name="图像"/>
          <p:cNvSpPr/>
          <p:nvPr>
            <p:ph type="pic" sz="quarter" idx="22"/>
          </p:nvPr>
        </p:nvSpPr>
        <p:spPr>
          <a:xfrm>
            <a:off x="4359392" y="1678080"/>
            <a:ext cx="1327607" cy="1326415"/>
          </a:xfrm>
          <a:prstGeom prst="rect">
            <a:avLst/>
          </a:prstGeom>
        </p:spPr>
        <p:txBody>
          <a:bodyPr lIns="91439" tIns="45719" rIns="91439" bIns="45719">
            <a:noAutofit/>
          </a:bodyPr>
          <a:lstStyle/>
          <a:p/>
        </p:txBody>
      </p:sp>
      <p:sp>
        <p:nvSpPr>
          <p:cNvPr id="114" name="图像"/>
          <p:cNvSpPr/>
          <p:nvPr>
            <p:ph type="pic" sz="quarter" idx="23"/>
          </p:nvPr>
        </p:nvSpPr>
        <p:spPr>
          <a:xfrm>
            <a:off x="7210142" y="1695416"/>
            <a:ext cx="1327606" cy="1326416"/>
          </a:xfrm>
          <a:prstGeom prst="rect">
            <a:avLst/>
          </a:prstGeom>
        </p:spPr>
        <p:txBody>
          <a:bodyPr lIns="91439" tIns="45719" rIns="91439" bIns="45719">
            <a:noAutofit/>
          </a:bodyPr>
          <a:lstStyle/>
          <a:p/>
        </p:txBody>
      </p:sp>
      <p:sp>
        <p:nvSpPr>
          <p:cNvPr id="115" name="图像"/>
          <p:cNvSpPr/>
          <p:nvPr>
            <p:ph type="pic" sz="quarter" idx="24"/>
          </p:nvPr>
        </p:nvSpPr>
        <p:spPr>
          <a:xfrm>
            <a:off x="10080788" y="1695416"/>
            <a:ext cx="1327607" cy="1326416"/>
          </a:xfrm>
          <a:prstGeom prst="rect">
            <a:avLst/>
          </a:prstGeom>
        </p:spPr>
        <p:txBody>
          <a:bodyPr lIns="91439" tIns="45719" rIns="91439" bIns="45719">
            <a:noAutofit/>
          </a:bodyPr>
          <a:lstStyle/>
          <a:p/>
        </p:txBody>
      </p:sp>
      <p:sp>
        <p:nvSpPr>
          <p:cNvPr id="116" name="图像"/>
          <p:cNvSpPr/>
          <p:nvPr>
            <p:ph type="pic" sz="quarter" idx="25"/>
          </p:nvPr>
        </p:nvSpPr>
        <p:spPr>
          <a:xfrm>
            <a:off x="8658216" y="4271986"/>
            <a:ext cx="1327606" cy="1326416"/>
          </a:xfrm>
          <a:prstGeom prst="rect">
            <a:avLst/>
          </a:prstGeom>
        </p:spPr>
        <p:txBody>
          <a:bodyPr lIns="91439" tIns="45719" rIns="91439" bIns="45719">
            <a:noAutofit/>
          </a:bodyPr>
          <a:lstStyle/>
          <a:p/>
        </p:txBody>
      </p:sp>
      <p:sp>
        <p:nvSpPr>
          <p:cNvPr id="117" name="图像"/>
          <p:cNvSpPr/>
          <p:nvPr>
            <p:ph type="pic" sz="quarter" idx="26"/>
          </p:nvPr>
        </p:nvSpPr>
        <p:spPr>
          <a:xfrm>
            <a:off x="5797702" y="4271986"/>
            <a:ext cx="1327606" cy="1326416"/>
          </a:xfrm>
          <a:prstGeom prst="rect">
            <a:avLst/>
          </a:prstGeom>
        </p:spPr>
        <p:txBody>
          <a:bodyPr lIns="91439" tIns="45719" rIns="91439" bIns="45719">
            <a:noAutofit/>
          </a:bodyPr>
          <a:lstStyle/>
          <a:p/>
        </p:txBody>
      </p:sp>
      <p:sp>
        <p:nvSpPr>
          <p:cNvPr id="118" name="图像"/>
          <p:cNvSpPr/>
          <p:nvPr>
            <p:ph type="pic" sz="quarter" idx="27"/>
          </p:nvPr>
        </p:nvSpPr>
        <p:spPr>
          <a:xfrm>
            <a:off x="2906905" y="4257012"/>
            <a:ext cx="1327607" cy="1326416"/>
          </a:xfrm>
          <a:prstGeom prst="rect">
            <a:avLst/>
          </a:prstGeom>
        </p:spPr>
        <p:txBody>
          <a:bodyPr lIns="91439" tIns="45719" rIns="91439" bIns="45719">
            <a:noAutofit/>
          </a:bodyPr>
          <a:lstStyle/>
          <a:p/>
        </p:txBody>
      </p:sp>
      <p:sp>
        <p:nvSpPr>
          <p:cNvPr id="119" name="幻灯片编号"/>
          <p:cNvSpPr txBox="1"/>
          <p:nvPr>
            <p:ph type="sldNum" sz="quarter" idx="2"/>
          </p:nvPr>
        </p:nvSpPr>
        <p:spPr>
          <a:xfrm>
            <a:off x="6212087" y="6505343"/>
            <a:ext cx="2997577" cy="384734"/>
          </a:xfrm>
          <a:prstGeom prst="rect">
            <a:avLst/>
          </a:prstGeom>
        </p:spPr>
        <p:txBody>
          <a:bodyPr lIns="48175" tIns="48175" rIns="48175" bIns="48175"/>
          <a:lstStyle>
            <a:lvl1pPr defTabSz="963295">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ortfolio-5">
    <p:spTree>
      <p:nvGrpSpPr>
        <p:cNvPr id="1" name=""/>
        <p:cNvGrpSpPr/>
        <p:nvPr/>
      </p:nvGrpSpPr>
      <p:grpSpPr>
        <a:xfrm>
          <a:off x="0" y="0"/>
          <a:ext cx="0" cy="0"/>
          <a:chOff x="0" y="0"/>
          <a:chExt cx="0" cy="0"/>
        </a:xfrm>
      </p:grpSpPr>
      <p:sp>
        <p:nvSpPr>
          <p:cNvPr id="126" name="图像"/>
          <p:cNvSpPr/>
          <p:nvPr>
            <p:ph type="pic" sz="quarter" idx="21"/>
          </p:nvPr>
        </p:nvSpPr>
        <p:spPr>
          <a:xfrm>
            <a:off x="1911693" y="1816124"/>
            <a:ext cx="2484600" cy="2482373"/>
          </a:xfrm>
          <a:prstGeom prst="rect">
            <a:avLst/>
          </a:prstGeom>
        </p:spPr>
        <p:txBody>
          <a:bodyPr lIns="91439" tIns="45719" rIns="91439" bIns="45719">
            <a:noAutofit/>
          </a:bodyPr>
          <a:lstStyle/>
          <a:p/>
        </p:txBody>
      </p:sp>
      <p:sp>
        <p:nvSpPr>
          <p:cNvPr id="127" name="图像"/>
          <p:cNvSpPr/>
          <p:nvPr>
            <p:ph type="pic" sz="quarter" idx="22"/>
          </p:nvPr>
        </p:nvSpPr>
        <p:spPr>
          <a:xfrm>
            <a:off x="5182200" y="1816124"/>
            <a:ext cx="2484601" cy="2482373"/>
          </a:xfrm>
          <a:prstGeom prst="rect">
            <a:avLst/>
          </a:prstGeom>
        </p:spPr>
        <p:txBody>
          <a:bodyPr lIns="91439" tIns="45719" rIns="91439" bIns="45719">
            <a:noAutofit/>
          </a:bodyPr>
          <a:lstStyle/>
          <a:p/>
        </p:txBody>
      </p:sp>
      <p:sp>
        <p:nvSpPr>
          <p:cNvPr id="128" name="图像"/>
          <p:cNvSpPr/>
          <p:nvPr>
            <p:ph type="pic" sz="quarter" idx="23"/>
          </p:nvPr>
        </p:nvSpPr>
        <p:spPr>
          <a:xfrm>
            <a:off x="8452706" y="1816124"/>
            <a:ext cx="2484602" cy="2482373"/>
          </a:xfrm>
          <a:prstGeom prst="rect">
            <a:avLst/>
          </a:prstGeom>
        </p:spPr>
        <p:txBody>
          <a:bodyPr lIns="91439" tIns="45719" rIns="91439" bIns="45719">
            <a:noAutofit/>
          </a:bodyPr>
          <a:lstStyle/>
          <a:p/>
        </p:txBody>
      </p:sp>
      <p:sp>
        <p:nvSpPr>
          <p:cNvPr id="129" name="图像"/>
          <p:cNvSpPr/>
          <p:nvPr>
            <p:ph type="pic" sz="quarter" idx="24"/>
          </p:nvPr>
        </p:nvSpPr>
        <p:spPr>
          <a:xfrm>
            <a:off x="3594005" y="4042219"/>
            <a:ext cx="2484602" cy="2482373"/>
          </a:xfrm>
          <a:prstGeom prst="rect">
            <a:avLst/>
          </a:prstGeom>
        </p:spPr>
        <p:txBody>
          <a:bodyPr lIns="91439" tIns="45719" rIns="91439" bIns="45719">
            <a:noAutofit/>
          </a:bodyPr>
          <a:lstStyle/>
          <a:p/>
        </p:txBody>
      </p:sp>
      <p:sp>
        <p:nvSpPr>
          <p:cNvPr id="130" name="图像"/>
          <p:cNvSpPr/>
          <p:nvPr>
            <p:ph type="pic" sz="quarter" idx="25"/>
          </p:nvPr>
        </p:nvSpPr>
        <p:spPr>
          <a:xfrm>
            <a:off x="6864512" y="4042219"/>
            <a:ext cx="2484601" cy="2482373"/>
          </a:xfrm>
          <a:prstGeom prst="rect">
            <a:avLst/>
          </a:prstGeom>
        </p:spPr>
        <p:txBody>
          <a:bodyPr lIns="91439" tIns="45719" rIns="91439" bIns="45719">
            <a:noAutofit/>
          </a:bodyPr>
          <a:lstStyle/>
          <a:p/>
        </p:txBody>
      </p:sp>
      <p:sp>
        <p:nvSpPr>
          <p:cNvPr id="131" name="幻灯片编号"/>
          <p:cNvSpPr txBox="1"/>
          <p:nvPr>
            <p:ph type="sldNum" sz="quarter" idx="2"/>
          </p:nvPr>
        </p:nvSpPr>
        <p:spPr>
          <a:xfrm>
            <a:off x="8931099" y="6560635"/>
            <a:ext cx="278565" cy="274150"/>
          </a:xfrm>
          <a:prstGeom prst="rect">
            <a:avLst/>
          </a:prstGeom>
        </p:spPr>
        <p:txBody>
          <a:bodyPr lIns="48174" tIns="48174" rIns="48174" bIns="48174"/>
          <a:lstStyle>
            <a:lvl1pPr defTabSz="963295">
              <a:defRPr>
                <a:latin typeface="ITC Avant Garde Std XLt"/>
                <a:ea typeface="ITC Avant Garde Std XLt"/>
                <a:cs typeface="ITC Avant Garde Std XLt"/>
                <a:sym typeface="ITC Avant Garde Std XLt"/>
              </a:defRPr>
            </a:lvl1pPr>
          </a:lstStyle>
          <a:p>
            <a:fld id="{86CB4B4D-7CA3-9044-876B-883B54F8677D}" type="slidenum">
              <a:rPr/>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138" name="标题文本"/>
          <p:cNvSpPr txBox="1"/>
          <p:nvPr>
            <p:ph type="title" hasCustomPrompt="1"/>
          </p:nvPr>
        </p:nvSpPr>
        <p:spPr>
          <a:xfrm>
            <a:off x="886671" y="385763"/>
            <a:ext cx="11085405" cy="1397002"/>
          </a:xfrm>
          <a:prstGeom prst="rect">
            <a:avLst/>
          </a:prstGeom>
        </p:spPr>
        <p:txBody>
          <a:bodyPr lIns="48173" tIns="48173" rIns="48173" bIns="48173"/>
          <a:lstStyle>
            <a:lvl1pPr defTabSz="913765">
              <a:defRPr sz="4200"/>
            </a:lvl1pPr>
          </a:lstStyle>
          <a:p>
            <a:r>
              <a:t>标题文本</a:t>
            </a:r>
          </a:p>
        </p:txBody>
      </p:sp>
      <p:sp>
        <p:nvSpPr>
          <p:cNvPr id="139" name="正文级别 1…"/>
          <p:cNvSpPr txBox="1"/>
          <p:nvPr>
            <p:ph type="body" idx="1" hasCustomPrompt="1"/>
          </p:nvPr>
        </p:nvSpPr>
        <p:spPr>
          <a:xfrm>
            <a:off x="886671" y="1925638"/>
            <a:ext cx="11085405" cy="4589464"/>
          </a:xfrm>
          <a:prstGeom prst="rect">
            <a:avLst/>
          </a:prstGeom>
        </p:spPr>
        <p:txBody>
          <a:bodyPr lIns="48173" tIns="48173" rIns="48173" bIns="48173"/>
          <a:lstStyle>
            <a:lvl1pPr marL="217170" indent="-217170" defTabSz="913765">
              <a:spcBef>
                <a:spcPts val="6200"/>
              </a:spcBef>
              <a:defRPr sz="2600"/>
            </a:lvl1pPr>
            <a:lvl2pPr marL="686435" indent="-252730" defTabSz="913765">
              <a:spcBef>
                <a:spcPts val="6200"/>
              </a:spcBef>
              <a:defRPr sz="2600"/>
            </a:lvl2pPr>
            <a:lvl3pPr marL="1170940" indent="-303530" defTabSz="913765">
              <a:spcBef>
                <a:spcPts val="6200"/>
              </a:spcBef>
              <a:defRPr sz="2600"/>
            </a:lvl3pPr>
            <a:lvl4pPr marL="1638300" indent="-337185" defTabSz="913765">
              <a:spcBef>
                <a:spcPts val="6200"/>
              </a:spcBef>
              <a:defRPr sz="2600"/>
            </a:lvl4pPr>
            <a:lvl5pPr marL="2072005" indent="-337185" defTabSz="913765">
              <a:spcBef>
                <a:spcPts val="6200"/>
              </a:spcBef>
              <a:defRPr sz="2600"/>
            </a:lvl5pPr>
          </a:lstStyle>
          <a:p>
            <a:r>
              <a:t>正文级别 1</a:t>
            </a:r>
          </a:p>
          <a:p>
            <a:pPr lvl="1"/>
            <a:r>
              <a:t>正文级别 2</a:t>
            </a:r>
          </a:p>
          <a:p>
            <a:pPr lvl="2"/>
            <a:r>
              <a:t>正文级别 3</a:t>
            </a:r>
          </a:p>
          <a:p>
            <a:pPr lvl="3"/>
            <a:r>
              <a:t>正文级别 4</a:t>
            </a:r>
          </a:p>
          <a:p>
            <a:pPr lvl="4"/>
            <a:r>
              <a:t>正文级别 5</a:t>
            </a:r>
          </a:p>
        </p:txBody>
      </p:sp>
      <p:sp>
        <p:nvSpPr>
          <p:cNvPr id="140" name="幻灯片编号"/>
          <p:cNvSpPr txBox="1"/>
          <p:nvPr>
            <p:ph type="sldNum" sz="quarter" idx="2"/>
          </p:nvPr>
        </p:nvSpPr>
        <p:spPr>
          <a:xfrm>
            <a:off x="11707643" y="6765377"/>
            <a:ext cx="264436" cy="261448"/>
          </a:xfrm>
          <a:prstGeom prst="rect">
            <a:avLst/>
          </a:prstGeom>
        </p:spPr>
        <p:txBody>
          <a:bodyPr lIns="48173" tIns="48173" rIns="48173" bIns="48173"/>
          <a:lstStyle>
            <a:lvl1pPr defTabSz="963295">
              <a:defRPr sz="1100">
                <a:latin typeface="ITC Avant Garde Std XLt"/>
                <a:ea typeface="ITC Avant Garde Std XLt"/>
                <a:cs typeface="ITC Avant Garde Std XLt"/>
                <a:sym typeface="ITC Avant Garde Std XLt"/>
              </a:defRPr>
            </a:lvl1pPr>
          </a:lstStyle>
          <a:p>
            <a:fld id="{86CB4B4D-7CA3-9044-876B-883B54F8677D}" type="slidenum">
              <a:rPr/>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Content 0">
    <p:spTree>
      <p:nvGrpSpPr>
        <p:cNvPr id="1" name=""/>
        <p:cNvGrpSpPr/>
        <p:nvPr/>
      </p:nvGrpSpPr>
      <p:grpSpPr>
        <a:xfrm>
          <a:off x="0" y="0"/>
          <a:ext cx="0" cy="0"/>
          <a:chOff x="0" y="0"/>
          <a:chExt cx="0" cy="0"/>
        </a:xfrm>
      </p:grpSpPr>
      <p:sp>
        <p:nvSpPr>
          <p:cNvPr id="147" name="标题文本"/>
          <p:cNvSpPr txBox="1"/>
          <p:nvPr>
            <p:ph type="title" hasCustomPrompt="1"/>
          </p:nvPr>
        </p:nvSpPr>
        <p:spPr>
          <a:xfrm>
            <a:off x="5861920" y="2483929"/>
            <a:ext cx="5116251" cy="200322"/>
          </a:xfrm>
          <a:prstGeom prst="rect">
            <a:avLst/>
          </a:prstGeom>
        </p:spPr>
        <p:txBody>
          <a:bodyPr lIns="0" tIns="0" rIns="0" bIns="0" anchor="t"/>
          <a:lstStyle>
            <a:lvl1pPr defTabSz="677545">
              <a:lnSpc>
                <a:spcPct val="100000"/>
              </a:lnSpc>
              <a:defRPr sz="1600">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标题文本</a:t>
            </a:r>
          </a:p>
        </p:txBody>
      </p:sp>
      <p:sp>
        <p:nvSpPr>
          <p:cNvPr id="148" name="正文级别 1…"/>
          <p:cNvSpPr txBox="1"/>
          <p:nvPr>
            <p:ph type="body" sz="half" idx="1" hasCustomPrompt="1"/>
          </p:nvPr>
        </p:nvSpPr>
        <p:spPr>
          <a:xfrm>
            <a:off x="2090417" y="2150536"/>
            <a:ext cx="8671565" cy="3575277"/>
          </a:xfrm>
          <a:prstGeom prst="rect">
            <a:avLst/>
          </a:prstGeom>
        </p:spPr>
        <p:txBody>
          <a:bodyPr lIns="0" tIns="0" rIns="0" bIns="0"/>
          <a:lstStyle>
            <a:lvl1pPr marL="0" indent="0" defTabSz="677545">
              <a:lnSpc>
                <a:spcPct val="100000"/>
              </a:lnSpc>
              <a:spcBef>
                <a:spcPts val="0"/>
              </a:spcBef>
              <a:buSzTx/>
              <a:buFontTx/>
              <a:buNone/>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lvl1pPr>
            <a:lvl2pPr marL="0" indent="0" defTabSz="677545">
              <a:lnSpc>
                <a:spcPct val="100000"/>
              </a:lnSpc>
              <a:spcBef>
                <a:spcPts val="0"/>
              </a:spcBef>
              <a:buSzTx/>
              <a:buFontTx/>
              <a:buNone/>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lvl2pPr>
            <a:lvl3pPr marL="0" indent="0" defTabSz="677545">
              <a:lnSpc>
                <a:spcPct val="100000"/>
              </a:lnSpc>
              <a:spcBef>
                <a:spcPts val="0"/>
              </a:spcBef>
              <a:buSzTx/>
              <a:buFontTx/>
              <a:buNone/>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lvl3pPr>
            <a:lvl4pPr marL="0" indent="0" defTabSz="677545">
              <a:lnSpc>
                <a:spcPct val="100000"/>
              </a:lnSpc>
              <a:spcBef>
                <a:spcPts val="0"/>
              </a:spcBef>
              <a:buSzTx/>
              <a:buFontTx/>
              <a:buNone/>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lvl4pPr>
            <a:lvl5pPr marL="0" indent="0" defTabSz="677545">
              <a:lnSpc>
                <a:spcPct val="100000"/>
              </a:lnSpc>
              <a:spcBef>
                <a:spcPts val="0"/>
              </a:spcBef>
              <a:buSzTx/>
              <a:buFontTx/>
              <a:buNone/>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lvl5pPr>
          </a:lstStyle>
          <a:p>
            <a:r>
              <a:t>正文级别 1</a:t>
            </a:r>
          </a:p>
          <a:p>
            <a:pPr lvl="1"/>
            <a:r>
              <a:t>正文级别 2</a:t>
            </a:r>
          </a:p>
          <a:p>
            <a:pPr lvl="2"/>
            <a:r>
              <a:t>正文级别 3</a:t>
            </a:r>
          </a:p>
          <a:p>
            <a:pPr lvl="3"/>
            <a:r>
              <a:t>正文级别 4</a:t>
            </a:r>
          </a:p>
          <a:p>
            <a:pPr lvl="4"/>
            <a:r>
              <a:t>正文级别 5</a:t>
            </a:r>
          </a:p>
        </p:txBody>
      </p:sp>
      <p:sp>
        <p:nvSpPr>
          <p:cNvPr id="149" name="幻灯片编号"/>
          <p:cNvSpPr txBox="1"/>
          <p:nvPr>
            <p:ph type="sldNum" sz="quarter" idx="2"/>
          </p:nvPr>
        </p:nvSpPr>
        <p:spPr>
          <a:xfrm>
            <a:off x="10579765" y="5942493"/>
            <a:ext cx="182217" cy="177801"/>
          </a:xfrm>
          <a:prstGeom prst="rect">
            <a:avLst/>
          </a:prstGeom>
        </p:spPr>
        <p:txBody>
          <a:bodyPr lIns="0" tIns="0" rIns="0" bIns="0" anchor="t"/>
          <a:lstStyle>
            <a:lvl1pPr defTabSz="677545">
              <a:defRPr>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fld id="{86CB4B4D-7CA3-9044-876B-883B54F8677D}" type="slidenum">
              <a:rPr/>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底图">
    <p:spTree>
      <p:nvGrpSpPr>
        <p:cNvPr id="1" name=""/>
        <p:cNvGrpSpPr/>
        <p:nvPr/>
      </p:nvGrpSpPr>
      <p:grpSpPr>
        <a:xfrm>
          <a:off x="0" y="0"/>
          <a:ext cx="0" cy="0"/>
          <a:chOff x="0" y="0"/>
          <a:chExt cx="0" cy="0"/>
        </a:xfrm>
      </p:grpSpPr>
      <p:grpSp>
        <p:nvGrpSpPr>
          <p:cNvPr id="159" name="成组"/>
          <p:cNvGrpSpPr/>
          <p:nvPr/>
        </p:nvGrpSpPr>
        <p:grpSpPr>
          <a:xfrm>
            <a:off x="-11616" y="-6354"/>
            <a:ext cx="12875632" cy="7239008"/>
            <a:chOff x="0" y="0"/>
            <a:chExt cx="12875631" cy="7239007"/>
          </a:xfrm>
        </p:grpSpPr>
        <p:pic>
          <p:nvPicPr>
            <p:cNvPr id="156" name="全渠道erp宣传册（源）_画板20.png" descr="全渠道erp宣传册（源）_画板20.png"/>
            <p:cNvPicPr>
              <a:picLocks noChangeAspect="1"/>
            </p:cNvPicPr>
            <p:nvPr/>
          </p:nvPicPr>
          <p:blipFill>
            <a:blip r:embed="rId2"/>
            <a:stretch>
              <a:fillRect/>
            </a:stretch>
          </p:blipFill>
          <p:spPr>
            <a:xfrm>
              <a:off x="0" y="0"/>
              <a:ext cx="12875632" cy="7239007"/>
            </a:xfrm>
            <a:prstGeom prst="rect">
              <a:avLst/>
            </a:prstGeom>
            <a:ln w="12700" cap="flat">
              <a:noFill/>
              <a:miter lim="400000"/>
              <a:headEnd/>
              <a:tailEnd/>
            </a:ln>
            <a:effectLst/>
          </p:spPr>
        </p:pic>
        <p:pic>
          <p:nvPicPr>
            <p:cNvPr id="157" name="全渠道erp宣传册（源）_画板21.png" descr="全渠道erp宣传册（源）_画板21.png"/>
            <p:cNvPicPr>
              <a:picLocks noChangeAspect="1"/>
            </p:cNvPicPr>
            <p:nvPr/>
          </p:nvPicPr>
          <p:blipFill>
            <a:blip r:embed="rId3"/>
            <a:stretch>
              <a:fillRect/>
            </a:stretch>
          </p:blipFill>
          <p:spPr>
            <a:xfrm>
              <a:off x="0" y="0"/>
              <a:ext cx="12875632" cy="7239008"/>
            </a:xfrm>
            <a:prstGeom prst="rect">
              <a:avLst/>
            </a:prstGeom>
            <a:ln w="12700" cap="flat">
              <a:noFill/>
              <a:miter lim="400000"/>
              <a:headEnd/>
              <a:tailEnd/>
            </a:ln>
            <a:effectLst/>
          </p:spPr>
        </p:pic>
        <p:pic>
          <p:nvPicPr>
            <p:cNvPr id="158" name="全渠道erp宣传册底1_画板18.png" descr="全渠道erp宣传册底1_画板18.png"/>
            <p:cNvPicPr>
              <a:picLocks noChangeAspect="1"/>
            </p:cNvPicPr>
            <p:nvPr/>
          </p:nvPicPr>
          <p:blipFill>
            <a:blip r:embed="rId4">
              <a:alphaModFix amt="85000"/>
            </a:blip>
            <a:srcRect/>
            <a:stretch>
              <a:fillRect/>
            </a:stretch>
          </p:blipFill>
          <p:spPr>
            <a:xfrm>
              <a:off x="0" y="0"/>
              <a:ext cx="12875632" cy="7239008"/>
            </a:xfrm>
            <a:prstGeom prst="rect">
              <a:avLst/>
            </a:prstGeom>
            <a:ln w="12700" cap="flat">
              <a:noFill/>
              <a:miter lim="400000"/>
              <a:headEnd/>
              <a:tailEnd/>
            </a:ln>
            <a:effectLst/>
          </p:spPr>
        </p:pic>
      </p:grpSp>
      <p:sp>
        <p:nvSpPr>
          <p:cNvPr id="160" name="幻灯片编号"/>
          <p:cNvSpPr txBox="1"/>
          <p:nvPr>
            <p:ph type="sldNum" sz="quarter" idx="2"/>
          </p:nvPr>
        </p:nvSpPr>
        <p:spPr>
          <a:xfrm>
            <a:off x="11649603" y="6723129"/>
            <a:ext cx="273656" cy="269241"/>
          </a:xfrm>
          <a:prstGeom prst="rect">
            <a:avLst/>
          </a:prstGeom>
        </p:spPr>
        <p:txBody>
          <a:bodyPr lIns="45719" tIns="45719" rIns="45719" bIns="45719">
            <a:normAutofit/>
          </a:bodyPr>
          <a:lstStyle>
            <a:lvl1pPr>
              <a:defRPr>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fld id="{86CB4B4D-7CA3-9044-876B-883B54F8677D}" type="slidenum">
              <a:rPr/>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grpSp>
        <p:nvGrpSpPr>
          <p:cNvPr id="170" name="成组"/>
          <p:cNvGrpSpPr/>
          <p:nvPr/>
        </p:nvGrpSpPr>
        <p:grpSpPr>
          <a:xfrm>
            <a:off x="-5" y="2052"/>
            <a:ext cx="12875629" cy="7239006"/>
            <a:chOff x="0" y="0"/>
            <a:chExt cx="12875628" cy="7239005"/>
          </a:xfrm>
        </p:grpSpPr>
        <p:pic>
          <p:nvPicPr>
            <p:cNvPr id="167" name="全渠道erp宣传册（源）_画板20.png" descr="全渠道erp宣传册（源）_画板20.png"/>
            <p:cNvPicPr>
              <a:picLocks noChangeAspect="1"/>
            </p:cNvPicPr>
            <p:nvPr/>
          </p:nvPicPr>
          <p:blipFill>
            <a:blip r:embed="rId2"/>
            <a:stretch>
              <a:fillRect/>
            </a:stretch>
          </p:blipFill>
          <p:spPr>
            <a:xfrm>
              <a:off x="-1" y="0"/>
              <a:ext cx="12875629" cy="7239005"/>
            </a:xfrm>
            <a:prstGeom prst="rect">
              <a:avLst/>
            </a:prstGeom>
            <a:ln w="12700" cap="flat">
              <a:noFill/>
              <a:miter lim="400000"/>
              <a:headEnd/>
              <a:tailEnd/>
            </a:ln>
            <a:effectLst/>
          </p:spPr>
        </p:pic>
        <p:pic>
          <p:nvPicPr>
            <p:cNvPr id="168" name="全渠道erp宣传册（源）_画板21.png" descr="全渠道erp宣传册（源）_画板21.png"/>
            <p:cNvPicPr>
              <a:picLocks noChangeAspect="1"/>
            </p:cNvPicPr>
            <p:nvPr/>
          </p:nvPicPr>
          <p:blipFill>
            <a:blip r:embed="rId3"/>
            <a:stretch>
              <a:fillRect/>
            </a:stretch>
          </p:blipFill>
          <p:spPr>
            <a:xfrm>
              <a:off x="-1" y="0"/>
              <a:ext cx="12875629" cy="7239006"/>
            </a:xfrm>
            <a:prstGeom prst="rect">
              <a:avLst/>
            </a:prstGeom>
            <a:ln w="12700" cap="flat">
              <a:noFill/>
              <a:miter lim="400000"/>
              <a:headEnd/>
              <a:tailEnd/>
            </a:ln>
            <a:effectLst/>
          </p:spPr>
        </p:pic>
        <p:pic>
          <p:nvPicPr>
            <p:cNvPr id="169" name="全渠道erp宣传册底1_画板18.png" descr="全渠道erp宣传册底1_画板18.png"/>
            <p:cNvPicPr>
              <a:picLocks noChangeAspect="1"/>
            </p:cNvPicPr>
            <p:nvPr/>
          </p:nvPicPr>
          <p:blipFill>
            <a:blip r:embed="rId4">
              <a:alphaModFix amt="85000"/>
            </a:blip>
            <a:stretch>
              <a:fillRect/>
            </a:stretch>
          </p:blipFill>
          <p:spPr>
            <a:xfrm>
              <a:off x="-1" y="0"/>
              <a:ext cx="12875629" cy="7239006"/>
            </a:xfrm>
            <a:prstGeom prst="rect">
              <a:avLst/>
            </a:prstGeom>
            <a:ln w="12700" cap="flat">
              <a:noFill/>
              <a:miter lim="400000"/>
              <a:headEnd/>
              <a:tailEnd/>
            </a:ln>
            <a:effectLst/>
          </p:spPr>
        </p:pic>
      </p:grpSp>
      <p:sp>
        <p:nvSpPr>
          <p:cNvPr id="171" name="幻灯片编号"/>
          <p:cNvSpPr txBox="1"/>
          <p:nvPr>
            <p:ph type="sldNum" sz="quarter" idx="2"/>
          </p:nvPr>
        </p:nvSpPr>
        <p:spPr>
          <a:xfrm>
            <a:off x="10579765" y="5942493"/>
            <a:ext cx="182217" cy="177801"/>
          </a:xfrm>
          <a:prstGeom prst="rect">
            <a:avLst/>
          </a:prstGeom>
        </p:spPr>
        <p:txBody>
          <a:bodyPr lIns="0" tIns="0" rIns="0" bIns="0" anchor="t"/>
          <a:lstStyle>
            <a:lvl1pPr defTabSz="677545">
              <a:defRPr>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fld id="{86CB4B4D-7CA3-9044-876B-883B54F8677D}" type="slidenum">
              <a:rPr/>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底图">
    <p:spTree>
      <p:nvGrpSpPr>
        <p:cNvPr id="1" name=""/>
        <p:cNvGrpSpPr/>
        <p:nvPr/>
      </p:nvGrpSpPr>
      <p:grpSpPr>
        <a:xfrm>
          <a:off x="0" y="0"/>
          <a:ext cx="0" cy="0"/>
          <a:chOff x="0" y="0"/>
          <a:chExt cx="0" cy="0"/>
        </a:xfrm>
      </p:grpSpPr>
      <p:grpSp>
        <p:nvGrpSpPr>
          <p:cNvPr id="181" name="成组"/>
          <p:cNvGrpSpPr/>
          <p:nvPr/>
        </p:nvGrpSpPr>
        <p:grpSpPr>
          <a:xfrm>
            <a:off x="-11617" y="-6354"/>
            <a:ext cx="12875635" cy="7239009"/>
            <a:chOff x="0" y="0"/>
            <a:chExt cx="12875633" cy="7239008"/>
          </a:xfrm>
        </p:grpSpPr>
        <p:pic>
          <p:nvPicPr>
            <p:cNvPr id="178" name="全渠道erp宣传册（源）_画板20.png" descr="全渠道erp宣传册（源）_画板20.png"/>
            <p:cNvPicPr>
              <a:picLocks noChangeAspect="1"/>
            </p:cNvPicPr>
            <p:nvPr/>
          </p:nvPicPr>
          <p:blipFill>
            <a:blip r:embed="rId2"/>
            <a:stretch>
              <a:fillRect/>
            </a:stretch>
          </p:blipFill>
          <p:spPr>
            <a:xfrm>
              <a:off x="-1" y="0"/>
              <a:ext cx="12875635" cy="7239008"/>
            </a:xfrm>
            <a:prstGeom prst="rect">
              <a:avLst/>
            </a:prstGeom>
            <a:ln w="12700" cap="flat">
              <a:noFill/>
              <a:miter lim="400000"/>
              <a:headEnd/>
              <a:tailEnd/>
            </a:ln>
            <a:effectLst/>
          </p:spPr>
        </p:pic>
        <p:pic>
          <p:nvPicPr>
            <p:cNvPr id="179" name="全渠道erp宣传册（源）_画板21.png" descr="全渠道erp宣传册（源）_画板21.png"/>
            <p:cNvPicPr>
              <a:picLocks noChangeAspect="1"/>
            </p:cNvPicPr>
            <p:nvPr/>
          </p:nvPicPr>
          <p:blipFill>
            <a:blip r:embed="rId3"/>
            <a:stretch>
              <a:fillRect/>
            </a:stretch>
          </p:blipFill>
          <p:spPr>
            <a:xfrm>
              <a:off x="-1" y="0"/>
              <a:ext cx="12875635" cy="7239009"/>
            </a:xfrm>
            <a:prstGeom prst="rect">
              <a:avLst/>
            </a:prstGeom>
            <a:ln w="12700" cap="flat">
              <a:noFill/>
              <a:miter lim="400000"/>
              <a:headEnd/>
              <a:tailEnd/>
            </a:ln>
            <a:effectLst/>
          </p:spPr>
        </p:pic>
        <p:pic>
          <p:nvPicPr>
            <p:cNvPr id="180" name="全渠道erp宣传册底1_画板18.png" descr="全渠道erp宣传册底1_画板18.png"/>
            <p:cNvPicPr>
              <a:picLocks noChangeAspect="1"/>
            </p:cNvPicPr>
            <p:nvPr/>
          </p:nvPicPr>
          <p:blipFill>
            <a:blip r:embed="rId4">
              <a:alphaModFix amt="85000"/>
            </a:blip>
            <a:stretch>
              <a:fillRect/>
            </a:stretch>
          </p:blipFill>
          <p:spPr>
            <a:xfrm>
              <a:off x="-1" y="0"/>
              <a:ext cx="12875635" cy="7239009"/>
            </a:xfrm>
            <a:prstGeom prst="rect">
              <a:avLst/>
            </a:prstGeom>
            <a:ln w="12700" cap="flat">
              <a:noFill/>
              <a:miter lim="400000"/>
              <a:headEnd/>
              <a:tailEnd/>
            </a:ln>
            <a:effectLst/>
          </p:spPr>
        </p:pic>
      </p:grpSp>
      <p:sp>
        <p:nvSpPr>
          <p:cNvPr id="182" name="幻灯片编号"/>
          <p:cNvSpPr txBox="1"/>
          <p:nvPr>
            <p:ph type="sldNum" sz="quarter" idx="2"/>
          </p:nvPr>
        </p:nvSpPr>
        <p:spPr>
          <a:xfrm>
            <a:off x="11649605" y="6723130"/>
            <a:ext cx="273655" cy="269239"/>
          </a:xfrm>
          <a:prstGeom prst="rect">
            <a:avLst/>
          </a:prstGeom>
        </p:spPr>
        <p:txBody>
          <a:bodyPr>
            <a:normAutofit/>
          </a:bodyPr>
          <a:lstStyle>
            <a:lvl1pPr>
              <a:defRPr>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fld id="{86CB4B4D-7CA3-9044-876B-883B54F8677D}" type="slidenum">
              <a:rPr/>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1">
    <p:spTree>
      <p:nvGrpSpPr>
        <p:cNvPr id="1" name=""/>
        <p:cNvGrpSpPr/>
        <p:nvPr/>
      </p:nvGrpSpPr>
      <p:grpSpPr>
        <a:xfrm>
          <a:off x="0" y="0"/>
          <a:ext cx="0" cy="0"/>
          <a:chOff x="0" y="0"/>
          <a:chExt cx="0" cy="0"/>
        </a:xfrm>
      </p:grpSpPr>
      <p:pic>
        <p:nvPicPr>
          <p:cNvPr id="189" name="全渠道erp宣传册（源）_画板6.png" descr="全渠道erp宣传册（源）_画板6.png"/>
          <p:cNvPicPr>
            <a:picLocks noChangeAspect="1"/>
          </p:cNvPicPr>
          <p:nvPr/>
        </p:nvPicPr>
        <p:blipFill>
          <a:blip r:embed="rId2"/>
          <a:stretch>
            <a:fillRect/>
          </a:stretch>
        </p:blipFill>
        <p:spPr>
          <a:xfrm>
            <a:off x="0" y="-1871"/>
            <a:ext cx="12852401" cy="7239004"/>
          </a:xfrm>
          <a:prstGeom prst="rect">
            <a:avLst/>
          </a:prstGeom>
          <a:ln w="12700">
            <a:miter lim="400000"/>
            <a:headEnd/>
            <a:tailEnd/>
          </a:ln>
        </p:spPr>
      </p:pic>
      <p:sp>
        <p:nvSpPr>
          <p:cNvPr id="190" name="幻灯片编号"/>
          <p:cNvSpPr txBox="1"/>
          <p:nvPr>
            <p:ph type="sldNum" sz="quarter" idx="2"/>
          </p:nvPr>
        </p:nvSpPr>
        <p:spPr>
          <a:xfrm>
            <a:off x="10579766" y="5942493"/>
            <a:ext cx="182216" cy="177801"/>
          </a:xfrm>
          <a:prstGeom prst="rect">
            <a:avLst/>
          </a:prstGeom>
        </p:spPr>
        <p:txBody>
          <a:bodyPr lIns="0" tIns="0" rIns="0" bIns="0" anchor="t"/>
          <a:lstStyle>
            <a:lvl1pPr defTabSz="677545">
              <a:defRPr>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fld id="{86CB4B4D-7CA3-9044-876B-883B54F8677D}" type="slidenum">
              <a:rPr/>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97" name="标题文本"/>
          <p:cNvSpPr txBox="1"/>
          <p:nvPr>
            <p:ph type="title" hasCustomPrompt="1"/>
          </p:nvPr>
        </p:nvSpPr>
        <p:spPr>
          <a:xfrm>
            <a:off x="5861920" y="2483929"/>
            <a:ext cx="5116251" cy="200323"/>
          </a:xfrm>
          <a:prstGeom prst="rect">
            <a:avLst/>
          </a:prstGeom>
        </p:spPr>
        <p:txBody>
          <a:bodyPr lIns="0" tIns="0" rIns="0" bIns="0" anchor="t"/>
          <a:lstStyle>
            <a:lvl1pPr defTabSz="677545">
              <a:lnSpc>
                <a:spcPct val="100000"/>
              </a:lnSpc>
              <a:defRPr sz="1600">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标题文本</a:t>
            </a:r>
          </a:p>
        </p:txBody>
      </p:sp>
      <p:sp>
        <p:nvSpPr>
          <p:cNvPr id="198" name="正文级别 1…"/>
          <p:cNvSpPr txBox="1"/>
          <p:nvPr>
            <p:ph type="body" sz="half" idx="1" hasCustomPrompt="1"/>
          </p:nvPr>
        </p:nvSpPr>
        <p:spPr>
          <a:xfrm>
            <a:off x="2090416" y="2150535"/>
            <a:ext cx="8671567" cy="3575279"/>
          </a:xfrm>
          <a:prstGeom prst="rect">
            <a:avLst/>
          </a:prstGeom>
        </p:spPr>
        <p:txBody>
          <a:bodyPr lIns="0" tIns="0" rIns="0" bIns="0"/>
          <a:lstStyle>
            <a:lvl1pPr marL="0" indent="0" defTabSz="677545">
              <a:lnSpc>
                <a:spcPct val="100000"/>
              </a:lnSpc>
              <a:spcBef>
                <a:spcPts val="0"/>
              </a:spcBef>
              <a:buSzTx/>
              <a:buFontTx/>
              <a:buNone/>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lvl1pPr>
            <a:lvl2pPr marL="0" indent="0" defTabSz="677545">
              <a:lnSpc>
                <a:spcPct val="100000"/>
              </a:lnSpc>
              <a:spcBef>
                <a:spcPts val="0"/>
              </a:spcBef>
              <a:buSzTx/>
              <a:buFontTx/>
              <a:buNone/>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lvl2pPr>
            <a:lvl3pPr marL="0" indent="0" defTabSz="677545">
              <a:lnSpc>
                <a:spcPct val="100000"/>
              </a:lnSpc>
              <a:spcBef>
                <a:spcPts val="0"/>
              </a:spcBef>
              <a:buSzTx/>
              <a:buFontTx/>
              <a:buNone/>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lvl3pPr>
            <a:lvl4pPr marL="0" indent="0" defTabSz="677545">
              <a:lnSpc>
                <a:spcPct val="100000"/>
              </a:lnSpc>
              <a:spcBef>
                <a:spcPts val="0"/>
              </a:spcBef>
              <a:buSzTx/>
              <a:buFontTx/>
              <a:buNone/>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lvl4pPr>
            <a:lvl5pPr marL="0" indent="0" defTabSz="677545">
              <a:lnSpc>
                <a:spcPct val="100000"/>
              </a:lnSpc>
              <a:spcBef>
                <a:spcPts val="0"/>
              </a:spcBef>
              <a:buSzTx/>
              <a:buFontTx/>
              <a:buNone/>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lvl5pPr>
          </a:lstStyle>
          <a:p>
            <a:r>
              <a:t>正文级别 1</a:t>
            </a:r>
          </a:p>
          <a:p>
            <a:pPr lvl="1"/>
            <a:r>
              <a:t>正文级别 2</a:t>
            </a:r>
          </a:p>
          <a:p>
            <a:pPr lvl="2"/>
            <a:r>
              <a:t>正文级别 3</a:t>
            </a:r>
          </a:p>
          <a:p>
            <a:pPr lvl="3"/>
            <a:r>
              <a:t>正文级别 4</a:t>
            </a:r>
          </a:p>
          <a:p>
            <a:pPr lvl="4"/>
            <a:r>
              <a:t>正文级别 5</a:t>
            </a:r>
          </a:p>
        </p:txBody>
      </p:sp>
      <p:sp>
        <p:nvSpPr>
          <p:cNvPr id="199" name="幻灯片编号"/>
          <p:cNvSpPr txBox="1"/>
          <p:nvPr>
            <p:ph type="sldNum" sz="quarter" idx="2"/>
          </p:nvPr>
        </p:nvSpPr>
        <p:spPr>
          <a:xfrm>
            <a:off x="10579766" y="5942493"/>
            <a:ext cx="182216" cy="177801"/>
          </a:xfrm>
          <a:prstGeom prst="rect">
            <a:avLst/>
          </a:prstGeom>
        </p:spPr>
        <p:txBody>
          <a:bodyPr lIns="0" tIns="0" rIns="0" bIns="0" anchor="t"/>
          <a:lstStyle>
            <a:lvl1pPr defTabSz="677545">
              <a:defRPr>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fld id="{86CB4B4D-7CA3-9044-876B-883B54F8677D}" type="slidenum">
              <a:rPr/>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3_空白">
    <p:spTree>
      <p:nvGrpSpPr>
        <p:cNvPr id="1" name=""/>
        <p:cNvGrpSpPr/>
        <p:nvPr/>
      </p:nvGrpSpPr>
      <p:grpSpPr>
        <a:xfrm>
          <a:off x="0" y="0"/>
          <a:ext cx="0" cy="0"/>
          <a:chOff x="0" y="0"/>
          <a:chExt cx="0" cy="0"/>
        </a:xfrm>
      </p:grpSpPr>
      <p:sp>
        <p:nvSpPr>
          <p:cNvPr id="18" name="幻灯片编号"/>
          <p:cNvSpPr txBox="1"/>
          <p:nvPr>
            <p:ph type="sldNum" sz="quarter" idx="2"/>
          </p:nvPr>
        </p:nvSpPr>
        <p:spPr>
          <a:xfrm>
            <a:off x="8937234" y="6563091"/>
            <a:ext cx="273654" cy="269239"/>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标题幻灯片">
    <p:spTree>
      <p:nvGrpSpPr>
        <p:cNvPr id="1" name=""/>
        <p:cNvGrpSpPr/>
        <p:nvPr/>
      </p:nvGrpSpPr>
      <p:grpSpPr>
        <a:xfrm>
          <a:off x="0" y="0"/>
          <a:ext cx="0" cy="0"/>
          <a:chOff x="0" y="0"/>
          <a:chExt cx="0" cy="0"/>
        </a:xfrm>
      </p:grpSpPr>
      <p:sp>
        <p:nvSpPr>
          <p:cNvPr id="25" name="标题文本"/>
          <p:cNvSpPr txBox="1"/>
          <p:nvPr>
            <p:ph type="title" hasCustomPrompt="1"/>
          </p:nvPr>
        </p:nvSpPr>
        <p:spPr>
          <a:xfrm>
            <a:off x="1607344" y="1183676"/>
            <a:ext cx="9644065" cy="2518037"/>
          </a:xfrm>
          <a:prstGeom prst="rect">
            <a:avLst/>
          </a:prstGeom>
        </p:spPr>
        <p:txBody>
          <a:bodyPr anchor="b"/>
          <a:lstStyle>
            <a:lvl1pPr algn="ctr">
              <a:defRPr sz="6300"/>
            </a:lvl1pPr>
          </a:lstStyle>
          <a:p>
            <a:r>
              <a:t>标题文本</a:t>
            </a:r>
          </a:p>
        </p:txBody>
      </p:sp>
      <p:sp>
        <p:nvSpPr>
          <p:cNvPr id="26" name="正文级别 1…"/>
          <p:cNvSpPr txBox="1"/>
          <p:nvPr>
            <p:ph type="body" sz="quarter" idx="1" hasCustomPrompt="1"/>
          </p:nvPr>
        </p:nvSpPr>
        <p:spPr>
          <a:xfrm>
            <a:off x="1607344" y="3798815"/>
            <a:ext cx="9644065" cy="1746218"/>
          </a:xfrm>
          <a:prstGeom prst="rect">
            <a:avLst/>
          </a:prstGeom>
        </p:spPr>
        <p:txBody>
          <a:bodyPr/>
          <a:lstStyle>
            <a:lvl1pPr marL="0" indent="0" algn="ctr">
              <a:buSzTx/>
              <a:buFontTx/>
              <a:buNone/>
              <a:defRPr sz="2500"/>
            </a:lvl1pPr>
            <a:lvl2pPr marL="0" indent="0" algn="ctr">
              <a:buSzTx/>
              <a:buFontTx/>
              <a:buNone/>
              <a:defRPr sz="2500"/>
            </a:lvl2pPr>
            <a:lvl3pPr marL="0" indent="0" algn="ctr">
              <a:buSzTx/>
              <a:buFontTx/>
              <a:buNone/>
              <a:defRPr sz="2500"/>
            </a:lvl3pPr>
            <a:lvl4pPr marL="0" indent="0" algn="ctr">
              <a:buSzTx/>
              <a:buFontTx/>
              <a:buNone/>
              <a:defRPr sz="2500"/>
            </a:lvl4pPr>
            <a:lvl5pPr marL="0" indent="0" algn="ctr">
              <a:buSzTx/>
              <a:buFontTx/>
              <a:buNone/>
              <a:defRPr sz="2500"/>
            </a:lvl5pPr>
          </a:lstStyle>
          <a:p>
            <a:r>
              <a:t>正文级别 1</a:t>
            </a:r>
          </a:p>
          <a:p>
            <a:pPr lvl="1"/>
            <a:r>
              <a:t>正文级别 2</a:t>
            </a:r>
          </a:p>
          <a:p>
            <a:pPr lvl="2"/>
            <a:r>
              <a:t>正文级别 3</a:t>
            </a:r>
          </a:p>
          <a:p>
            <a:pPr lvl="3"/>
            <a:r>
              <a:t>正文级别 4</a:t>
            </a:r>
          </a:p>
          <a:p>
            <a:pPr lvl="4"/>
            <a:r>
              <a:t>正文级别 5</a:t>
            </a:r>
          </a:p>
        </p:txBody>
      </p:sp>
      <p:sp>
        <p:nvSpPr>
          <p:cNvPr id="27" name="幻灯片编号"/>
          <p:cNvSpPr txBox="1"/>
          <p:nvPr>
            <p:ph type="sldNum" sz="quarter" idx="2"/>
          </p:nvPr>
        </p:nvSpPr>
        <p:spPr>
          <a:xfrm>
            <a:off x="11723915" y="6703596"/>
            <a:ext cx="250796" cy="246381"/>
          </a:xfrm>
          <a:prstGeom prst="rect">
            <a:avLst/>
          </a:prstGeom>
        </p:spPr>
        <p:txBody>
          <a:bodyPr lIns="34290" tIns="34290" rIns="34290" bIns="34290" anchor="t"/>
          <a:lstStyle/>
          <a:p>
            <a:fld id="{86CB4B4D-7CA3-9044-876B-883B54F8677D}" type="slidenum">
              <a:rPr/>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1_porftfolio-6">
    <p:spTree>
      <p:nvGrpSpPr>
        <p:cNvPr id="1" name=""/>
        <p:cNvGrpSpPr/>
        <p:nvPr/>
      </p:nvGrpSpPr>
      <p:grpSpPr>
        <a:xfrm>
          <a:off x="0" y="0"/>
          <a:ext cx="0" cy="0"/>
          <a:chOff x="0" y="0"/>
          <a:chExt cx="0" cy="0"/>
        </a:xfrm>
      </p:grpSpPr>
      <p:sp>
        <p:nvSpPr>
          <p:cNvPr id="34" name="图像"/>
          <p:cNvSpPr/>
          <p:nvPr>
            <p:ph type="pic" sz="quarter" idx="21"/>
          </p:nvPr>
        </p:nvSpPr>
        <p:spPr>
          <a:xfrm>
            <a:off x="2" y="1"/>
            <a:ext cx="2572117" cy="2089087"/>
          </a:xfrm>
          <a:prstGeom prst="rect">
            <a:avLst/>
          </a:prstGeom>
        </p:spPr>
        <p:txBody>
          <a:bodyPr lIns="91439" tIns="45719" rIns="91439" bIns="45719">
            <a:noAutofit/>
          </a:bodyPr>
          <a:lstStyle/>
          <a:p/>
        </p:txBody>
      </p:sp>
      <p:sp>
        <p:nvSpPr>
          <p:cNvPr id="35" name="图像"/>
          <p:cNvSpPr/>
          <p:nvPr>
            <p:ph type="pic" sz="quarter" idx="22"/>
          </p:nvPr>
        </p:nvSpPr>
        <p:spPr>
          <a:xfrm>
            <a:off x="2" y="2089724"/>
            <a:ext cx="2572117" cy="2089088"/>
          </a:xfrm>
          <a:prstGeom prst="rect">
            <a:avLst/>
          </a:prstGeom>
        </p:spPr>
        <p:txBody>
          <a:bodyPr lIns="91439" tIns="45719" rIns="91439" bIns="45719">
            <a:noAutofit/>
          </a:bodyPr>
          <a:lstStyle/>
          <a:p/>
        </p:txBody>
      </p:sp>
      <p:sp>
        <p:nvSpPr>
          <p:cNvPr id="36" name="图像"/>
          <p:cNvSpPr/>
          <p:nvPr>
            <p:ph type="pic" sz="quarter" idx="23"/>
          </p:nvPr>
        </p:nvSpPr>
        <p:spPr>
          <a:xfrm>
            <a:off x="2572118" y="641"/>
            <a:ext cx="2572118" cy="2089087"/>
          </a:xfrm>
          <a:prstGeom prst="rect">
            <a:avLst/>
          </a:prstGeom>
        </p:spPr>
        <p:txBody>
          <a:bodyPr lIns="91439" tIns="45719" rIns="91439" bIns="45719">
            <a:noAutofit/>
          </a:bodyPr>
          <a:lstStyle/>
          <a:p/>
        </p:txBody>
      </p:sp>
      <p:sp>
        <p:nvSpPr>
          <p:cNvPr id="37" name="图像"/>
          <p:cNvSpPr/>
          <p:nvPr>
            <p:ph type="pic" sz="quarter" idx="24"/>
          </p:nvPr>
        </p:nvSpPr>
        <p:spPr>
          <a:xfrm>
            <a:off x="2572118" y="2090366"/>
            <a:ext cx="2572118" cy="2089088"/>
          </a:xfrm>
          <a:prstGeom prst="rect">
            <a:avLst/>
          </a:prstGeom>
        </p:spPr>
        <p:txBody>
          <a:bodyPr lIns="91439" tIns="45719" rIns="91439" bIns="45719">
            <a:noAutofit/>
          </a:bodyPr>
          <a:lstStyle/>
          <a:p/>
        </p:txBody>
      </p:sp>
      <p:sp>
        <p:nvSpPr>
          <p:cNvPr id="38" name="图像"/>
          <p:cNvSpPr/>
          <p:nvPr>
            <p:ph type="pic" sz="quarter" idx="25"/>
          </p:nvPr>
        </p:nvSpPr>
        <p:spPr>
          <a:xfrm>
            <a:off x="5138292" y="-642"/>
            <a:ext cx="2572118" cy="2089088"/>
          </a:xfrm>
          <a:prstGeom prst="rect">
            <a:avLst/>
          </a:prstGeom>
        </p:spPr>
        <p:txBody>
          <a:bodyPr lIns="91439" tIns="45719" rIns="91439" bIns="45719">
            <a:noAutofit/>
          </a:bodyPr>
          <a:lstStyle/>
          <a:p/>
        </p:txBody>
      </p:sp>
      <p:sp>
        <p:nvSpPr>
          <p:cNvPr id="39" name="图像"/>
          <p:cNvSpPr/>
          <p:nvPr>
            <p:ph type="pic" sz="quarter" idx="26"/>
          </p:nvPr>
        </p:nvSpPr>
        <p:spPr>
          <a:xfrm>
            <a:off x="5138292" y="2089085"/>
            <a:ext cx="2572118" cy="2089087"/>
          </a:xfrm>
          <a:prstGeom prst="rect">
            <a:avLst/>
          </a:prstGeom>
        </p:spPr>
        <p:txBody>
          <a:bodyPr lIns="91439" tIns="45719" rIns="91439" bIns="45719">
            <a:noAutofit/>
          </a:bodyPr>
          <a:lstStyle/>
          <a:p/>
        </p:txBody>
      </p:sp>
      <p:sp>
        <p:nvSpPr>
          <p:cNvPr id="40" name="图像"/>
          <p:cNvSpPr/>
          <p:nvPr>
            <p:ph type="pic" sz="quarter" idx="27"/>
          </p:nvPr>
        </p:nvSpPr>
        <p:spPr>
          <a:xfrm>
            <a:off x="7698654" y="1282"/>
            <a:ext cx="2572117" cy="2089087"/>
          </a:xfrm>
          <a:prstGeom prst="rect">
            <a:avLst/>
          </a:prstGeom>
        </p:spPr>
        <p:txBody>
          <a:bodyPr lIns="91439" tIns="45719" rIns="91439" bIns="45719">
            <a:noAutofit/>
          </a:bodyPr>
          <a:lstStyle/>
          <a:p/>
        </p:txBody>
      </p:sp>
      <p:sp>
        <p:nvSpPr>
          <p:cNvPr id="41" name="图像"/>
          <p:cNvSpPr/>
          <p:nvPr>
            <p:ph type="pic" sz="quarter" idx="28"/>
          </p:nvPr>
        </p:nvSpPr>
        <p:spPr>
          <a:xfrm>
            <a:off x="7698654" y="2091008"/>
            <a:ext cx="2572117" cy="2089087"/>
          </a:xfrm>
          <a:prstGeom prst="rect">
            <a:avLst/>
          </a:prstGeom>
        </p:spPr>
        <p:txBody>
          <a:bodyPr lIns="91439" tIns="45719" rIns="91439" bIns="45719">
            <a:noAutofit/>
          </a:bodyPr>
          <a:lstStyle/>
          <a:p/>
        </p:txBody>
      </p:sp>
      <p:sp>
        <p:nvSpPr>
          <p:cNvPr id="42" name="图像"/>
          <p:cNvSpPr/>
          <p:nvPr>
            <p:ph type="pic" sz="quarter" idx="29"/>
          </p:nvPr>
        </p:nvSpPr>
        <p:spPr>
          <a:xfrm>
            <a:off x="10274882" y="1282"/>
            <a:ext cx="2583869" cy="2089087"/>
          </a:xfrm>
          <a:prstGeom prst="rect">
            <a:avLst/>
          </a:prstGeom>
        </p:spPr>
        <p:txBody>
          <a:bodyPr lIns="91439" tIns="45719" rIns="91439" bIns="45719">
            <a:noAutofit/>
          </a:bodyPr>
          <a:lstStyle/>
          <a:p/>
        </p:txBody>
      </p:sp>
      <p:sp>
        <p:nvSpPr>
          <p:cNvPr id="43" name="图像"/>
          <p:cNvSpPr/>
          <p:nvPr>
            <p:ph type="pic" sz="quarter" idx="30"/>
          </p:nvPr>
        </p:nvSpPr>
        <p:spPr>
          <a:xfrm>
            <a:off x="10274882" y="2091008"/>
            <a:ext cx="2583869" cy="2089087"/>
          </a:xfrm>
          <a:prstGeom prst="rect">
            <a:avLst/>
          </a:prstGeom>
        </p:spPr>
        <p:txBody>
          <a:bodyPr lIns="91439" tIns="45719" rIns="91439" bIns="45719">
            <a:noAutofit/>
          </a:bodyPr>
          <a:lstStyle/>
          <a:p/>
        </p:txBody>
      </p:sp>
      <p:sp>
        <p:nvSpPr>
          <p:cNvPr id="44" name="幻灯片编号"/>
          <p:cNvSpPr txBox="1"/>
          <p:nvPr>
            <p:ph type="sldNum" sz="quarter" idx="2"/>
          </p:nvPr>
        </p:nvSpPr>
        <p:spPr>
          <a:xfrm>
            <a:off x="8937234" y="6563091"/>
            <a:ext cx="273654" cy="269239"/>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ortfolio-5">
    <p:spTree>
      <p:nvGrpSpPr>
        <p:cNvPr id="1" name=""/>
        <p:cNvGrpSpPr/>
        <p:nvPr/>
      </p:nvGrpSpPr>
      <p:grpSpPr>
        <a:xfrm>
          <a:off x="0" y="0"/>
          <a:ext cx="0" cy="0"/>
          <a:chOff x="0" y="0"/>
          <a:chExt cx="0" cy="0"/>
        </a:xfrm>
      </p:grpSpPr>
      <p:sp>
        <p:nvSpPr>
          <p:cNvPr id="51" name="图像"/>
          <p:cNvSpPr/>
          <p:nvPr>
            <p:ph type="pic" sz="quarter" idx="21"/>
          </p:nvPr>
        </p:nvSpPr>
        <p:spPr>
          <a:xfrm>
            <a:off x="1910651" y="1817721"/>
            <a:ext cx="2486920" cy="2484553"/>
          </a:xfrm>
          <a:prstGeom prst="rect">
            <a:avLst/>
          </a:prstGeom>
        </p:spPr>
        <p:txBody>
          <a:bodyPr lIns="91439" tIns="45719" rIns="91439" bIns="45719">
            <a:noAutofit/>
          </a:bodyPr>
          <a:lstStyle/>
          <a:p/>
        </p:txBody>
      </p:sp>
      <p:sp>
        <p:nvSpPr>
          <p:cNvPr id="52" name="图像"/>
          <p:cNvSpPr/>
          <p:nvPr>
            <p:ph type="pic" sz="quarter" idx="22"/>
          </p:nvPr>
        </p:nvSpPr>
        <p:spPr>
          <a:xfrm>
            <a:off x="5184214" y="1817721"/>
            <a:ext cx="2486920" cy="2484553"/>
          </a:xfrm>
          <a:prstGeom prst="rect">
            <a:avLst/>
          </a:prstGeom>
        </p:spPr>
        <p:txBody>
          <a:bodyPr lIns="91439" tIns="45719" rIns="91439" bIns="45719">
            <a:noAutofit/>
          </a:bodyPr>
          <a:lstStyle/>
          <a:p/>
        </p:txBody>
      </p:sp>
      <p:sp>
        <p:nvSpPr>
          <p:cNvPr id="53" name="图像"/>
          <p:cNvSpPr/>
          <p:nvPr>
            <p:ph type="pic" sz="quarter" idx="23"/>
          </p:nvPr>
        </p:nvSpPr>
        <p:spPr>
          <a:xfrm>
            <a:off x="8457772" y="1817721"/>
            <a:ext cx="2486920" cy="2484553"/>
          </a:xfrm>
          <a:prstGeom prst="rect">
            <a:avLst/>
          </a:prstGeom>
        </p:spPr>
        <p:txBody>
          <a:bodyPr lIns="91439" tIns="45719" rIns="91439" bIns="45719">
            <a:noAutofit/>
          </a:bodyPr>
          <a:lstStyle/>
          <a:p/>
        </p:txBody>
      </p:sp>
      <p:sp>
        <p:nvSpPr>
          <p:cNvPr id="54" name="图像"/>
          <p:cNvSpPr/>
          <p:nvPr>
            <p:ph type="pic" sz="quarter" idx="24"/>
          </p:nvPr>
        </p:nvSpPr>
        <p:spPr>
          <a:xfrm>
            <a:off x="3594537" y="4045772"/>
            <a:ext cx="2486920" cy="2484552"/>
          </a:xfrm>
          <a:prstGeom prst="rect">
            <a:avLst/>
          </a:prstGeom>
        </p:spPr>
        <p:txBody>
          <a:bodyPr lIns="91439" tIns="45719" rIns="91439" bIns="45719">
            <a:noAutofit/>
          </a:bodyPr>
          <a:lstStyle/>
          <a:p/>
        </p:txBody>
      </p:sp>
      <p:sp>
        <p:nvSpPr>
          <p:cNvPr id="55" name="图像"/>
          <p:cNvSpPr/>
          <p:nvPr>
            <p:ph type="pic" sz="quarter" idx="25"/>
          </p:nvPr>
        </p:nvSpPr>
        <p:spPr>
          <a:xfrm>
            <a:off x="6868097" y="4045772"/>
            <a:ext cx="2486919" cy="2484552"/>
          </a:xfrm>
          <a:prstGeom prst="rect">
            <a:avLst/>
          </a:prstGeom>
        </p:spPr>
        <p:txBody>
          <a:bodyPr lIns="91439" tIns="45719" rIns="91439" bIns="45719">
            <a:noAutofit/>
          </a:bodyPr>
          <a:lstStyle/>
          <a:p/>
        </p:txBody>
      </p:sp>
      <p:sp>
        <p:nvSpPr>
          <p:cNvPr id="56" name="幻灯片编号"/>
          <p:cNvSpPr txBox="1"/>
          <p:nvPr>
            <p:ph type="sldNum" sz="quarter" idx="2"/>
          </p:nvPr>
        </p:nvSpPr>
        <p:spPr>
          <a:xfrm>
            <a:off x="8937234" y="6563091"/>
            <a:ext cx="273654" cy="269239"/>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63" name="标题文本"/>
          <p:cNvSpPr txBox="1"/>
          <p:nvPr>
            <p:ph type="title" hasCustomPrompt="1"/>
          </p:nvPr>
        </p:nvSpPr>
        <p:spPr>
          <a:prstGeom prst="rect">
            <a:avLst/>
          </a:prstGeom>
        </p:spPr>
        <p:txBody>
          <a:bodyPr/>
          <a:lstStyle/>
          <a:p>
            <a:r>
              <a:t>标题文本</a:t>
            </a:r>
          </a:p>
        </p:txBody>
      </p:sp>
      <p:sp>
        <p:nvSpPr>
          <p:cNvPr id="64" name="正文级别 1…"/>
          <p:cNvSpPr txBox="1"/>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65"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1_Титульный слайд">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2" name="幻灯片编号"/>
          <p:cNvSpPr txBox="1"/>
          <p:nvPr>
            <p:ph type="sldNum" sz="quarter" idx="2"/>
          </p:nvPr>
        </p:nvSpPr>
        <p:spPr>
          <a:xfrm>
            <a:off x="8842488" y="6512829"/>
            <a:ext cx="367181" cy="369761"/>
          </a:xfrm>
          <a:prstGeom prst="rect">
            <a:avLst/>
          </a:prstGeom>
        </p:spPr>
        <p:txBody>
          <a:bodyPr lIns="64230" tIns="64230" rIns="64230" bIns="64230"/>
          <a:lstStyle>
            <a:lvl1pPr defTabSz="1284605">
              <a:defRPr sz="1600">
                <a:solidFill>
                  <a:srgbClr val="000000"/>
                </a:solidFill>
              </a:defRPr>
            </a:lvl1pPr>
          </a:lstStyle>
          <a:p>
            <a:fld id="{86CB4B4D-7CA3-9044-876B-883B54F8677D}" type="slidenum">
              <a:rPr/>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标题和内容">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9" name="幻灯片编号"/>
          <p:cNvSpPr txBox="1"/>
          <p:nvPr>
            <p:ph type="sldNum" sz="quarter" idx="2"/>
          </p:nvPr>
        </p:nvSpPr>
        <p:spPr>
          <a:xfrm>
            <a:off x="8842488" y="6512829"/>
            <a:ext cx="367181" cy="369761"/>
          </a:xfrm>
          <a:prstGeom prst="rect">
            <a:avLst/>
          </a:prstGeom>
        </p:spPr>
        <p:txBody>
          <a:bodyPr lIns="64230" tIns="64230" rIns="64230" bIns="64230"/>
          <a:lstStyle>
            <a:lvl1pPr defTabSz="1284605">
              <a:defRPr sz="1600">
                <a:solidFill>
                  <a:srgbClr val="000000"/>
                </a:solidFill>
              </a:defRPr>
            </a:lvl1pPr>
          </a:lstStyle>
          <a:p>
            <a:fld id="{86CB4B4D-7CA3-9044-876B-883B54F8677D}" type="slidenum">
              <a:rPr/>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1_porftfolio-6">
    <p:spTree>
      <p:nvGrpSpPr>
        <p:cNvPr id="1" name=""/>
        <p:cNvGrpSpPr/>
        <p:nvPr/>
      </p:nvGrpSpPr>
      <p:grpSpPr>
        <a:xfrm>
          <a:off x="0" y="0"/>
          <a:ext cx="0" cy="0"/>
          <a:chOff x="0" y="0"/>
          <a:chExt cx="0" cy="0"/>
        </a:xfrm>
      </p:grpSpPr>
      <p:sp>
        <p:nvSpPr>
          <p:cNvPr id="86" name="图像"/>
          <p:cNvSpPr/>
          <p:nvPr>
            <p:ph type="pic" sz="quarter" idx="21"/>
          </p:nvPr>
        </p:nvSpPr>
        <p:spPr>
          <a:xfrm>
            <a:off x="2824" y="1"/>
            <a:ext cx="2569716" cy="2087252"/>
          </a:xfrm>
          <a:prstGeom prst="rect">
            <a:avLst/>
          </a:prstGeom>
        </p:spPr>
        <p:txBody>
          <a:bodyPr lIns="91439" tIns="45719" rIns="91439" bIns="45719">
            <a:noAutofit/>
          </a:bodyPr>
          <a:lstStyle/>
          <a:p/>
        </p:txBody>
      </p:sp>
      <p:sp>
        <p:nvSpPr>
          <p:cNvPr id="87" name="图像"/>
          <p:cNvSpPr/>
          <p:nvPr>
            <p:ph type="pic" sz="quarter" idx="22"/>
          </p:nvPr>
        </p:nvSpPr>
        <p:spPr>
          <a:xfrm>
            <a:off x="2824" y="2087891"/>
            <a:ext cx="2569716" cy="2087252"/>
          </a:xfrm>
          <a:prstGeom prst="rect">
            <a:avLst/>
          </a:prstGeom>
        </p:spPr>
        <p:txBody>
          <a:bodyPr lIns="91439" tIns="45719" rIns="91439" bIns="45719">
            <a:noAutofit/>
          </a:bodyPr>
          <a:lstStyle/>
          <a:p/>
        </p:txBody>
      </p:sp>
      <p:sp>
        <p:nvSpPr>
          <p:cNvPr id="88" name="图像"/>
          <p:cNvSpPr/>
          <p:nvPr>
            <p:ph type="pic" sz="quarter" idx="23"/>
          </p:nvPr>
        </p:nvSpPr>
        <p:spPr>
          <a:xfrm>
            <a:off x="2572542" y="640"/>
            <a:ext cx="2569716" cy="2087252"/>
          </a:xfrm>
          <a:prstGeom prst="rect">
            <a:avLst/>
          </a:prstGeom>
        </p:spPr>
        <p:txBody>
          <a:bodyPr lIns="91439" tIns="45719" rIns="91439" bIns="45719">
            <a:noAutofit/>
          </a:bodyPr>
          <a:lstStyle/>
          <a:p/>
        </p:txBody>
      </p:sp>
      <p:sp>
        <p:nvSpPr>
          <p:cNvPr id="89" name="图像"/>
          <p:cNvSpPr/>
          <p:nvPr>
            <p:ph type="pic" sz="quarter" idx="24"/>
          </p:nvPr>
        </p:nvSpPr>
        <p:spPr>
          <a:xfrm>
            <a:off x="2572542" y="2088532"/>
            <a:ext cx="2569716" cy="2087252"/>
          </a:xfrm>
          <a:prstGeom prst="rect">
            <a:avLst/>
          </a:prstGeom>
        </p:spPr>
        <p:txBody>
          <a:bodyPr lIns="91439" tIns="45719" rIns="91439" bIns="45719">
            <a:noAutofit/>
          </a:bodyPr>
          <a:lstStyle/>
          <a:p/>
        </p:txBody>
      </p:sp>
      <p:sp>
        <p:nvSpPr>
          <p:cNvPr id="90" name="图像"/>
          <p:cNvSpPr/>
          <p:nvPr>
            <p:ph type="pic" sz="quarter" idx="25"/>
          </p:nvPr>
        </p:nvSpPr>
        <p:spPr>
          <a:xfrm>
            <a:off x="5136322" y="-640"/>
            <a:ext cx="2569716" cy="2087252"/>
          </a:xfrm>
          <a:prstGeom prst="rect">
            <a:avLst/>
          </a:prstGeom>
        </p:spPr>
        <p:txBody>
          <a:bodyPr lIns="91439" tIns="45719" rIns="91439" bIns="45719">
            <a:noAutofit/>
          </a:bodyPr>
          <a:lstStyle/>
          <a:p/>
        </p:txBody>
      </p:sp>
      <p:sp>
        <p:nvSpPr>
          <p:cNvPr id="91" name="图像"/>
          <p:cNvSpPr/>
          <p:nvPr>
            <p:ph type="pic" sz="quarter" idx="26"/>
          </p:nvPr>
        </p:nvSpPr>
        <p:spPr>
          <a:xfrm>
            <a:off x="5136322" y="2087251"/>
            <a:ext cx="2569716" cy="2087251"/>
          </a:xfrm>
          <a:prstGeom prst="rect">
            <a:avLst/>
          </a:prstGeom>
        </p:spPr>
        <p:txBody>
          <a:bodyPr lIns="91439" tIns="45719" rIns="91439" bIns="45719">
            <a:noAutofit/>
          </a:bodyPr>
          <a:lstStyle/>
          <a:p/>
        </p:txBody>
      </p:sp>
      <p:sp>
        <p:nvSpPr>
          <p:cNvPr id="92" name="图像"/>
          <p:cNvSpPr/>
          <p:nvPr>
            <p:ph type="pic" sz="quarter" idx="27"/>
          </p:nvPr>
        </p:nvSpPr>
        <p:spPr>
          <a:xfrm>
            <a:off x="7694296" y="1281"/>
            <a:ext cx="2569716" cy="2087252"/>
          </a:xfrm>
          <a:prstGeom prst="rect">
            <a:avLst/>
          </a:prstGeom>
        </p:spPr>
        <p:txBody>
          <a:bodyPr lIns="91439" tIns="45719" rIns="91439" bIns="45719">
            <a:noAutofit/>
          </a:bodyPr>
          <a:lstStyle/>
          <a:p/>
        </p:txBody>
      </p:sp>
      <p:sp>
        <p:nvSpPr>
          <p:cNvPr id="93" name="图像"/>
          <p:cNvSpPr/>
          <p:nvPr>
            <p:ph type="pic" sz="quarter" idx="28"/>
          </p:nvPr>
        </p:nvSpPr>
        <p:spPr>
          <a:xfrm>
            <a:off x="7694296" y="2089172"/>
            <a:ext cx="2569716" cy="2087251"/>
          </a:xfrm>
          <a:prstGeom prst="rect">
            <a:avLst/>
          </a:prstGeom>
        </p:spPr>
        <p:txBody>
          <a:bodyPr lIns="91439" tIns="45719" rIns="91439" bIns="45719">
            <a:noAutofit/>
          </a:bodyPr>
          <a:lstStyle/>
          <a:p/>
        </p:txBody>
      </p:sp>
      <p:sp>
        <p:nvSpPr>
          <p:cNvPr id="94" name="图像"/>
          <p:cNvSpPr/>
          <p:nvPr>
            <p:ph type="pic" sz="quarter" idx="29"/>
          </p:nvPr>
        </p:nvSpPr>
        <p:spPr>
          <a:xfrm>
            <a:off x="10268120" y="1281"/>
            <a:ext cx="2581458" cy="2087252"/>
          </a:xfrm>
          <a:prstGeom prst="rect">
            <a:avLst/>
          </a:prstGeom>
        </p:spPr>
        <p:txBody>
          <a:bodyPr lIns="91439" tIns="45719" rIns="91439" bIns="45719">
            <a:noAutofit/>
          </a:bodyPr>
          <a:lstStyle/>
          <a:p/>
        </p:txBody>
      </p:sp>
      <p:sp>
        <p:nvSpPr>
          <p:cNvPr id="95" name="图像"/>
          <p:cNvSpPr/>
          <p:nvPr>
            <p:ph type="pic" sz="quarter" idx="30"/>
          </p:nvPr>
        </p:nvSpPr>
        <p:spPr>
          <a:xfrm>
            <a:off x="10268120" y="2089172"/>
            <a:ext cx="2581458" cy="2087251"/>
          </a:xfrm>
          <a:prstGeom prst="rect">
            <a:avLst/>
          </a:prstGeom>
        </p:spPr>
        <p:txBody>
          <a:bodyPr lIns="91439" tIns="45719" rIns="91439" bIns="45719">
            <a:noAutofit/>
          </a:bodyPr>
          <a:lstStyle/>
          <a:p/>
        </p:txBody>
      </p:sp>
      <p:sp>
        <p:nvSpPr>
          <p:cNvPr id="96" name="幻灯片编号"/>
          <p:cNvSpPr txBox="1"/>
          <p:nvPr>
            <p:ph type="sldNum" sz="quarter" idx="2"/>
          </p:nvPr>
        </p:nvSpPr>
        <p:spPr>
          <a:xfrm>
            <a:off x="6212087" y="6505343"/>
            <a:ext cx="2997577" cy="384734"/>
          </a:xfrm>
          <a:prstGeom prst="rect">
            <a:avLst/>
          </a:prstGeom>
        </p:spPr>
        <p:txBody>
          <a:bodyPr lIns="48175" tIns="48175" rIns="48175" bIns="48175"/>
          <a:lstStyle>
            <a:lvl1pPr defTabSz="963295">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文本"/>
          <p:cNvSpPr txBox="1"/>
          <p:nvPr>
            <p:ph type="title"/>
          </p:nvPr>
        </p:nvSpPr>
        <p:spPr>
          <a:xfrm>
            <a:off x="884237" y="385763"/>
            <a:ext cx="11090276" cy="1397001"/>
          </a:xfrm>
          <a:prstGeom prst="rect">
            <a:avLst/>
          </a:prstGeom>
          <a:ln w="12700">
            <a:miter lim="400000"/>
          </a:ln>
        </p:spPr>
        <p:txBody>
          <a:bodyPr lIns="45718" tIns="45718" rIns="45718" bIns="45718" anchor="ctr">
            <a:normAutofit/>
          </a:bodyPr>
          <a:lstStyle/>
          <a:p>
            <a:r>
              <a:t>标题文本</a:t>
            </a:r>
          </a:p>
        </p:txBody>
      </p:sp>
      <p:sp>
        <p:nvSpPr>
          <p:cNvPr id="3" name="正文级别 1…"/>
          <p:cNvSpPr txBox="1"/>
          <p:nvPr>
            <p:ph type="body" idx="1"/>
          </p:nvPr>
        </p:nvSpPr>
        <p:spPr>
          <a:xfrm>
            <a:off x="884237" y="1925638"/>
            <a:ext cx="11090276" cy="4589463"/>
          </a:xfrm>
          <a:prstGeom prst="rect">
            <a:avLst/>
          </a:prstGeom>
          <a:ln w="12700">
            <a:miter lim="400000"/>
          </a:ln>
        </p:spPr>
        <p:txBody>
          <a:bodyPr lIns="45718" tIns="45718" rIns="45718" bIns="45718">
            <a:normAutofit/>
          </a:bodyPr>
          <a:lstStyle/>
          <a:p>
            <a:r>
              <a:t>正文级别 1</a:t>
            </a:r>
          </a:p>
          <a:p>
            <a:pPr lvl="1"/>
            <a:r>
              <a:t>正文级别 2</a:t>
            </a:r>
          </a:p>
          <a:p>
            <a:pPr lvl="2"/>
            <a:r>
              <a:t>正文级别 3</a:t>
            </a:r>
          </a:p>
          <a:p>
            <a:pPr lvl="3"/>
            <a:r>
              <a:t>正文级别 4</a:t>
            </a:r>
          </a:p>
          <a:p>
            <a:pPr lvl="4"/>
            <a:r>
              <a:t>正文级别 5</a:t>
            </a:r>
          </a:p>
        </p:txBody>
      </p:sp>
      <p:sp>
        <p:nvSpPr>
          <p:cNvPr id="4" name="幻灯片编号"/>
          <p:cNvSpPr txBox="1"/>
          <p:nvPr>
            <p:ph type="sldNum" sz="quarter" idx="2"/>
          </p:nvPr>
        </p:nvSpPr>
        <p:spPr>
          <a:xfrm>
            <a:off x="11700860" y="6761481"/>
            <a:ext cx="273655" cy="269239"/>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fld id="{86CB4B4D-7CA3-9044-876B-883B54F8677D}"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Helvetica"/>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Helvetica"/>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Helvetica"/>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Helvetica"/>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Helvetica"/>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Helvetica"/>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Helvetica"/>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Helvetica"/>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Helvetica"/>
        </a:defRPr>
      </a:lvl9pPr>
    </p:titleStyle>
    <p:bodyStyle>
      <a:lvl1pPr marL="228600" marR="0" indent="-228600" algn="l" defTabSz="914400" rtl="0" latinLnBrk="0">
        <a:lnSpc>
          <a:spcPct val="90000"/>
        </a:lnSpc>
        <a:spcBef>
          <a:spcPts val="1000"/>
        </a:spcBef>
        <a:spcAft>
          <a:spcPts val="0"/>
        </a:spcAft>
        <a:buClrTx/>
        <a:buSzPct val="100000"/>
        <a:buFont typeface="Helvetica"/>
        <a:buChar char="•"/>
        <a:defRPr sz="2800" b="0" i="0" u="none" strike="noStrike" cap="none" spc="0" baseline="0">
          <a:solidFill>
            <a:srgbClr val="000000"/>
          </a:solidFill>
          <a:uFillTx/>
          <a:latin typeface="+mn-lt"/>
          <a:ea typeface="+mn-ea"/>
          <a:cs typeface="+mn-cs"/>
          <a:sym typeface="Helvetica"/>
        </a:defRPr>
      </a:lvl1pPr>
      <a:lvl2pPr marL="723900" marR="0" indent="-266700" algn="l" defTabSz="914400" rtl="0" latinLnBrk="0">
        <a:lnSpc>
          <a:spcPct val="90000"/>
        </a:lnSpc>
        <a:spcBef>
          <a:spcPts val="1000"/>
        </a:spcBef>
        <a:spcAft>
          <a:spcPts val="0"/>
        </a:spcAft>
        <a:buClrTx/>
        <a:buSzPct val="100000"/>
        <a:buFont typeface="Helvetica"/>
        <a:buChar char="•"/>
        <a:defRPr sz="2800" b="0" i="0" u="none" strike="noStrike" cap="none" spc="0" baseline="0">
          <a:solidFill>
            <a:srgbClr val="000000"/>
          </a:solidFill>
          <a:uFillTx/>
          <a:latin typeface="+mn-lt"/>
          <a:ea typeface="+mn-ea"/>
          <a:cs typeface="+mn-cs"/>
          <a:sym typeface="Helvetica"/>
        </a:defRPr>
      </a:lvl2pPr>
      <a:lvl3pPr marL="1234440" marR="0" indent="-320040" algn="l" defTabSz="914400" rtl="0" latinLnBrk="0">
        <a:lnSpc>
          <a:spcPct val="90000"/>
        </a:lnSpc>
        <a:spcBef>
          <a:spcPts val="1000"/>
        </a:spcBef>
        <a:spcAft>
          <a:spcPts val="0"/>
        </a:spcAft>
        <a:buClrTx/>
        <a:buSzPct val="100000"/>
        <a:buFont typeface="Helvetica"/>
        <a:buChar char="•"/>
        <a:defRPr sz="2800" b="0" i="0" u="none" strike="noStrike" cap="none" spc="0" baseline="0">
          <a:solidFill>
            <a:srgbClr val="000000"/>
          </a:solidFill>
          <a:uFillTx/>
          <a:latin typeface="+mn-lt"/>
          <a:ea typeface="+mn-ea"/>
          <a:cs typeface="+mn-cs"/>
          <a:sym typeface="Helvetica"/>
        </a:defRPr>
      </a:lvl3pPr>
      <a:lvl4pPr marL="1727200" marR="0" indent="-355600" algn="l" defTabSz="914400" rtl="0" latinLnBrk="0">
        <a:lnSpc>
          <a:spcPct val="90000"/>
        </a:lnSpc>
        <a:spcBef>
          <a:spcPts val="1000"/>
        </a:spcBef>
        <a:spcAft>
          <a:spcPts val="0"/>
        </a:spcAft>
        <a:buClrTx/>
        <a:buSzPct val="100000"/>
        <a:buFont typeface="Helvetica"/>
        <a:buChar char="•"/>
        <a:defRPr sz="2800" b="0" i="0" u="none" strike="noStrike" cap="none" spc="0" baseline="0">
          <a:solidFill>
            <a:srgbClr val="000000"/>
          </a:solidFill>
          <a:uFillTx/>
          <a:latin typeface="+mn-lt"/>
          <a:ea typeface="+mn-ea"/>
          <a:cs typeface="+mn-cs"/>
          <a:sym typeface="Helvetica"/>
        </a:defRPr>
      </a:lvl4pPr>
      <a:lvl5pPr marL="2184400" marR="0" indent="-355600" algn="l" defTabSz="914400" rtl="0" latinLnBrk="0">
        <a:lnSpc>
          <a:spcPct val="90000"/>
        </a:lnSpc>
        <a:spcBef>
          <a:spcPts val="1000"/>
        </a:spcBef>
        <a:spcAft>
          <a:spcPts val="0"/>
        </a:spcAft>
        <a:buClrTx/>
        <a:buSzPct val="100000"/>
        <a:buFont typeface="Helvetica"/>
        <a:buChar char="•"/>
        <a:defRPr sz="2800" b="0" i="0" u="none" strike="noStrike" cap="none" spc="0" baseline="0">
          <a:solidFill>
            <a:srgbClr val="000000"/>
          </a:solidFill>
          <a:uFillTx/>
          <a:latin typeface="+mn-lt"/>
          <a:ea typeface="+mn-ea"/>
          <a:cs typeface="+mn-cs"/>
          <a:sym typeface="Helvetica"/>
        </a:defRPr>
      </a:lvl5pPr>
      <a:lvl6pPr marL="2641600" marR="0" indent="-355600" algn="l" defTabSz="914400" rtl="0" latinLnBrk="0">
        <a:lnSpc>
          <a:spcPct val="90000"/>
        </a:lnSpc>
        <a:spcBef>
          <a:spcPts val="1000"/>
        </a:spcBef>
        <a:spcAft>
          <a:spcPts val="0"/>
        </a:spcAft>
        <a:buClrTx/>
        <a:buSzPct val="100000"/>
        <a:buFont typeface="Helvetica"/>
        <a:buChar char="•"/>
        <a:defRPr sz="2800" b="0" i="0" u="none" strike="noStrike" cap="none" spc="0" baseline="0">
          <a:solidFill>
            <a:srgbClr val="000000"/>
          </a:solidFill>
          <a:uFillTx/>
          <a:latin typeface="+mn-lt"/>
          <a:ea typeface="+mn-ea"/>
          <a:cs typeface="+mn-cs"/>
          <a:sym typeface="Helvetica"/>
        </a:defRPr>
      </a:lvl6pPr>
      <a:lvl7pPr marL="3098800" marR="0" indent="-355600" algn="l" defTabSz="914400" rtl="0" latinLnBrk="0">
        <a:lnSpc>
          <a:spcPct val="90000"/>
        </a:lnSpc>
        <a:spcBef>
          <a:spcPts val="1000"/>
        </a:spcBef>
        <a:spcAft>
          <a:spcPts val="0"/>
        </a:spcAft>
        <a:buClrTx/>
        <a:buSzPct val="100000"/>
        <a:buFont typeface="Helvetica"/>
        <a:buChar char="•"/>
        <a:defRPr sz="2800" b="0" i="0" u="none" strike="noStrike" cap="none" spc="0" baseline="0">
          <a:solidFill>
            <a:srgbClr val="000000"/>
          </a:solidFill>
          <a:uFillTx/>
          <a:latin typeface="+mn-lt"/>
          <a:ea typeface="+mn-ea"/>
          <a:cs typeface="+mn-cs"/>
          <a:sym typeface="Helvetica"/>
        </a:defRPr>
      </a:lvl7pPr>
      <a:lvl8pPr marL="3556000" marR="0" indent="-355600" algn="l" defTabSz="914400" rtl="0" latinLnBrk="0">
        <a:lnSpc>
          <a:spcPct val="90000"/>
        </a:lnSpc>
        <a:spcBef>
          <a:spcPts val="1000"/>
        </a:spcBef>
        <a:spcAft>
          <a:spcPts val="0"/>
        </a:spcAft>
        <a:buClrTx/>
        <a:buSzPct val="100000"/>
        <a:buFont typeface="Helvetica"/>
        <a:buChar char="•"/>
        <a:defRPr sz="2800" b="0" i="0" u="none" strike="noStrike" cap="none" spc="0" baseline="0">
          <a:solidFill>
            <a:srgbClr val="000000"/>
          </a:solidFill>
          <a:uFillTx/>
          <a:latin typeface="+mn-lt"/>
          <a:ea typeface="+mn-ea"/>
          <a:cs typeface="+mn-cs"/>
          <a:sym typeface="Helvetica"/>
        </a:defRPr>
      </a:lvl8pPr>
      <a:lvl9pPr marL="4013200" marR="0" indent="-355600" algn="l" defTabSz="914400" rtl="0" latinLnBrk="0">
        <a:lnSpc>
          <a:spcPct val="90000"/>
        </a:lnSpc>
        <a:spcBef>
          <a:spcPts val="1000"/>
        </a:spcBef>
        <a:spcAft>
          <a:spcPts val="0"/>
        </a:spcAft>
        <a:buClrTx/>
        <a:buSzPct val="100000"/>
        <a:buFont typeface="Helvetica"/>
        <a:buChar char="•"/>
        <a:defRPr sz="2800" b="0" i="0" u="none" strike="noStrike" cap="none" spc="0" baseline="0">
          <a:solidFill>
            <a:srgbClr val="000000"/>
          </a:solidFill>
          <a:uFillTx/>
          <a:latin typeface="+mn-lt"/>
          <a:ea typeface="+mn-ea"/>
          <a:cs typeface="+mn-cs"/>
          <a:sym typeface="Helvetica"/>
        </a:defRPr>
      </a:lvl9pPr>
    </p:bodyStyle>
    <p:otherStyle>
      <a:lvl1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a:defRPr>
      </a:lvl1pPr>
      <a:lvl2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a:defRPr>
      </a:lvl2pPr>
      <a:lvl3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a:defRPr>
      </a:lvl3pPr>
      <a:lvl4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a:defRPr>
      </a:lvl4pPr>
      <a:lvl5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a:defRPr>
      </a:lvl5pPr>
      <a:lvl6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a:defRPr>
      </a:lvl6pPr>
      <a:lvl7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a:defRPr>
      </a:lvl7pPr>
      <a:lvl8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a:defRPr>
      </a:lvl8pPr>
      <a:lvl9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8.png"/><Relationship Id="rId1" Type="http://schemas.openxmlformats.org/officeDocument/2006/relationships/image" Target="../media/image7.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16.xml"/><Relationship Id="rId5" Type="http://schemas.openxmlformats.org/officeDocument/2006/relationships/image" Target="../media/image45.png"/><Relationship Id="rId4" Type="http://schemas.openxmlformats.org/officeDocument/2006/relationships/image" Target="../media/image8.png"/><Relationship Id="rId3" Type="http://schemas.openxmlformats.org/officeDocument/2006/relationships/image" Target="../media/image44.png"/><Relationship Id="rId2" Type="http://schemas.openxmlformats.org/officeDocument/2006/relationships/image" Target="../media/image6.tiff"/><Relationship Id="rId1" Type="http://schemas.openxmlformats.org/officeDocument/2006/relationships/image" Target="../media/image4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image" Target="../media/image52.png"/><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6.xml"/><Relationship Id="rId5" Type="http://schemas.openxmlformats.org/officeDocument/2006/relationships/image" Target="../media/image57.png"/><Relationship Id="rId4" Type="http://schemas.openxmlformats.org/officeDocument/2006/relationships/image" Target="../media/image56.png"/><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jpeg"/></Relationships>
</file>

<file path=ppt/slides/_rels/slide14.xml.rels><?xml version="1.0" encoding="UTF-8" standalone="yes"?>
<Relationships xmlns="http://schemas.openxmlformats.org/package/2006/relationships"><Relationship Id="rId9" Type="http://schemas.openxmlformats.org/officeDocument/2006/relationships/image" Target="../media/image66.png"/><Relationship Id="rId8" Type="http://schemas.openxmlformats.org/officeDocument/2006/relationships/image" Target="../media/image65.png"/><Relationship Id="rId7" Type="http://schemas.openxmlformats.org/officeDocument/2006/relationships/image" Target="../media/image64.png"/><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 Id="rId3" Type="http://schemas.openxmlformats.org/officeDocument/2006/relationships/image" Target="../media/image60.png"/><Relationship Id="rId2" Type="http://schemas.openxmlformats.org/officeDocument/2006/relationships/image" Target="../media/image59.png"/><Relationship Id="rId13" Type="http://schemas.openxmlformats.org/officeDocument/2006/relationships/slideLayout" Target="../slideLayouts/slideLayout16.xml"/><Relationship Id="rId12" Type="http://schemas.openxmlformats.org/officeDocument/2006/relationships/image" Target="../media/image69.png"/><Relationship Id="rId11" Type="http://schemas.openxmlformats.org/officeDocument/2006/relationships/image" Target="../media/image68.png"/><Relationship Id="rId10" Type="http://schemas.openxmlformats.org/officeDocument/2006/relationships/image" Target="../media/image67.png"/><Relationship Id="rId1" Type="http://schemas.openxmlformats.org/officeDocument/2006/relationships/image" Target="../media/image58.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image" Target="../media/image70.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image" Target="../media/image76.png"/><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image" Target="../media/image73.png"/></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16.xml"/><Relationship Id="rId6" Type="http://schemas.openxmlformats.org/officeDocument/2006/relationships/image" Target="../media/image75.png"/><Relationship Id="rId5" Type="http://schemas.openxmlformats.org/officeDocument/2006/relationships/image" Target="../media/image81.png"/><Relationship Id="rId4" Type="http://schemas.openxmlformats.org/officeDocument/2006/relationships/image" Target="../media/image80.png"/><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image" Target="../media/image77.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16.xml"/><Relationship Id="rId5" Type="http://schemas.openxmlformats.org/officeDocument/2006/relationships/image" Target="../media/image84.png"/><Relationship Id="rId4" Type="http://schemas.openxmlformats.org/officeDocument/2006/relationships/image" Target="../media/image83.png"/><Relationship Id="rId3" Type="http://schemas.openxmlformats.org/officeDocument/2006/relationships/image" Target="../media/image81.png"/><Relationship Id="rId2" Type="http://schemas.openxmlformats.org/officeDocument/2006/relationships/image" Target="../media/image77.png"/><Relationship Id="rId1" Type="http://schemas.openxmlformats.org/officeDocument/2006/relationships/image" Target="../media/image8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85.png"/></Relationships>
</file>

<file path=ppt/slides/_rels/slide2.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image" Target="../media/image16.png"/><Relationship Id="rId7" Type="http://schemas.openxmlformats.org/officeDocument/2006/relationships/image" Target="../media/image15.png"/><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9" Type="http://schemas.openxmlformats.org/officeDocument/2006/relationships/slideLayout" Target="../slideLayouts/slideLayout18.xml"/><Relationship Id="rId18" Type="http://schemas.openxmlformats.org/officeDocument/2006/relationships/image" Target="../media/image26.png"/><Relationship Id="rId17" Type="http://schemas.openxmlformats.org/officeDocument/2006/relationships/image" Target="../media/image25.png"/><Relationship Id="rId16" Type="http://schemas.openxmlformats.org/officeDocument/2006/relationships/image" Target="../media/image24.png"/><Relationship Id="rId15" Type="http://schemas.openxmlformats.org/officeDocument/2006/relationships/image" Target="../media/image23.png"/><Relationship Id="rId14" Type="http://schemas.openxmlformats.org/officeDocument/2006/relationships/image" Target="../media/image22.png"/><Relationship Id="rId13" Type="http://schemas.openxmlformats.org/officeDocument/2006/relationships/image" Target="../media/image21.png"/><Relationship Id="rId12" Type="http://schemas.openxmlformats.org/officeDocument/2006/relationships/image" Target="../media/image20.png"/><Relationship Id="rId11" Type="http://schemas.openxmlformats.org/officeDocument/2006/relationships/image" Target="../media/image19.png"/><Relationship Id="rId10" Type="http://schemas.openxmlformats.org/officeDocument/2006/relationships/image" Target="../media/image18.png"/><Relationship Id="rId1" Type="http://schemas.openxmlformats.org/officeDocument/2006/relationships/image" Target="../media/image9.pn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16.xml"/><Relationship Id="rId5" Type="http://schemas.openxmlformats.org/officeDocument/2006/relationships/image" Target="../media/image89.png"/><Relationship Id="rId4" Type="http://schemas.openxmlformats.org/officeDocument/2006/relationships/image" Target="../media/image44.png"/><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image" Target="../media/image86.png"/></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image" Target="../media/image96.png"/><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image" Target="../media/image90.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98.jpeg"/><Relationship Id="rId1" Type="http://schemas.openxmlformats.org/officeDocument/2006/relationships/image" Target="../media/image97.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99.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01.jpeg"/><Relationship Id="rId1" Type="http://schemas.openxmlformats.org/officeDocument/2006/relationships/image" Target="../media/image100.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02.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04.png"/><Relationship Id="rId1" Type="http://schemas.openxmlformats.org/officeDocument/2006/relationships/image" Target="../media/image103.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0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8.tiff"/><Relationship Id="rId1" Type="http://schemas.openxmlformats.org/officeDocument/2006/relationships/image" Target="../media/image7.tiff"/></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0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9.tiff"/><Relationship Id="rId1" Type="http://schemas.openxmlformats.org/officeDocument/2006/relationships/image" Target="../media/image107.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08.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10.jpeg"/><Relationship Id="rId1" Type="http://schemas.openxmlformats.org/officeDocument/2006/relationships/image" Target="../media/image109.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11.jpeg"/></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19.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image" Target="../media/image112.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5.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2" Type="http://schemas.openxmlformats.org/officeDocument/2006/relationships/slideLayout" Target="../slideLayouts/slideLayout16.xml"/><Relationship Id="rId31" Type="http://schemas.openxmlformats.org/officeDocument/2006/relationships/image" Target="../media/image35.png"/><Relationship Id="rId30" Type="http://schemas.openxmlformats.org/officeDocument/2006/relationships/image" Target="../media/image5.svg"/><Relationship Id="rId3" Type="http://schemas.openxmlformats.org/officeDocument/2006/relationships/tags" Target="../tags/tag3.xml"/><Relationship Id="rId29" Type="http://schemas.openxmlformats.org/officeDocument/2006/relationships/image" Target="../media/image34.png"/><Relationship Id="rId28" Type="http://schemas.openxmlformats.org/officeDocument/2006/relationships/image" Target="../media/image4.svg"/><Relationship Id="rId27" Type="http://schemas.openxmlformats.org/officeDocument/2006/relationships/image" Target="../media/image33.png"/><Relationship Id="rId26" Type="http://schemas.openxmlformats.org/officeDocument/2006/relationships/image" Target="../media/image3.svg"/><Relationship Id="rId25" Type="http://schemas.openxmlformats.org/officeDocument/2006/relationships/image" Target="../media/image32.png"/><Relationship Id="rId24" Type="http://schemas.openxmlformats.org/officeDocument/2006/relationships/image" Target="../media/image2.svg"/><Relationship Id="rId23" Type="http://schemas.openxmlformats.org/officeDocument/2006/relationships/image" Target="../media/image31.png"/><Relationship Id="rId22" Type="http://schemas.openxmlformats.org/officeDocument/2006/relationships/image" Target="../media/image1.svg"/><Relationship Id="rId21" Type="http://schemas.openxmlformats.org/officeDocument/2006/relationships/image" Target="../media/image30.png"/><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38.png"/><Relationship Id="rId1" Type="http://schemas.openxmlformats.org/officeDocument/2006/relationships/image" Target="../media/image37.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image" Target="../media/image39.jpeg"/></Relationships>
</file>

<file path=ppt/slides/_rels/slide9.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7" Type="http://schemas.openxmlformats.org/officeDocument/2006/relationships/slideLayout" Target="../slideLayouts/slideLayout16.xml"/><Relationship Id="rId16" Type="http://schemas.openxmlformats.org/officeDocument/2006/relationships/image" Target="../media/image42.png"/><Relationship Id="rId15" Type="http://schemas.openxmlformats.org/officeDocument/2006/relationships/tags" Target="../tags/tag35.xml"/><Relationship Id="rId14" Type="http://schemas.openxmlformats.org/officeDocument/2006/relationships/tags" Target="../tags/tag34.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 name="新零售解决方案ppt封面-05.png" descr="新零售解决方案ppt封面-05.png"/>
          <p:cNvPicPr>
            <a:picLocks noChangeAspect="1"/>
          </p:cNvPicPr>
          <p:nvPr/>
        </p:nvPicPr>
        <p:blipFill>
          <a:blip r:embed="rId1"/>
          <a:stretch>
            <a:fillRect/>
          </a:stretch>
        </p:blipFill>
        <p:spPr>
          <a:xfrm>
            <a:off x="-47456" y="-52875"/>
            <a:ext cx="12939703" cy="7279175"/>
          </a:xfrm>
          <a:prstGeom prst="rect">
            <a:avLst/>
          </a:prstGeom>
          <a:ln w="12700">
            <a:miter lim="400000"/>
            <a:headEnd/>
            <a:tailEnd/>
          </a:ln>
        </p:spPr>
      </p:pic>
      <p:sp>
        <p:nvSpPr>
          <p:cNvPr id="209" name="全渠道SaaS ERP"/>
          <p:cNvSpPr txBox="1"/>
          <p:nvPr/>
        </p:nvSpPr>
        <p:spPr>
          <a:xfrm>
            <a:off x="2401570" y="2161223"/>
            <a:ext cx="8260715" cy="935990"/>
          </a:xfrm>
          <a:prstGeom prst="rect">
            <a:avLst/>
          </a:prstGeom>
          <a:ln w="12700">
            <a:miter lim="400000"/>
          </a:ln>
        </p:spPr>
        <p:txBody>
          <a:bodyPr wrap="square" lIns="45718" tIns="45718" rIns="45718" bIns="45718" anchor="ctr">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5500" b="1" spc="440">
                <a:solidFill>
                  <a:srgbClr val="FFFFFF"/>
                </a:solidFill>
              </a:defRPr>
            </a:lvl1pPr>
          </a:lstStyle>
          <a:p>
            <a:pPr algn="dist">
              <a:defRPr sz="5200" spc="780"/>
            </a:pPr>
            <a:r>
              <a:rPr lang="zh-CN" sz="5500" spc="440">
                <a:latin typeface="微软雅黑" panose="020B0503020204020204" charset="-122"/>
                <a:ea typeface="微软雅黑" panose="020B0503020204020204" charset="-122"/>
              </a:rPr>
              <a:t>启博</a:t>
            </a:r>
            <a:r>
              <a:rPr sz="5500" spc="440">
                <a:latin typeface="微软雅黑" panose="020B0503020204020204" charset="-122"/>
                <a:ea typeface="微软雅黑" panose="020B0503020204020204" charset="-122"/>
              </a:rPr>
              <a:t>智慧</a:t>
            </a:r>
            <a:r>
              <a:rPr lang="zh-CN" sz="5500" spc="440">
                <a:latin typeface="微软雅黑" panose="020B0503020204020204" charset="-122"/>
                <a:ea typeface="微软雅黑" panose="020B0503020204020204" charset="-122"/>
              </a:rPr>
              <a:t>零售解决方案</a:t>
            </a:r>
            <a:endParaRPr lang="zh-CN" sz="5500" spc="440">
              <a:latin typeface="微软雅黑" panose="020B0503020204020204" charset="-122"/>
              <a:ea typeface="微软雅黑" panose="020B0503020204020204" charset="-122"/>
            </a:endParaRPr>
          </a:p>
        </p:txBody>
      </p:sp>
      <p:sp>
        <p:nvSpPr>
          <p:cNvPr id="210" name="www.hupun.com"/>
          <p:cNvSpPr txBox="1"/>
          <p:nvPr/>
        </p:nvSpPr>
        <p:spPr>
          <a:xfrm>
            <a:off x="4122283" y="3252816"/>
            <a:ext cx="4910455" cy="1075055"/>
          </a:xfrm>
          <a:prstGeom prst="rect">
            <a:avLst/>
          </a:prstGeom>
          <a:ln w="12700">
            <a:miter lim="400000"/>
          </a:ln>
        </p:spPr>
        <p:txBody>
          <a:bodyPr wrap="none" lIns="45718" tIns="45718" rIns="45718" bIns="45718" anchor="ctr">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200" b="1" spc="320">
                <a:solidFill>
                  <a:srgbClr val="90AAFF"/>
                </a:solidFill>
              </a:defRPr>
            </a:lvl1pPr>
          </a:lstStyle>
          <a:p>
            <a:pPr algn="ctr"/>
            <a:r>
              <a:rPr lang="en-US"/>
              <a:t>www.weifenxiao.com</a:t>
            </a:r>
            <a:endParaRPr lang="en-US"/>
          </a:p>
          <a:p>
            <a:pPr algn="ctr"/>
            <a:r>
              <a:rPr>
                <a:sym typeface="+mn-ea"/>
              </a:rPr>
              <a:t>www.qibo.com</a:t>
            </a:r>
            <a:endParaRPr lang="en-US"/>
          </a:p>
        </p:txBody>
      </p:sp>
      <p:pic>
        <p:nvPicPr>
          <p:cNvPr id="2" name="图片 1" descr="启博新logo最新版-47"/>
          <p:cNvPicPr>
            <a:picLocks noChangeAspect="1"/>
          </p:cNvPicPr>
          <p:nvPr/>
        </p:nvPicPr>
        <p:blipFill>
          <a:blip r:embed="rId2"/>
          <a:stretch>
            <a:fillRect/>
          </a:stretch>
        </p:blipFill>
        <p:spPr>
          <a:xfrm>
            <a:off x="5201920" y="5989955"/>
            <a:ext cx="2143760" cy="1056005"/>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支持商品在线下门店、微商城、电商平台等不同渠道同步铺货售卖，实现线上线下无差别的商品信息同步管理。"/>
          <p:cNvSpPr txBox="1"/>
          <p:nvPr/>
        </p:nvSpPr>
        <p:spPr>
          <a:xfrm>
            <a:off x="1825005" y="5142101"/>
            <a:ext cx="8836345" cy="582295"/>
          </a:xfrm>
          <a:prstGeom prst="rect">
            <a:avLst/>
          </a:prstGeom>
          <a:ln w="12700">
            <a:miter lim="400000"/>
          </a:ln>
        </p:spPr>
        <p:txBody>
          <a:bodyPr lIns="45718" tIns="45718" rIns="45718" bIns="45718">
            <a:spAutoFit/>
          </a:bodyPr>
          <a:lstStyle>
            <a:lvl1pPr>
              <a:defRPr sz="1600" b="1" spc="160">
                <a:solidFill>
                  <a:srgbClr val="FFFFFF"/>
                </a:solidFill>
              </a:defRPr>
            </a:lvl1pPr>
          </a:lstStyle>
          <a:p>
            <a:pPr algn="ctr"/>
            <a:r>
              <a:rPr>
                <a:latin typeface="微软雅黑" panose="020B0503020204020204" charset="-122"/>
                <a:ea typeface="微软雅黑" panose="020B0503020204020204" charset="-122"/>
              </a:rPr>
              <a:t>支持商品在线下门店、</a:t>
            </a:r>
            <a:r>
              <a:rPr lang="zh-CN">
                <a:latin typeface="微软雅黑" panose="020B0503020204020204" charset="-122"/>
                <a:ea typeface="微软雅黑" panose="020B0503020204020204" charset="-122"/>
              </a:rPr>
              <a:t>启博</a:t>
            </a:r>
            <a:r>
              <a:rPr>
                <a:latin typeface="微软雅黑" panose="020B0503020204020204" charset="-122"/>
                <a:ea typeface="微软雅黑" panose="020B0503020204020204" charset="-122"/>
              </a:rPr>
              <a:t>微商城、电商平台等不同渠道同步铺货售卖，</a:t>
            </a:r>
            <a:endParaRPr>
              <a:latin typeface="微软雅黑" panose="020B0503020204020204" charset="-122"/>
              <a:ea typeface="微软雅黑" panose="020B0503020204020204" charset="-122"/>
            </a:endParaRPr>
          </a:p>
          <a:p>
            <a:pPr algn="ctr"/>
            <a:r>
              <a:rPr>
                <a:latin typeface="微软雅黑" panose="020B0503020204020204" charset="-122"/>
                <a:ea typeface="微软雅黑" panose="020B0503020204020204" charset="-122"/>
              </a:rPr>
              <a:t>实现线上线下无差别的商品信息同步管理。</a:t>
            </a:r>
            <a:endParaRPr>
              <a:latin typeface="微软雅黑" panose="020B0503020204020204" charset="-122"/>
              <a:ea typeface="微软雅黑" panose="020B0503020204020204" charset="-122"/>
            </a:endParaRPr>
          </a:p>
        </p:txBody>
      </p:sp>
      <p:pic>
        <p:nvPicPr>
          <p:cNvPr id="401" name="图像" descr="图像"/>
          <p:cNvPicPr>
            <a:picLocks noChangeAspect="1"/>
          </p:cNvPicPr>
          <p:nvPr/>
        </p:nvPicPr>
        <p:blipFill>
          <a:blip r:embed="rId1"/>
          <a:stretch>
            <a:fillRect/>
          </a:stretch>
        </p:blipFill>
        <p:spPr>
          <a:xfrm>
            <a:off x="8661173" y="1865226"/>
            <a:ext cx="2362060" cy="1871242"/>
          </a:xfrm>
          <a:prstGeom prst="rect">
            <a:avLst/>
          </a:prstGeom>
          <a:ln w="12700">
            <a:miter lim="400000"/>
            <a:headEnd/>
            <a:tailEnd/>
          </a:ln>
        </p:spPr>
      </p:pic>
      <p:sp>
        <p:nvSpPr>
          <p:cNvPr id="402" name="200+主流电商平台…"/>
          <p:cNvSpPr txBox="1"/>
          <p:nvPr/>
        </p:nvSpPr>
        <p:spPr>
          <a:xfrm>
            <a:off x="8722284" y="3890731"/>
            <a:ext cx="2242107" cy="1005839"/>
          </a:xfrm>
          <a:prstGeom prst="rect">
            <a:avLst/>
          </a:prstGeom>
          <a:ln w="12700">
            <a:miter lim="400000"/>
          </a:ln>
        </p:spPr>
        <p:txBody>
          <a:bodyPr wrap="none" lIns="45718" tIns="45718" rIns="45718" bIns="45718">
            <a:spAutoFit/>
          </a:bodyPr>
          <a:lstStyle/>
          <a:p>
            <a:pPr>
              <a:defRPr b="1" spc="180">
                <a:solidFill>
                  <a:srgbClr val="FFFFFF"/>
                </a:solidFill>
              </a:defRPr>
            </a:pPr>
            <a:r>
              <a:rPr>
                <a:latin typeface="微软雅黑" panose="020B0503020204020204" charset="-122"/>
                <a:ea typeface="微软雅黑" panose="020B0503020204020204" charset="-122"/>
                <a:cs typeface="微软雅黑" panose="020B0503020204020204" charset="-122"/>
              </a:rPr>
              <a:t>200+主流电商平台</a:t>
            </a:r>
            <a:endParaRPr>
              <a:latin typeface="微软雅黑" panose="020B0503020204020204" charset="-122"/>
              <a:ea typeface="微软雅黑" panose="020B0503020204020204" charset="-122"/>
              <a:cs typeface="微软雅黑" panose="020B0503020204020204" charset="-122"/>
            </a:endParaRPr>
          </a:p>
          <a:p>
            <a:pPr>
              <a:defRPr b="1" spc="180">
                <a:solidFill>
                  <a:srgbClr val="FFFFFF"/>
                </a:solidFill>
              </a:defRPr>
            </a:pPr>
            <a:r>
              <a:rPr>
                <a:latin typeface="微软雅黑" panose="020B0503020204020204" charset="-122"/>
                <a:ea typeface="微软雅黑" panose="020B0503020204020204" charset="-122"/>
                <a:cs typeface="微软雅黑" panose="020B0503020204020204" charset="-122"/>
              </a:rPr>
              <a:t>    线上在售商品</a:t>
            </a:r>
            <a:endParaRPr>
              <a:latin typeface="微软雅黑" panose="020B0503020204020204" charset="-122"/>
              <a:ea typeface="微软雅黑" panose="020B0503020204020204" charset="-122"/>
              <a:cs typeface="微软雅黑" panose="020B0503020204020204" charset="-122"/>
            </a:endParaRPr>
          </a:p>
        </p:txBody>
      </p:sp>
      <p:pic>
        <p:nvPicPr>
          <p:cNvPr id="403" name="图像" descr="图像"/>
          <p:cNvPicPr>
            <a:picLocks noChangeAspect="1"/>
          </p:cNvPicPr>
          <p:nvPr/>
        </p:nvPicPr>
        <p:blipFill>
          <a:blip r:embed="rId2"/>
          <a:stretch>
            <a:fillRect/>
          </a:stretch>
        </p:blipFill>
        <p:spPr>
          <a:xfrm>
            <a:off x="5232186" y="1808495"/>
            <a:ext cx="2362060" cy="1907332"/>
          </a:xfrm>
          <a:prstGeom prst="rect">
            <a:avLst/>
          </a:prstGeom>
          <a:ln w="12700">
            <a:miter lim="400000"/>
            <a:headEnd/>
            <a:tailEnd/>
          </a:ln>
        </p:spPr>
      </p:pic>
      <p:sp>
        <p:nvSpPr>
          <p:cNvPr id="404" name="微商城、自建商城销售商品…"/>
          <p:cNvSpPr txBox="1"/>
          <p:nvPr/>
        </p:nvSpPr>
        <p:spPr>
          <a:xfrm>
            <a:off x="4672221" y="3901526"/>
            <a:ext cx="3610610" cy="643890"/>
          </a:xfrm>
          <a:prstGeom prst="rect">
            <a:avLst/>
          </a:prstGeom>
          <a:ln w="12700">
            <a:miter lim="400000"/>
          </a:ln>
        </p:spPr>
        <p:txBody>
          <a:bodyPr wrap="none" lIns="45718" tIns="45718" rIns="45718" bIns="45718">
            <a:spAutoFit/>
          </a:bodyPr>
          <a:lstStyle/>
          <a:p>
            <a:pPr algn="ctr">
              <a:defRPr b="1" spc="180">
                <a:solidFill>
                  <a:srgbClr val="FFFFFF"/>
                </a:solidFill>
              </a:defRPr>
            </a:pPr>
            <a:r>
              <a:rPr lang="zh-CN">
                <a:latin typeface="微软雅黑" panose="020B0503020204020204" charset="-122"/>
                <a:ea typeface="微软雅黑" panose="020B0503020204020204" charset="-122"/>
                <a:cs typeface="微软雅黑" panose="020B0503020204020204" charset="-122"/>
              </a:rPr>
              <a:t>启博</a:t>
            </a:r>
            <a:r>
              <a:rPr>
                <a:latin typeface="微软雅黑" panose="020B0503020204020204" charset="-122"/>
                <a:ea typeface="微软雅黑" panose="020B0503020204020204" charset="-122"/>
                <a:cs typeface="微软雅黑" panose="020B0503020204020204" charset="-122"/>
              </a:rPr>
              <a:t>微商城、自建商城销售商品</a:t>
            </a:r>
            <a:endParaRPr>
              <a:latin typeface="微软雅黑" panose="020B0503020204020204" charset="-122"/>
              <a:ea typeface="微软雅黑" panose="020B0503020204020204" charset="-122"/>
              <a:cs typeface="微软雅黑" panose="020B0503020204020204" charset="-122"/>
            </a:endParaRPr>
          </a:p>
          <a:p>
            <a:pPr algn="ctr">
              <a:defRPr b="1" spc="180">
                <a:solidFill>
                  <a:srgbClr val="FFFFFF"/>
                </a:solidFill>
              </a:defRPr>
            </a:pPr>
            <a:r>
              <a:rPr>
                <a:latin typeface="微软雅黑" panose="020B0503020204020204" charset="-122"/>
                <a:ea typeface="微软雅黑" panose="020B0503020204020204" charset="-122"/>
                <a:cs typeface="微软雅黑" panose="020B0503020204020204" charset="-122"/>
              </a:rPr>
              <a:t>一键铺货，多终端商城展示</a:t>
            </a:r>
            <a:endParaRPr>
              <a:latin typeface="微软雅黑" panose="020B0503020204020204" charset="-122"/>
              <a:ea typeface="微软雅黑" panose="020B0503020204020204" charset="-122"/>
              <a:cs typeface="微软雅黑" panose="020B0503020204020204" charset="-122"/>
            </a:endParaRPr>
          </a:p>
        </p:txBody>
      </p:sp>
      <p:sp>
        <p:nvSpPr>
          <p:cNvPr id="405" name="线下门店在售商品…"/>
          <p:cNvSpPr txBox="1"/>
          <p:nvPr/>
        </p:nvSpPr>
        <p:spPr>
          <a:xfrm>
            <a:off x="1227139" y="3890731"/>
            <a:ext cx="2956572" cy="726439"/>
          </a:xfrm>
          <a:prstGeom prst="rect">
            <a:avLst/>
          </a:prstGeom>
          <a:ln w="12700">
            <a:miter lim="400000"/>
          </a:ln>
        </p:spPr>
        <p:txBody>
          <a:bodyPr wrap="none" lIns="45718" tIns="45718" rIns="45718" bIns="45718">
            <a:spAutoFit/>
          </a:bodyPr>
          <a:lstStyle/>
          <a:p>
            <a:pPr>
              <a:defRPr b="1" spc="180">
                <a:solidFill>
                  <a:srgbClr val="FFFFFF"/>
                </a:solidFill>
              </a:defRPr>
            </a:pPr>
            <a:r>
              <a:rPr>
                <a:latin typeface="微软雅黑" panose="020B0503020204020204" charset="-122"/>
                <a:ea typeface="微软雅黑" panose="020B0503020204020204" charset="-122"/>
                <a:cs typeface="微软雅黑" panose="020B0503020204020204" charset="-122"/>
              </a:rPr>
              <a:t>      线下门店在售商品</a:t>
            </a:r>
            <a:endParaRPr>
              <a:latin typeface="微软雅黑" panose="020B0503020204020204" charset="-122"/>
              <a:ea typeface="微软雅黑" panose="020B0503020204020204" charset="-122"/>
              <a:cs typeface="微软雅黑" panose="020B0503020204020204" charset="-122"/>
            </a:endParaRPr>
          </a:p>
          <a:p>
            <a:pPr>
              <a:defRPr b="1" spc="180">
                <a:solidFill>
                  <a:srgbClr val="FFFFFF"/>
                </a:solidFill>
              </a:defRPr>
            </a:pPr>
            <a:r>
              <a:rPr>
                <a:latin typeface="微软雅黑" panose="020B0503020204020204" charset="-122"/>
                <a:ea typeface="微软雅黑" panose="020B0503020204020204" charset="-122"/>
                <a:cs typeface="微软雅黑" panose="020B0503020204020204" charset="-122"/>
              </a:rPr>
              <a:t> 万里牛零售智能开单收银</a:t>
            </a:r>
            <a:endParaRPr>
              <a:latin typeface="微软雅黑" panose="020B0503020204020204" charset="-122"/>
              <a:ea typeface="微软雅黑" panose="020B0503020204020204" charset="-122"/>
              <a:cs typeface="微软雅黑" panose="020B0503020204020204" charset="-122"/>
            </a:endParaRPr>
          </a:p>
        </p:txBody>
      </p:sp>
      <p:sp>
        <p:nvSpPr>
          <p:cNvPr id="406" name="圆角矩形"/>
          <p:cNvSpPr/>
          <p:nvPr/>
        </p:nvSpPr>
        <p:spPr>
          <a:xfrm>
            <a:off x="1630021" y="5060333"/>
            <a:ext cx="9353137" cy="829129"/>
          </a:xfrm>
          <a:prstGeom prst="roundRect">
            <a:avLst>
              <a:gd name="adj" fmla="val 29034"/>
            </a:avLst>
          </a:prstGeom>
          <a:ln w="19050">
            <a:solidFill>
              <a:srgbClr val="FFFFFF"/>
            </a:solidFill>
            <a:custDash>
              <a:ds d="200000" sp="200000"/>
            </a:custDash>
            <a:miter lim="400000"/>
          </a:ln>
        </p:spPr>
        <p:txBody>
          <a:bodyPr lIns="25392" tIns="25392" rIns="25392" bIns="25392" anchor="ctr"/>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407" name="公司简介"/>
          <p:cNvSpPr txBox="1"/>
          <p:nvPr/>
        </p:nvSpPr>
        <p:spPr>
          <a:xfrm>
            <a:off x="534033" y="241184"/>
            <a:ext cx="2721147" cy="534669"/>
          </a:xfrm>
          <a:prstGeom prst="rect">
            <a:avLst/>
          </a:prstGeom>
          <a:ln w="12700">
            <a:miter lim="400000"/>
          </a:ln>
        </p:spPr>
        <p:txBody>
          <a:bodyPr lIns="32384" tIns="32384" rIns="32384" bIns="32384">
            <a:spAutoFit/>
          </a:bodyPr>
          <a:lstStyle>
            <a:lvl1pPr algn="just" defTabSz="912495">
              <a:lnSpc>
                <a:spcPct val="150000"/>
              </a:lnSpc>
              <a:defRPr sz="2600" b="1" spc="260">
                <a:solidFill>
                  <a:srgbClr val="FFFFFF"/>
                </a:solidFill>
              </a:defRPr>
            </a:lvl1pPr>
          </a:lstStyle>
          <a:p>
            <a:r>
              <a:rPr>
                <a:latin typeface="微软雅黑" panose="020B0503020204020204" charset="-122"/>
                <a:ea typeface="微软雅黑" panose="020B0503020204020204" charset="-122"/>
              </a:rPr>
              <a:t>全渠道商品管理</a:t>
            </a:r>
            <a:endParaRPr>
              <a:latin typeface="微软雅黑" panose="020B0503020204020204" charset="-122"/>
              <a:ea typeface="微软雅黑" panose="020B0503020204020204" charset="-122"/>
            </a:endParaRPr>
          </a:p>
        </p:txBody>
      </p:sp>
      <p:pic>
        <p:nvPicPr>
          <p:cNvPr id="408" name="智能收银机.png" descr="智能收银机.png"/>
          <p:cNvPicPr>
            <a:picLocks noChangeAspect="1"/>
          </p:cNvPicPr>
          <p:nvPr/>
        </p:nvPicPr>
        <p:blipFill>
          <a:blip r:embed="rId3"/>
          <a:stretch>
            <a:fillRect/>
          </a:stretch>
        </p:blipFill>
        <p:spPr>
          <a:xfrm>
            <a:off x="1737619" y="1731665"/>
            <a:ext cx="1935612" cy="2138389"/>
          </a:xfrm>
          <a:prstGeom prst="rect">
            <a:avLst/>
          </a:prstGeom>
          <a:ln w="12700">
            <a:miter lim="400000"/>
            <a:headEnd/>
            <a:tailEnd/>
          </a:ln>
        </p:spPr>
      </p:pic>
      <p:pic>
        <p:nvPicPr>
          <p:cNvPr id="2" name="图片 1" descr="启博新logo最新版-47"/>
          <p:cNvPicPr>
            <a:picLocks noChangeAspect="1"/>
          </p:cNvPicPr>
          <p:nvPr/>
        </p:nvPicPr>
        <p:blipFill>
          <a:blip r:embed="rId4"/>
          <a:stretch>
            <a:fillRect/>
          </a:stretch>
        </p:blipFill>
        <p:spPr>
          <a:xfrm>
            <a:off x="5417820" y="875030"/>
            <a:ext cx="1739265" cy="856615"/>
          </a:xfrm>
          <a:prstGeom prst="rect">
            <a:avLst/>
          </a:prstGeom>
        </p:spPr>
      </p:pic>
      <p:pic>
        <p:nvPicPr>
          <p:cNvPr id="7" name="图片 6"/>
          <p:cNvPicPr>
            <a:picLocks noChangeAspect="1"/>
          </p:cNvPicPr>
          <p:nvPr/>
        </p:nvPicPr>
        <p:blipFill>
          <a:blip r:embed="rId5"/>
          <a:stretch>
            <a:fillRect/>
          </a:stretch>
        </p:blipFill>
        <p:spPr>
          <a:xfrm>
            <a:off x="8733155" y="2101215"/>
            <a:ext cx="519430" cy="228600"/>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线条"/>
          <p:cNvSpPr/>
          <p:nvPr/>
        </p:nvSpPr>
        <p:spPr>
          <a:xfrm flipV="1">
            <a:off x="6296996" y="3010452"/>
            <a:ext cx="1" cy="388529"/>
          </a:xfrm>
          <a:prstGeom prst="line">
            <a:avLst/>
          </a:prstGeom>
          <a:ln w="19050">
            <a:solidFill>
              <a:srgbClr val="253CA3"/>
            </a:solidFill>
            <a:headEnd type="triangle"/>
          </a:ln>
        </p:spPr>
        <p:txBody>
          <a:bodyPr lIns="45718" tIns="45718" rIns="45718" bIns="45718"/>
          <a:lstStyle/>
          <a:p/>
        </p:txBody>
      </p:sp>
      <p:sp>
        <p:nvSpPr>
          <p:cNvPr id="411" name="圆角矩形"/>
          <p:cNvSpPr/>
          <p:nvPr/>
        </p:nvSpPr>
        <p:spPr>
          <a:xfrm>
            <a:off x="5577435" y="1466141"/>
            <a:ext cx="1981201" cy="4443284"/>
          </a:xfrm>
          <a:prstGeom prst="roundRect">
            <a:avLst>
              <a:gd name="adj" fmla="val 8851"/>
            </a:avLst>
          </a:prstGeom>
          <a:ln w="19050">
            <a:solidFill>
              <a:srgbClr val="FFFFFF"/>
            </a:solidFill>
            <a:custDash>
              <a:ds d="200000" sp="200000"/>
            </a:custDash>
            <a:miter lim="400000"/>
          </a:ln>
        </p:spPr>
        <p:txBody>
          <a:bodyPr lIns="48175" tIns="48175" rIns="48175" bIns="48175" anchor="ctr"/>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412" name="圆角矩形"/>
          <p:cNvSpPr/>
          <p:nvPr/>
        </p:nvSpPr>
        <p:spPr>
          <a:xfrm>
            <a:off x="2565041" y="1466141"/>
            <a:ext cx="1981201" cy="4443284"/>
          </a:xfrm>
          <a:prstGeom prst="roundRect">
            <a:avLst>
              <a:gd name="adj" fmla="val 8851"/>
            </a:avLst>
          </a:prstGeom>
          <a:ln w="19050">
            <a:solidFill>
              <a:srgbClr val="FFFFFF"/>
            </a:solidFill>
            <a:custDash>
              <a:ds d="200000" sp="200000"/>
            </a:custDash>
            <a:miter lim="400000"/>
          </a:ln>
        </p:spPr>
        <p:txBody>
          <a:bodyPr lIns="48175" tIns="48175" rIns="48175" bIns="48175" anchor="ctr"/>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413" name="圆角矩形"/>
          <p:cNvSpPr/>
          <p:nvPr/>
        </p:nvSpPr>
        <p:spPr>
          <a:xfrm>
            <a:off x="8566582" y="1465813"/>
            <a:ext cx="1981201" cy="4443940"/>
          </a:xfrm>
          <a:prstGeom prst="roundRect">
            <a:avLst>
              <a:gd name="adj" fmla="val 7161"/>
            </a:avLst>
          </a:prstGeom>
          <a:ln w="19050">
            <a:solidFill>
              <a:srgbClr val="FFFFFF"/>
            </a:solidFill>
            <a:custDash>
              <a:ds d="200000" sp="200000"/>
            </a:custDash>
            <a:miter lim="400000"/>
          </a:ln>
        </p:spPr>
        <p:txBody>
          <a:bodyPr lIns="48175" tIns="48175" rIns="48175" bIns="48175" anchor="ctr"/>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414" name="圆角矩形"/>
          <p:cNvSpPr/>
          <p:nvPr/>
        </p:nvSpPr>
        <p:spPr>
          <a:xfrm>
            <a:off x="2802184" y="2167450"/>
            <a:ext cx="1524001" cy="762001"/>
          </a:xfrm>
          <a:prstGeom prst="roundRect">
            <a:avLst>
              <a:gd name="adj" fmla="val 14503"/>
            </a:avLst>
          </a:prstGeom>
          <a:solidFill>
            <a:schemeClr val="accent2"/>
          </a:solidFill>
          <a:ln w="12700">
            <a:miter lim="400000"/>
          </a:ln>
        </p:spPr>
        <p:txBody>
          <a:bodyPr lIns="48175" tIns="48175" rIns="48175" bIns="48175" anchor="ctr"/>
          <a:lstStyle/>
          <a:p>
            <a:pPr algn="ctr">
              <a:defRPr b="1">
                <a:solidFill>
                  <a:srgbClr val="FFFFFF"/>
                </a:solidFill>
              </a:defRPr>
            </a:pPr>
            <a:endParaRPr>
              <a:latin typeface="微软雅黑" panose="020B0503020204020204" charset="-122"/>
              <a:ea typeface="微软雅黑" panose="020B0503020204020204" charset="-122"/>
            </a:endParaRPr>
          </a:p>
        </p:txBody>
      </p:sp>
      <p:sp>
        <p:nvSpPr>
          <p:cNvPr id="415" name="门店"/>
          <p:cNvSpPr txBox="1"/>
          <p:nvPr/>
        </p:nvSpPr>
        <p:spPr>
          <a:xfrm>
            <a:off x="3291300" y="2373276"/>
            <a:ext cx="692408" cy="375749"/>
          </a:xfrm>
          <a:prstGeom prst="rect">
            <a:avLst/>
          </a:prstGeom>
          <a:ln w="12700">
            <a:miter lim="400000"/>
          </a:ln>
        </p:spPr>
        <p:txBody>
          <a:bodyPr lIns="48174" tIns="48174" rIns="48174" bIns="48174">
            <a:spAutoFit/>
          </a:bodyPr>
          <a:lstStyle>
            <a:lvl1pPr defTabSz="963295">
              <a:defRPr sz="1600" b="1" spc="160">
                <a:solidFill>
                  <a:srgbClr val="FFFFFF"/>
                </a:solidFill>
              </a:defRPr>
            </a:lvl1pPr>
          </a:lstStyle>
          <a:p>
            <a:r>
              <a:rPr>
                <a:latin typeface="微软雅黑" panose="020B0503020204020204" charset="-122"/>
                <a:ea typeface="微软雅黑" panose="020B0503020204020204" charset="-122"/>
              </a:rPr>
              <a:t>门店</a:t>
            </a:r>
            <a:endParaRPr>
              <a:latin typeface="微软雅黑" panose="020B0503020204020204" charset="-122"/>
              <a:ea typeface="微软雅黑" panose="020B0503020204020204" charset="-122"/>
            </a:endParaRPr>
          </a:p>
        </p:txBody>
      </p:sp>
      <p:sp>
        <p:nvSpPr>
          <p:cNvPr id="416" name="圆角矩形"/>
          <p:cNvSpPr/>
          <p:nvPr/>
        </p:nvSpPr>
        <p:spPr>
          <a:xfrm>
            <a:off x="2802184" y="4474305"/>
            <a:ext cx="1524001" cy="1118594"/>
          </a:xfrm>
          <a:prstGeom prst="roundRect">
            <a:avLst>
              <a:gd name="adj" fmla="val 9657"/>
            </a:avLst>
          </a:prstGeom>
          <a:solidFill>
            <a:schemeClr val="accent2"/>
          </a:solidFill>
          <a:ln w="12700">
            <a:miter lim="400000"/>
          </a:ln>
        </p:spPr>
        <p:txBody>
          <a:bodyPr lIns="48175" tIns="48175" rIns="48175" bIns="48175" anchor="ctr"/>
          <a:lstStyle/>
          <a:p>
            <a:pPr algn="ctr">
              <a:defRPr b="1">
                <a:solidFill>
                  <a:srgbClr val="FFFFFF"/>
                </a:solidFill>
              </a:defRPr>
            </a:pPr>
            <a:endParaRPr>
              <a:latin typeface="微软雅黑" panose="020B0503020204020204" charset="-122"/>
              <a:ea typeface="微软雅黑" panose="020B0503020204020204" charset="-122"/>
            </a:endParaRPr>
          </a:p>
        </p:txBody>
      </p:sp>
      <p:sp>
        <p:nvSpPr>
          <p:cNvPr id="417" name="第三方平台"/>
          <p:cNvSpPr txBox="1"/>
          <p:nvPr/>
        </p:nvSpPr>
        <p:spPr>
          <a:xfrm>
            <a:off x="2994175" y="4601822"/>
            <a:ext cx="1261258" cy="375750"/>
          </a:xfrm>
          <a:prstGeom prst="rect">
            <a:avLst/>
          </a:prstGeom>
          <a:ln w="12700">
            <a:miter lim="400000"/>
          </a:ln>
        </p:spPr>
        <p:txBody>
          <a:bodyPr lIns="48174" tIns="48174" rIns="48174" bIns="48174">
            <a:spAutoFit/>
          </a:bodyPr>
          <a:lstStyle>
            <a:lvl1pPr defTabSz="963295">
              <a:defRPr sz="1600" b="1" spc="160">
                <a:solidFill>
                  <a:srgbClr val="FFFFFF"/>
                </a:solidFill>
              </a:defRPr>
            </a:lvl1pPr>
          </a:lstStyle>
          <a:p>
            <a:r>
              <a:rPr>
                <a:latin typeface="微软雅黑" panose="020B0503020204020204" charset="-122"/>
                <a:ea typeface="微软雅黑" panose="020B0503020204020204" charset="-122"/>
              </a:rPr>
              <a:t>第三方平台</a:t>
            </a:r>
            <a:endParaRPr>
              <a:latin typeface="微软雅黑" panose="020B0503020204020204" charset="-122"/>
              <a:ea typeface="微软雅黑" panose="020B0503020204020204" charset="-122"/>
            </a:endParaRPr>
          </a:p>
        </p:txBody>
      </p:sp>
      <p:sp>
        <p:nvSpPr>
          <p:cNvPr id="418" name="文本"/>
          <p:cNvSpPr txBox="1"/>
          <p:nvPr/>
        </p:nvSpPr>
        <p:spPr>
          <a:xfrm>
            <a:off x="3405579" y="4948377"/>
            <a:ext cx="160594" cy="332739"/>
          </a:xfrm>
          <a:prstGeom prst="rect">
            <a:avLst/>
          </a:prstGeom>
          <a:ln w="12700">
            <a:miter lim="400000"/>
          </a:ln>
        </p:spPr>
        <p:txBody>
          <a:bodyPr wrap="none" lIns="45718" tIns="45718" rIns="45718" bIns="45718">
            <a:spAutoFit/>
          </a:bodyPr>
          <a:lstStyle>
            <a:lvl1pPr algn="ctr" defTabSz="963295">
              <a:defRPr sz="1600" b="1">
                <a:solidFill>
                  <a:srgbClr val="2666E2"/>
                </a:solidFill>
              </a:defRPr>
            </a:lvl1pPr>
          </a:lstStyle>
          <a:p>
            <a:r>
              <a:rPr>
                <a:latin typeface="微软雅黑" panose="020B0503020204020204" charset="-122"/>
                <a:ea typeface="微软雅黑" panose="020B0503020204020204" charset="-122"/>
              </a:rPr>
              <a:t> </a:t>
            </a:r>
            <a:endParaRPr>
              <a:latin typeface="微软雅黑" panose="020B0503020204020204" charset="-122"/>
              <a:ea typeface="微软雅黑" panose="020B0503020204020204" charset="-122"/>
            </a:endParaRPr>
          </a:p>
        </p:txBody>
      </p:sp>
      <p:sp>
        <p:nvSpPr>
          <p:cNvPr id="419" name="订单分配"/>
          <p:cNvSpPr txBox="1"/>
          <p:nvPr/>
        </p:nvSpPr>
        <p:spPr>
          <a:xfrm>
            <a:off x="4621276" y="3347868"/>
            <a:ext cx="881126" cy="350350"/>
          </a:xfrm>
          <a:prstGeom prst="rect">
            <a:avLst/>
          </a:prstGeom>
          <a:ln w="12700">
            <a:miter lim="400000"/>
          </a:ln>
        </p:spPr>
        <p:txBody>
          <a:bodyPr lIns="48174" tIns="48174" rIns="48174" bIns="48174">
            <a:spAutoFit/>
          </a:bodyPr>
          <a:lstStyle>
            <a:lvl1pPr algn="ctr" defTabSz="963295">
              <a:defRPr sz="1400" b="1" spc="140">
                <a:solidFill>
                  <a:srgbClr val="FFFFFF"/>
                </a:solidFill>
              </a:defRPr>
            </a:lvl1pPr>
          </a:lstStyle>
          <a:p>
            <a:r>
              <a:rPr>
                <a:latin typeface="微软雅黑" panose="020B0503020204020204" charset="-122"/>
                <a:ea typeface="微软雅黑" panose="020B0503020204020204" charset="-122"/>
              </a:rPr>
              <a:t>订单分配</a:t>
            </a:r>
            <a:endParaRPr>
              <a:latin typeface="微软雅黑" panose="020B0503020204020204" charset="-122"/>
              <a:ea typeface="微软雅黑" panose="020B0503020204020204" charset="-122"/>
            </a:endParaRPr>
          </a:p>
        </p:txBody>
      </p:sp>
      <p:sp>
        <p:nvSpPr>
          <p:cNvPr id="420" name="订单来源"/>
          <p:cNvSpPr txBox="1"/>
          <p:nvPr/>
        </p:nvSpPr>
        <p:spPr>
          <a:xfrm>
            <a:off x="3108063" y="1700277"/>
            <a:ext cx="916939" cy="370839"/>
          </a:xfrm>
          <a:prstGeom prst="rect">
            <a:avLst/>
          </a:prstGeom>
          <a:ln w="12700">
            <a:miter lim="400000"/>
          </a:ln>
        </p:spPr>
        <p:txBody>
          <a:bodyPr wrap="none" lIns="45718" tIns="45718" rIns="45718" bIns="45718">
            <a:spAutoFit/>
          </a:bodyPr>
          <a:lstStyle>
            <a:lvl1pPr defTabSz="963295">
              <a:defRPr sz="1600" b="1">
                <a:solidFill>
                  <a:srgbClr val="FFFFFF"/>
                </a:solidFill>
              </a:defRPr>
            </a:lvl1pPr>
          </a:lstStyle>
          <a:p>
            <a:r>
              <a:rPr>
                <a:latin typeface="微软雅黑" panose="020B0503020204020204" charset="-122"/>
                <a:ea typeface="微软雅黑" panose="020B0503020204020204" charset="-122"/>
              </a:rPr>
              <a:t>订单来源</a:t>
            </a:r>
            <a:endParaRPr>
              <a:latin typeface="微软雅黑" panose="020B0503020204020204" charset="-122"/>
              <a:ea typeface="微软雅黑" panose="020B0503020204020204" charset="-122"/>
            </a:endParaRPr>
          </a:p>
        </p:txBody>
      </p:sp>
      <p:sp>
        <p:nvSpPr>
          <p:cNvPr id="421" name="圆角矩形"/>
          <p:cNvSpPr/>
          <p:nvPr/>
        </p:nvSpPr>
        <p:spPr>
          <a:xfrm>
            <a:off x="2801290" y="3377327"/>
            <a:ext cx="1524001" cy="762001"/>
          </a:xfrm>
          <a:prstGeom prst="roundRect">
            <a:avLst>
              <a:gd name="adj" fmla="val 14733"/>
            </a:avLst>
          </a:prstGeom>
          <a:solidFill>
            <a:schemeClr val="accent2"/>
          </a:solidFill>
          <a:ln w="12700">
            <a:miter lim="400000"/>
          </a:ln>
        </p:spPr>
        <p:txBody>
          <a:bodyPr lIns="48175" tIns="48175" rIns="48175" bIns="48175" anchor="ctr"/>
          <a:lstStyle/>
          <a:p>
            <a:pPr algn="ctr">
              <a:defRPr b="1">
                <a:solidFill>
                  <a:srgbClr val="FFFFFF"/>
                </a:solidFill>
              </a:defRPr>
            </a:pPr>
            <a:endParaRPr>
              <a:latin typeface="微软雅黑" panose="020B0503020204020204" charset="-122"/>
              <a:ea typeface="微软雅黑" panose="020B0503020204020204" charset="-122"/>
            </a:endParaRPr>
          </a:p>
        </p:txBody>
      </p:sp>
      <p:sp>
        <p:nvSpPr>
          <p:cNvPr id="422" name="微信商城"/>
          <p:cNvSpPr txBox="1"/>
          <p:nvPr/>
        </p:nvSpPr>
        <p:spPr>
          <a:xfrm>
            <a:off x="3100329" y="3502847"/>
            <a:ext cx="1013020" cy="375749"/>
          </a:xfrm>
          <a:prstGeom prst="rect">
            <a:avLst/>
          </a:prstGeom>
          <a:ln w="12700">
            <a:miter lim="400000"/>
          </a:ln>
        </p:spPr>
        <p:txBody>
          <a:bodyPr lIns="48174" tIns="48174" rIns="48174" bIns="48174">
            <a:spAutoFit/>
          </a:bodyPr>
          <a:lstStyle>
            <a:lvl1pPr algn="ctr" defTabSz="963295">
              <a:defRPr sz="1600" b="1" spc="160">
                <a:solidFill>
                  <a:srgbClr val="FFFFFF"/>
                </a:solidFill>
              </a:defRPr>
            </a:lvl1pPr>
          </a:lstStyle>
          <a:p>
            <a:r>
              <a:rPr>
                <a:latin typeface="微软雅黑" panose="020B0503020204020204" charset="-122"/>
                <a:ea typeface="微软雅黑" panose="020B0503020204020204" charset="-122"/>
              </a:rPr>
              <a:t>微信商城</a:t>
            </a:r>
            <a:endParaRPr>
              <a:latin typeface="微软雅黑" panose="020B0503020204020204" charset="-122"/>
              <a:ea typeface="微软雅黑" panose="020B0503020204020204" charset="-122"/>
            </a:endParaRPr>
          </a:p>
        </p:txBody>
      </p:sp>
      <p:sp>
        <p:nvSpPr>
          <p:cNvPr id="423" name="APP / PC商城"/>
          <p:cNvSpPr txBox="1"/>
          <p:nvPr/>
        </p:nvSpPr>
        <p:spPr>
          <a:xfrm>
            <a:off x="3048124" y="3784002"/>
            <a:ext cx="1058350" cy="307339"/>
          </a:xfrm>
          <a:prstGeom prst="rect">
            <a:avLst/>
          </a:prstGeom>
          <a:ln w="12700">
            <a:miter lim="400000"/>
          </a:ln>
        </p:spPr>
        <p:txBody>
          <a:bodyPr wrap="none" lIns="45718" tIns="45718" rIns="45718" bIns="45718">
            <a:spAutoFit/>
          </a:bodyPr>
          <a:lstStyle>
            <a:lvl1pPr algn="ctr">
              <a:defRPr sz="1200" b="1">
                <a:solidFill>
                  <a:srgbClr val="FFFFFF"/>
                </a:solidFill>
              </a:defRPr>
            </a:lvl1pPr>
          </a:lstStyle>
          <a:p>
            <a:r>
              <a:rPr>
                <a:latin typeface="微软雅黑" panose="020B0503020204020204" charset="-122"/>
                <a:ea typeface="微软雅黑" panose="020B0503020204020204" charset="-122"/>
                <a:cs typeface="微软雅黑" panose="020B0503020204020204" charset="-122"/>
              </a:rPr>
              <a:t>APP / PC商城</a:t>
            </a:r>
            <a:endParaRPr>
              <a:latin typeface="微软雅黑" panose="020B0503020204020204" charset="-122"/>
              <a:ea typeface="微软雅黑" panose="020B0503020204020204" charset="-122"/>
              <a:cs typeface="微软雅黑" panose="020B0503020204020204" charset="-122"/>
            </a:endParaRPr>
          </a:p>
        </p:txBody>
      </p:sp>
      <p:sp>
        <p:nvSpPr>
          <p:cNvPr id="424" name="圆角矩形"/>
          <p:cNvSpPr/>
          <p:nvPr/>
        </p:nvSpPr>
        <p:spPr>
          <a:xfrm>
            <a:off x="5746642" y="3473105"/>
            <a:ext cx="1524001" cy="762001"/>
          </a:xfrm>
          <a:prstGeom prst="roundRect">
            <a:avLst>
              <a:gd name="adj" fmla="val 14733"/>
            </a:avLst>
          </a:prstGeom>
          <a:solidFill>
            <a:srgbClr val="0A80EB"/>
          </a:solidFill>
          <a:ln w="12700">
            <a:miter lim="400000"/>
          </a:ln>
        </p:spPr>
        <p:txBody>
          <a:bodyPr lIns="48175" tIns="48175" rIns="48175" bIns="48175"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425" name="门店"/>
          <p:cNvSpPr txBox="1"/>
          <p:nvPr/>
        </p:nvSpPr>
        <p:spPr>
          <a:xfrm>
            <a:off x="6280210" y="3686226"/>
            <a:ext cx="790083" cy="375750"/>
          </a:xfrm>
          <a:prstGeom prst="rect">
            <a:avLst/>
          </a:prstGeom>
          <a:ln w="12700">
            <a:miter lim="400000"/>
          </a:ln>
        </p:spPr>
        <p:txBody>
          <a:bodyPr lIns="48174" tIns="48174" rIns="48174" bIns="48174">
            <a:spAutoFit/>
          </a:bodyPr>
          <a:lstStyle>
            <a:lvl1pPr defTabSz="963295">
              <a:defRPr sz="1600" b="1" spc="160">
                <a:solidFill>
                  <a:srgbClr val="FFFFFF"/>
                </a:solidFill>
              </a:defRPr>
            </a:lvl1pPr>
          </a:lstStyle>
          <a:p>
            <a:r>
              <a:rPr>
                <a:latin typeface="微软雅黑" panose="020B0503020204020204" charset="-122"/>
                <a:ea typeface="微软雅黑" panose="020B0503020204020204" charset="-122"/>
              </a:rPr>
              <a:t>门店</a:t>
            </a:r>
            <a:endParaRPr>
              <a:latin typeface="微软雅黑" panose="020B0503020204020204" charset="-122"/>
              <a:ea typeface="微软雅黑" panose="020B0503020204020204" charset="-122"/>
            </a:endParaRPr>
          </a:p>
        </p:txBody>
      </p:sp>
      <p:sp>
        <p:nvSpPr>
          <p:cNvPr id="426" name="圆角矩形"/>
          <p:cNvSpPr/>
          <p:nvPr/>
        </p:nvSpPr>
        <p:spPr>
          <a:xfrm>
            <a:off x="5747536" y="2187027"/>
            <a:ext cx="1524001" cy="762001"/>
          </a:xfrm>
          <a:prstGeom prst="roundRect">
            <a:avLst>
              <a:gd name="adj" fmla="val 14503"/>
            </a:avLst>
          </a:prstGeom>
          <a:solidFill>
            <a:srgbClr val="0A80EB"/>
          </a:solidFill>
          <a:ln w="12700">
            <a:miter lim="400000"/>
          </a:ln>
        </p:spPr>
        <p:txBody>
          <a:bodyPr lIns="48175" tIns="48175" rIns="48175" bIns="48175"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427" name="其他门店"/>
          <p:cNvSpPr txBox="1"/>
          <p:nvPr/>
        </p:nvSpPr>
        <p:spPr>
          <a:xfrm>
            <a:off x="6077334" y="2392853"/>
            <a:ext cx="1013020" cy="375749"/>
          </a:xfrm>
          <a:prstGeom prst="rect">
            <a:avLst/>
          </a:prstGeom>
          <a:ln w="12700">
            <a:miter lim="400000"/>
          </a:ln>
        </p:spPr>
        <p:txBody>
          <a:bodyPr lIns="48174" tIns="48174" rIns="48174" bIns="48174">
            <a:spAutoFit/>
          </a:bodyPr>
          <a:lstStyle>
            <a:lvl1pPr defTabSz="963295">
              <a:defRPr sz="1600" b="1" spc="160">
                <a:solidFill>
                  <a:srgbClr val="FFFFFF"/>
                </a:solidFill>
              </a:defRPr>
            </a:lvl1pPr>
          </a:lstStyle>
          <a:p>
            <a:r>
              <a:rPr>
                <a:latin typeface="微软雅黑" panose="020B0503020204020204" charset="-122"/>
                <a:ea typeface="微软雅黑" panose="020B0503020204020204" charset="-122"/>
              </a:rPr>
              <a:t>其他门店</a:t>
            </a:r>
            <a:endParaRPr>
              <a:latin typeface="微软雅黑" panose="020B0503020204020204" charset="-122"/>
              <a:ea typeface="微软雅黑" panose="020B0503020204020204" charset="-122"/>
            </a:endParaRPr>
          </a:p>
        </p:txBody>
      </p:sp>
      <p:sp>
        <p:nvSpPr>
          <p:cNvPr id="428" name="圆角矩形"/>
          <p:cNvSpPr/>
          <p:nvPr/>
        </p:nvSpPr>
        <p:spPr>
          <a:xfrm>
            <a:off x="5747536" y="4697083"/>
            <a:ext cx="1524001" cy="762001"/>
          </a:xfrm>
          <a:prstGeom prst="roundRect">
            <a:avLst>
              <a:gd name="adj" fmla="val 14176"/>
            </a:avLst>
          </a:prstGeom>
          <a:solidFill>
            <a:srgbClr val="0A80EB"/>
          </a:solidFill>
          <a:ln w="12700">
            <a:miter lim="400000"/>
          </a:ln>
        </p:spPr>
        <p:txBody>
          <a:bodyPr lIns="48175" tIns="48175" rIns="48175" bIns="48175"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429" name="电商仓"/>
          <p:cNvSpPr txBox="1"/>
          <p:nvPr/>
        </p:nvSpPr>
        <p:spPr>
          <a:xfrm>
            <a:off x="6178934" y="4914699"/>
            <a:ext cx="881126" cy="375749"/>
          </a:xfrm>
          <a:prstGeom prst="rect">
            <a:avLst/>
          </a:prstGeom>
          <a:ln w="12700">
            <a:miter lim="400000"/>
          </a:ln>
        </p:spPr>
        <p:txBody>
          <a:bodyPr lIns="48174" tIns="48174" rIns="48174" bIns="48174">
            <a:spAutoFit/>
          </a:bodyPr>
          <a:lstStyle>
            <a:lvl1pPr defTabSz="963295">
              <a:defRPr sz="1600" b="1" spc="160">
                <a:solidFill>
                  <a:srgbClr val="FFFFFF"/>
                </a:solidFill>
              </a:defRPr>
            </a:lvl1pPr>
          </a:lstStyle>
          <a:p>
            <a:r>
              <a:rPr>
                <a:latin typeface="微软雅黑" panose="020B0503020204020204" charset="-122"/>
                <a:ea typeface="微软雅黑" panose="020B0503020204020204" charset="-122"/>
              </a:rPr>
              <a:t>电商仓</a:t>
            </a:r>
            <a:endParaRPr>
              <a:latin typeface="微软雅黑" panose="020B0503020204020204" charset="-122"/>
              <a:ea typeface="微软雅黑" panose="020B0503020204020204" charset="-122"/>
            </a:endParaRPr>
          </a:p>
        </p:txBody>
      </p:sp>
      <p:sp>
        <p:nvSpPr>
          <p:cNvPr id="430" name="圆角矩形"/>
          <p:cNvSpPr/>
          <p:nvPr/>
        </p:nvSpPr>
        <p:spPr>
          <a:xfrm>
            <a:off x="8794735" y="3473105"/>
            <a:ext cx="1524001" cy="762001"/>
          </a:xfrm>
          <a:prstGeom prst="roundRect">
            <a:avLst>
              <a:gd name="adj" fmla="val 14733"/>
            </a:avLst>
          </a:prstGeom>
          <a:solidFill>
            <a:srgbClr val="93D250"/>
          </a:solidFill>
          <a:ln w="12700">
            <a:miter lim="400000"/>
          </a:ln>
        </p:spPr>
        <p:txBody>
          <a:bodyPr lIns="48175" tIns="48175" rIns="48175" bIns="48175" anchor="ctr"/>
          <a:lstStyle/>
          <a:p>
            <a:pPr algn="ctr">
              <a:defRPr b="1">
                <a:solidFill>
                  <a:srgbClr val="FFFFFF"/>
                </a:solidFill>
              </a:defRPr>
            </a:pPr>
            <a:endParaRPr>
              <a:latin typeface="微软雅黑" panose="020B0503020204020204" charset="-122"/>
              <a:ea typeface="微软雅黑" panose="020B0503020204020204" charset="-122"/>
            </a:endParaRPr>
          </a:p>
        </p:txBody>
      </p:sp>
      <p:sp>
        <p:nvSpPr>
          <p:cNvPr id="431" name="门店配送"/>
          <p:cNvSpPr txBox="1"/>
          <p:nvPr/>
        </p:nvSpPr>
        <p:spPr>
          <a:xfrm>
            <a:off x="9090190" y="3672299"/>
            <a:ext cx="1013020" cy="375749"/>
          </a:xfrm>
          <a:prstGeom prst="rect">
            <a:avLst/>
          </a:prstGeom>
          <a:ln w="12700">
            <a:miter lim="400000"/>
          </a:ln>
        </p:spPr>
        <p:txBody>
          <a:bodyPr lIns="48174" tIns="48174" rIns="48174" bIns="48174">
            <a:spAutoFit/>
          </a:bodyPr>
          <a:lstStyle>
            <a:lvl1pPr defTabSz="963295">
              <a:defRPr sz="1600" b="1" spc="160">
                <a:solidFill>
                  <a:srgbClr val="FFFFFF"/>
                </a:solidFill>
              </a:defRPr>
            </a:lvl1pPr>
          </a:lstStyle>
          <a:p>
            <a:r>
              <a:rPr>
                <a:latin typeface="微软雅黑" panose="020B0503020204020204" charset="-122"/>
                <a:ea typeface="微软雅黑" panose="020B0503020204020204" charset="-122"/>
              </a:rPr>
              <a:t>门店配送</a:t>
            </a:r>
            <a:endParaRPr>
              <a:latin typeface="微软雅黑" panose="020B0503020204020204" charset="-122"/>
              <a:ea typeface="微软雅黑" panose="020B0503020204020204" charset="-122"/>
            </a:endParaRPr>
          </a:p>
        </p:txBody>
      </p:sp>
      <p:sp>
        <p:nvSpPr>
          <p:cNvPr id="432" name="圆角矩形"/>
          <p:cNvSpPr/>
          <p:nvPr/>
        </p:nvSpPr>
        <p:spPr>
          <a:xfrm>
            <a:off x="8795629" y="2198500"/>
            <a:ext cx="1524001" cy="762001"/>
          </a:xfrm>
          <a:prstGeom prst="roundRect">
            <a:avLst>
              <a:gd name="adj" fmla="val 14503"/>
            </a:avLst>
          </a:prstGeom>
          <a:solidFill>
            <a:srgbClr val="93D250"/>
          </a:solidFill>
          <a:ln w="12700">
            <a:miter lim="400000"/>
          </a:ln>
        </p:spPr>
        <p:txBody>
          <a:bodyPr lIns="48175" tIns="48175" rIns="48175" bIns="48175" anchor="ctr"/>
          <a:lstStyle/>
          <a:p>
            <a:pPr algn="ctr">
              <a:defRPr b="1">
                <a:solidFill>
                  <a:srgbClr val="FFFFFF"/>
                </a:solidFill>
              </a:defRPr>
            </a:pPr>
            <a:endParaRPr>
              <a:latin typeface="微软雅黑" panose="020B0503020204020204" charset="-122"/>
              <a:ea typeface="微软雅黑" panose="020B0503020204020204" charset="-122"/>
            </a:endParaRPr>
          </a:p>
        </p:txBody>
      </p:sp>
      <p:sp>
        <p:nvSpPr>
          <p:cNvPr id="433" name="门店自提"/>
          <p:cNvSpPr txBox="1"/>
          <p:nvPr/>
        </p:nvSpPr>
        <p:spPr>
          <a:xfrm>
            <a:off x="9102890" y="2405388"/>
            <a:ext cx="1013019" cy="375750"/>
          </a:xfrm>
          <a:prstGeom prst="rect">
            <a:avLst/>
          </a:prstGeom>
          <a:ln w="12700">
            <a:miter lim="400000"/>
          </a:ln>
        </p:spPr>
        <p:txBody>
          <a:bodyPr lIns="48174" tIns="48174" rIns="48174" bIns="48174">
            <a:spAutoFit/>
          </a:bodyPr>
          <a:lstStyle>
            <a:lvl1pPr defTabSz="963295">
              <a:defRPr sz="1600" b="1" spc="160">
                <a:solidFill>
                  <a:srgbClr val="FFFFFF"/>
                </a:solidFill>
              </a:defRPr>
            </a:lvl1pPr>
          </a:lstStyle>
          <a:p>
            <a:r>
              <a:rPr>
                <a:latin typeface="微软雅黑" panose="020B0503020204020204" charset="-122"/>
                <a:ea typeface="微软雅黑" panose="020B0503020204020204" charset="-122"/>
              </a:rPr>
              <a:t>门店自提</a:t>
            </a:r>
            <a:endParaRPr>
              <a:latin typeface="微软雅黑" panose="020B0503020204020204" charset="-122"/>
              <a:ea typeface="微软雅黑" panose="020B0503020204020204" charset="-122"/>
            </a:endParaRPr>
          </a:p>
        </p:txBody>
      </p:sp>
      <p:sp>
        <p:nvSpPr>
          <p:cNvPr id="434" name="圆角矩形"/>
          <p:cNvSpPr/>
          <p:nvPr/>
        </p:nvSpPr>
        <p:spPr>
          <a:xfrm>
            <a:off x="8795629" y="4708555"/>
            <a:ext cx="1524001" cy="762001"/>
          </a:xfrm>
          <a:prstGeom prst="roundRect">
            <a:avLst>
              <a:gd name="adj" fmla="val 14176"/>
            </a:avLst>
          </a:prstGeom>
          <a:solidFill>
            <a:srgbClr val="93D250"/>
          </a:solidFill>
          <a:ln w="12700">
            <a:miter lim="400000"/>
          </a:ln>
        </p:spPr>
        <p:txBody>
          <a:bodyPr lIns="48175" tIns="48175" rIns="48175" bIns="48175" anchor="ctr"/>
          <a:lstStyle/>
          <a:p>
            <a:pPr algn="ctr">
              <a:defRPr b="1">
                <a:solidFill>
                  <a:srgbClr val="FFFFFF"/>
                </a:solidFill>
              </a:defRPr>
            </a:pPr>
            <a:endParaRPr>
              <a:latin typeface="微软雅黑" panose="020B0503020204020204" charset="-122"/>
              <a:ea typeface="微软雅黑" panose="020B0503020204020204" charset="-122"/>
            </a:endParaRPr>
          </a:p>
        </p:txBody>
      </p:sp>
      <p:sp>
        <p:nvSpPr>
          <p:cNvPr id="435" name="快递"/>
          <p:cNvSpPr txBox="1"/>
          <p:nvPr/>
        </p:nvSpPr>
        <p:spPr>
          <a:xfrm>
            <a:off x="9305766" y="4926171"/>
            <a:ext cx="637539" cy="375750"/>
          </a:xfrm>
          <a:prstGeom prst="rect">
            <a:avLst/>
          </a:prstGeom>
          <a:ln w="12700">
            <a:miter lim="400000"/>
          </a:ln>
        </p:spPr>
        <p:txBody>
          <a:bodyPr lIns="48174" tIns="48174" rIns="48174" bIns="48174">
            <a:spAutoFit/>
          </a:bodyPr>
          <a:lstStyle>
            <a:lvl1pPr defTabSz="963295">
              <a:defRPr sz="1600" b="1" spc="160">
                <a:solidFill>
                  <a:srgbClr val="FFFFFF"/>
                </a:solidFill>
              </a:defRPr>
            </a:lvl1pPr>
          </a:lstStyle>
          <a:p>
            <a:r>
              <a:rPr>
                <a:latin typeface="微软雅黑" panose="020B0503020204020204" charset="-122"/>
                <a:ea typeface="微软雅黑" panose="020B0503020204020204" charset="-122"/>
              </a:rPr>
              <a:t>快递</a:t>
            </a:r>
            <a:endParaRPr>
              <a:latin typeface="微软雅黑" panose="020B0503020204020204" charset="-122"/>
              <a:ea typeface="微软雅黑" panose="020B0503020204020204" charset="-122"/>
            </a:endParaRPr>
          </a:p>
        </p:txBody>
      </p:sp>
      <p:sp>
        <p:nvSpPr>
          <p:cNvPr id="436" name="线条"/>
          <p:cNvSpPr/>
          <p:nvPr/>
        </p:nvSpPr>
        <p:spPr>
          <a:xfrm flipV="1">
            <a:off x="6550597" y="3010452"/>
            <a:ext cx="1" cy="388529"/>
          </a:xfrm>
          <a:prstGeom prst="line">
            <a:avLst/>
          </a:prstGeom>
          <a:ln w="19050">
            <a:solidFill>
              <a:srgbClr val="253CA3"/>
            </a:solidFill>
            <a:tailEnd type="triangle"/>
          </a:ln>
        </p:spPr>
        <p:txBody>
          <a:bodyPr lIns="45718" tIns="45718" rIns="45718" bIns="45718"/>
          <a:lstStyle/>
          <a:p/>
        </p:txBody>
      </p:sp>
      <p:sp>
        <p:nvSpPr>
          <p:cNvPr id="437" name="调拨"/>
          <p:cNvSpPr txBox="1"/>
          <p:nvPr/>
        </p:nvSpPr>
        <p:spPr>
          <a:xfrm>
            <a:off x="6227590" y="3052239"/>
            <a:ext cx="637539" cy="350350"/>
          </a:xfrm>
          <a:prstGeom prst="rect">
            <a:avLst/>
          </a:prstGeom>
          <a:ln w="12700">
            <a:miter lim="400000"/>
          </a:ln>
        </p:spPr>
        <p:txBody>
          <a:bodyPr lIns="48174" tIns="48174" rIns="48174" bIns="48174">
            <a:spAutoFit/>
          </a:bodyPr>
          <a:lstStyle>
            <a:lvl1pPr algn="ctr" defTabSz="963295">
              <a:defRPr sz="1400" b="1" spc="140">
                <a:solidFill>
                  <a:srgbClr val="FFFFFF"/>
                </a:solidFill>
              </a:defRPr>
            </a:lvl1pPr>
          </a:lstStyle>
          <a:p>
            <a:r>
              <a:rPr>
                <a:latin typeface="微软雅黑" panose="020B0503020204020204" charset="-122"/>
                <a:ea typeface="微软雅黑" panose="020B0503020204020204" charset="-122"/>
              </a:rPr>
              <a:t>调拨</a:t>
            </a:r>
            <a:endParaRPr>
              <a:latin typeface="微软雅黑" panose="020B0503020204020204" charset="-122"/>
              <a:ea typeface="微软雅黑" panose="020B0503020204020204" charset="-122"/>
            </a:endParaRPr>
          </a:p>
        </p:txBody>
      </p:sp>
      <p:sp>
        <p:nvSpPr>
          <p:cNvPr id="438" name="箭头"/>
          <p:cNvSpPr/>
          <p:nvPr/>
        </p:nvSpPr>
        <p:spPr>
          <a:xfrm>
            <a:off x="4692331" y="3678930"/>
            <a:ext cx="810071" cy="350350"/>
          </a:xfrm>
          <a:prstGeom prst="rightArrow">
            <a:avLst>
              <a:gd name="adj1" fmla="val 54313"/>
              <a:gd name="adj2" fmla="val 101222"/>
            </a:avLst>
          </a:prstGeom>
          <a:solidFill>
            <a:srgbClr val="DDDDDD"/>
          </a:solidFill>
          <a:ln w="12700">
            <a:miter lim="400000"/>
          </a:ln>
        </p:spPr>
        <p:txBody>
          <a:bodyPr lIns="45718" tIns="45718" rIns="45718" bIns="45718" anchor="ctr"/>
          <a:lstStyle/>
          <a:p>
            <a:pPr>
              <a:defRPr>
                <a:solidFill>
                  <a:srgbClr val="FFFFFF"/>
                </a:solidFill>
              </a:defRPr>
            </a:pPr>
            <a:endParaRPr>
              <a:latin typeface="微软雅黑" panose="020B0503020204020204" charset="-122"/>
              <a:ea typeface="微软雅黑" panose="020B0503020204020204" charset="-122"/>
            </a:endParaRPr>
          </a:p>
        </p:txBody>
      </p:sp>
      <p:sp>
        <p:nvSpPr>
          <p:cNvPr id="439" name="线条"/>
          <p:cNvSpPr/>
          <p:nvPr/>
        </p:nvSpPr>
        <p:spPr>
          <a:xfrm flipV="1">
            <a:off x="6296996" y="4271829"/>
            <a:ext cx="1" cy="388530"/>
          </a:xfrm>
          <a:prstGeom prst="line">
            <a:avLst/>
          </a:prstGeom>
          <a:ln w="19050">
            <a:solidFill>
              <a:srgbClr val="253CA3"/>
            </a:solidFill>
            <a:headEnd type="triangle"/>
          </a:ln>
        </p:spPr>
        <p:txBody>
          <a:bodyPr lIns="45718" tIns="45718" rIns="45718" bIns="45718"/>
          <a:lstStyle/>
          <a:p/>
        </p:txBody>
      </p:sp>
      <p:sp>
        <p:nvSpPr>
          <p:cNvPr id="440" name="线条"/>
          <p:cNvSpPr/>
          <p:nvPr/>
        </p:nvSpPr>
        <p:spPr>
          <a:xfrm flipV="1">
            <a:off x="6565837" y="4271829"/>
            <a:ext cx="1" cy="388530"/>
          </a:xfrm>
          <a:prstGeom prst="line">
            <a:avLst/>
          </a:prstGeom>
          <a:ln w="19050">
            <a:solidFill>
              <a:srgbClr val="253CA3"/>
            </a:solidFill>
            <a:tailEnd type="triangle"/>
          </a:ln>
        </p:spPr>
        <p:txBody>
          <a:bodyPr lIns="45718" tIns="45718" rIns="45718" bIns="45718"/>
          <a:lstStyle/>
          <a:p/>
        </p:txBody>
      </p:sp>
      <p:sp>
        <p:nvSpPr>
          <p:cNvPr id="441" name="调拨"/>
          <p:cNvSpPr txBox="1"/>
          <p:nvPr/>
        </p:nvSpPr>
        <p:spPr>
          <a:xfrm>
            <a:off x="6221832" y="4309969"/>
            <a:ext cx="692408" cy="350350"/>
          </a:xfrm>
          <a:prstGeom prst="rect">
            <a:avLst/>
          </a:prstGeom>
          <a:ln w="12700">
            <a:miter lim="400000"/>
          </a:ln>
        </p:spPr>
        <p:txBody>
          <a:bodyPr lIns="48174" tIns="48174" rIns="48174" bIns="48174">
            <a:spAutoFit/>
          </a:bodyPr>
          <a:lstStyle>
            <a:lvl1pPr algn="ctr" defTabSz="963295">
              <a:defRPr sz="1400" b="1" spc="140">
                <a:solidFill>
                  <a:srgbClr val="FFFFFF"/>
                </a:solidFill>
              </a:defRPr>
            </a:lvl1pPr>
          </a:lstStyle>
          <a:p>
            <a:r>
              <a:rPr>
                <a:latin typeface="微软雅黑" panose="020B0503020204020204" charset="-122"/>
                <a:ea typeface="微软雅黑" panose="020B0503020204020204" charset="-122"/>
              </a:rPr>
              <a:t>调拨</a:t>
            </a:r>
            <a:endParaRPr>
              <a:latin typeface="微软雅黑" panose="020B0503020204020204" charset="-122"/>
              <a:ea typeface="微软雅黑" panose="020B0503020204020204" charset="-122"/>
            </a:endParaRPr>
          </a:p>
        </p:txBody>
      </p:sp>
      <p:sp>
        <p:nvSpPr>
          <p:cNvPr id="442" name="天猫 / 京东 / 美团…"/>
          <p:cNvSpPr txBox="1"/>
          <p:nvPr/>
        </p:nvSpPr>
        <p:spPr>
          <a:xfrm>
            <a:off x="2856139" y="5074547"/>
            <a:ext cx="1467719" cy="523239"/>
          </a:xfrm>
          <a:prstGeom prst="rect">
            <a:avLst/>
          </a:prstGeom>
          <a:ln w="12700">
            <a:miter lim="400000"/>
          </a:ln>
        </p:spPr>
        <p:txBody>
          <a:bodyPr lIns="45718" tIns="45718" rIns="45718" bIns="45718">
            <a:spAutoFit/>
          </a:bodyPr>
          <a:lstStyle/>
          <a:p>
            <a:pPr algn="ctr">
              <a:defRPr sz="1200" b="1">
                <a:solidFill>
                  <a:srgbClr val="FFFFFF"/>
                </a:solidFill>
              </a:defRPr>
            </a:pPr>
            <a:r>
              <a:rPr>
                <a:latin typeface="微软雅黑" panose="020B0503020204020204" charset="-122"/>
                <a:ea typeface="微软雅黑" panose="020B0503020204020204" charset="-122"/>
                <a:cs typeface="微软雅黑" panose="020B0503020204020204" charset="-122"/>
              </a:rPr>
              <a:t>天猫 / 京东 / 美团 </a:t>
            </a:r>
            <a:endParaRPr>
              <a:latin typeface="微软雅黑" panose="020B0503020204020204" charset="-122"/>
              <a:ea typeface="微软雅黑" panose="020B0503020204020204" charset="-122"/>
              <a:cs typeface="微软雅黑" panose="020B0503020204020204" charset="-122"/>
            </a:endParaRPr>
          </a:p>
          <a:p>
            <a:pPr algn="ctr">
              <a:defRPr sz="1200" b="1">
                <a:solidFill>
                  <a:srgbClr val="FFFFFF"/>
                </a:solidFill>
              </a:defRPr>
            </a:pPr>
            <a:r>
              <a:rPr>
                <a:latin typeface="微软雅黑" panose="020B0503020204020204" charset="-122"/>
                <a:ea typeface="微软雅黑" panose="020B0503020204020204" charset="-122"/>
                <a:cs typeface="微软雅黑" panose="020B0503020204020204" charset="-122"/>
              </a:rPr>
              <a:t>/ 饿了么</a:t>
            </a:r>
            <a:endParaRPr>
              <a:latin typeface="微软雅黑" panose="020B0503020204020204" charset="-122"/>
              <a:ea typeface="微软雅黑" panose="020B0503020204020204" charset="-122"/>
              <a:cs typeface="微软雅黑" panose="020B0503020204020204" charset="-122"/>
            </a:endParaRPr>
          </a:p>
        </p:txBody>
      </p:sp>
      <p:sp>
        <p:nvSpPr>
          <p:cNvPr id="443" name="订单分配"/>
          <p:cNvSpPr txBox="1"/>
          <p:nvPr/>
        </p:nvSpPr>
        <p:spPr>
          <a:xfrm>
            <a:off x="6050620" y="1656594"/>
            <a:ext cx="916939" cy="370839"/>
          </a:xfrm>
          <a:prstGeom prst="rect">
            <a:avLst/>
          </a:prstGeom>
          <a:ln w="12700">
            <a:miter lim="400000"/>
          </a:ln>
        </p:spPr>
        <p:txBody>
          <a:bodyPr wrap="none" lIns="45718" tIns="45718" rIns="45718" bIns="45718">
            <a:spAutoFit/>
          </a:bodyPr>
          <a:lstStyle>
            <a:lvl1pPr defTabSz="963295">
              <a:defRPr sz="1600" b="1">
                <a:solidFill>
                  <a:srgbClr val="FFFFFF"/>
                </a:solidFill>
              </a:defRPr>
            </a:lvl1pPr>
          </a:lstStyle>
          <a:p>
            <a:r>
              <a:rPr>
                <a:latin typeface="微软雅黑" panose="020B0503020204020204" charset="-122"/>
                <a:ea typeface="微软雅黑" panose="020B0503020204020204" charset="-122"/>
              </a:rPr>
              <a:t>订单分配</a:t>
            </a:r>
            <a:endParaRPr>
              <a:latin typeface="微软雅黑" panose="020B0503020204020204" charset="-122"/>
              <a:ea typeface="微软雅黑" panose="020B0503020204020204" charset="-122"/>
            </a:endParaRPr>
          </a:p>
        </p:txBody>
      </p:sp>
      <p:sp>
        <p:nvSpPr>
          <p:cNvPr id="444" name="订单处理"/>
          <p:cNvSpPr txBox="1"/>
          <p:nvPr/>
        </p:nvSpPr>
        <p:spPr>
          <a:xfrm>
            <a:off x="9098713" y="1700277"/>
            <a:ext cx="916939" cy="370839"/>
          </a:xfrm>
          <a:prstGeom prst="rect">
            <a:avLst/>
          </a:prstGeom>
          <a:ln w="12700">
            <a:miter lim="400000"/>
          </a:ln>
        </p:spPr>
        <p:txBody>
          <a:bodyPr wrap="none" lIns="45718" tIns="45718" rIns="45718" bIns="45718">
            <a:spAutoFit/>
          </a:bodyPr>
          <a:lstStyle>
            <a:lvl1pPr defTabSz="963295">
              <a:defRPr sz="1600" b="1">
                <a:solidFill>
                  <a:srgbClr val="FFFFFF"/>
                </a:solidFill>
              </a:defRPr>
            </a:lvl1pPr>
          </a:lstStyle>
          <a:p>
            <a:r>
              <a:rPr>
                <a:latin typeface="微软雅黑" panose="020B0503020204020204" charset="-122"/>
                <a:ea typeface="微软雅黑" panose="020B0503020204020204" charset="-122"/>
              </a:rPr>
              <a:t>订单处理</a:t>
            </a:r>
            <a:endParaRPr>
              <a:latin typeface="微软雅黑" panose="020B0503020204020204" charset="-122"/>
              <a:ea typeface="微软雅黑" panose="020B0503020204020204" charset="-122"/>
            </a:endParaRPr>
          </a:p>
        </p:txBody>
      </p:sp>
      <p:sp>
        <p:nvSpPr>
          <p:cNvPr id="445" name="匹配规则：1.根据买家收件地址智能匹配仓库   2.门店要货可选指定仓库"/>
          <p:cNvSpPr txBox="1"/>
          <p:nvPr/>
        </p:nvSpPr>
        <p:spPr>
          <a:xfrm>
            <a:off x="2891945" y="6283007"/>
            <a:ext cx="7455105" cy="330185"/>
          </a:xfrm>
          <a:prstGeom prst="rect">
            <a:avLst/>
          </a:prstGeom>
          <a:ln w="12700">
            <a:miter lim="400000"/>
          </a:ln>
        </p:spPr>
        <p:txBody>
          <a:bodyPr lIns="25392" tIns="25392" rIns="25392" bIns="25392">
            <a:spAutoFit/>
          </a:bodyPr>
          <a:lstStyle>
            <a:lvl1pPr>
              <a:defRPr sz="1600" b="1" spc="160">
                <a:solidFill>
                  <a:srgbClr val="FFFFFF"/>
                </a:solidFill>
              </a:defRPr>
            </a:lvl1pPr>
          </a:lstStyle>
          <a:p>
            <a:r>
              <a:rPr>
                <a:latin typeface="微软雅黑" panose="020B0503020204020204" charset="-122"/>
                <a:ea typeface="微软雅黑" panose="020B0503020204020204" charset="-122"/>
                <a:cs typeface="微软雅黑" panose="020B0503020204020204" charset="-122"/>
              </a:rPr>
              <a:t>匹配规则：1.根据买家收件地址智能匹配仓库   2.门店要货可选指定仓库</a:t>
            </a:r>
            <a:endParaRPr>
              <a:latin typeface="微软雅黑" panose="020B0503020204020204" charset="-122"/>
              <a:ea typeface="微软雅黑" panose="020B0503020204020204" charset="-122"/>
              <a:cs typeface="微软雅黑" panose="020B0503020204020204" charset="-122"/>
            </a:endParaRPr>
          </a:p>
        </p:txBody>
      </p:sp>
      <p:sp>
        <p:nvSpPr>
          <p:cNvPr id="446" name="箭头"/>
          <p:cNvSpPr/>
          <p:nvPr/>
        </p:nvSpPr>
        <p:spPr>
          <a:xfrm>
            <a:off x="7657764" y="3678930"/>
            <a:ext cx="810071" cy="350350"/>
          </a:xfrm>
          <a:prstGeom prst="rightArrow">
            <a:avLst>
              <a:gd name="adj1" fmla="val 54313"/>
              <a:gd name="adj2" fmla="val 101222"/>
            </a:avLst>
          </a:prstGeom>
          <a:solidFill>
            <a:srgbClr val="DDDDDD"/>
          </a:solidFill>
          <a:ln w="12700">
            <a:miter lim="400000"/>
          </a:ln>
        </p:spPr>
        <p:txBody>
          <a:bodyPr lIns="45718" tIns="45718" rIns="45718" bIns="45718" anchor="ctr"/>
          <a:lstStyle/>
          <a:p>
            <a:pPr>
              <a:defRPr>
                <a:solidFill>
                  <a:srgbClr val="FFFFFF"/>
                </a:solidFill>
              </a:defRPr>
            </a:pPr>
            <a:endParaRPr>
              <a:latin typeface="微软雅黑" panose="020B0503020204020204" charset="-122"/>
              <a:ea typeface="微软雅黑" panose="020B0503020204020204" charset="-122"/>
            </a:endParaRPr>
          </a:p>
        </p:txBody>
      </p:sp>
      <p:sp>
        <p:nvSpPr>
          <p:cNvPr id="447" name="公司简介"/>
          <p:cNvSpPr txBox="1"/>
          <p:nvPr/>
        </p:nvSpPr>
        <p:spPr>
          <a:xfrm>
            <a:off x="534033" y="241184"/>
            <a:ext cx="2665092" cy="534669"/>
          </a:xfrm>
          <a:prstGeom prst="rect">
            <a:avLst/>
          </a:prstGeom>
          <a:ln w="12700">
            <a:miter lim="400000"/>
          </a:ln>
        </p:spPr>
        <p:txBody>
          <a:bodyPr lIns="32384" tIns="32384" rIns="32384" bIns="32384">
            <a:spAutoFit/>
          </a:bodyPr>
          <a:lstStyle>
            <a:lvl1pPr algn="just" defTabSz="912495">
              <a:lnSpc>
                <a:spcPct val="150000"/>
              </a:lnSpc>
              <a:defRPr sz="2600" b="1" spc="130">
                <a:solidFill>
                  <a:srgbClr val="FFFFFF"/>
                </a:solidFill>
              </a:defRPr>
            </a:lvl1pPr>
          </a:lstStyle>
          <a:p>
            <a:r>
              <a:rPr>
                <a:latin typeface="微软雅黑" panose="020B0503020204020204" charset="-122"/>
                <a:ea typeface="微软雅黑" panose="020B0503020204020204" charset="-122"/>
              </a:rPr>
              <a:t>全渠道订单管理</a:t>
            </a:r>
            <a:endParaRPr>
              <a:latin typeface="微软雅黑" panose="020B0503020204020204" charset="-122"/>
              <a:ea typeface="微软雅黑" panose="020B0503020204020204" charset="-122"/>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圆角矩形"/>
          <p:cNvSpPr/>
          <p:nvPr/>
        </p:nvSpPr>
        <p:spPr>
          <a:xfrm>
            <a:off x="4687492" y="2594754"/>
            <a:ext cx="3868134" cy="2969108"/>
          </a:xfrm>
          <a:prstGeom prst="roundRect">
            <a:avLst>
              <a:gd name="adj" fmla="val 4693"/>
            </a:avLst>
          </a:prstGeom>
          <a:solidFill>
            <a:srgbClr val="FFFFFF"/>
          </a:solidFill>
          <a:ln w="25400">
            <a:solidFill>
              <a:srgbClr val="93D051"/>
            </a:solidFill>
            <a:prstDash val="sysDot"/>
            <a:miter lim="400000"/>
          </a:ln>
        </p:spPr>
        <p:txBody>
          <a:bodyPr lIns="25392" tIns="25392" rIns="25392" bIns="25392" anchor="ctr"/>
          <a:lstStyle/>
          <a:p>
            <a:pPr algn="ctr" defTabSz="677545">
              <a:defRPr sz="1600" b="1" spc="-5">
                <a:solidFill>
                  <a:srgbClr val="FFFFFF"/>
                </a:solidFill>
              </a:defRPr>
            </a:pPr>
            <a:endParaRPr>
              <a:latin typeface="微软雅黑" panose="020B0503020204020204" charset="-122"/>
              <a:ea typeface="微软雅黑" panose="020B0503020204020204" charset="-122"/>
            </a:endParaRPr>
          </a:p>
        </p:txBody>
      </p:sp>
      <p:sp>
        <p:nvSpPr>
          <p:cNvPr id="452" name="圆角矩形"/>
          <p:cNvSpPr/>
          <p:nvPr/>
        </p:nvSpPr>
        <p:spPr>
          <a:xfrm>
            <a:off x="1084318" y="1580457"/>
            <a:ext cx="2324955" cy="4434575"/>
          </a:xfrm>
          <a:prstGeom prst="roundRect">
            <a:avLst>
              <a:gd name="adj" fmla="val 5994"/>
            </a:avLst>
          </a:prstGeom>
          <a:solidFill>
            <a:srgbClr val="FFFFFF"/>
          </a:solidFill>
          <a:ln w="25400">
            <a:solidFill>
              <a:srgbClr val="2A62E3"/>
            </a:solidFill>
            <a:prstDash val="sysDot"/>
            <a:miter lim="400000"/>
          </a:ln>
        </p:spPr>
        <p:txBody>
          <a:bodyPr lIns="25392" tIns="25392" rIns="25392" bIns="25392" anchor="ctr"/>
          <a:lstStyle/>
          <a:p>
            <a:pPr algn="ctr" defTabSz="677545">
              <a:defRPr sz="1500" b="1" spc="-5">
                <a:solidFill>
                  <a:srgbClr val="FFFFFF"/>
                </a:solidFill>
              </a:defRPr>
            </a:pPr>
            <a:endParaRPr>
              <a:latin typeface="微软雅黑" panose="020B0503020204020204" charset="-122"/>
              <a:ea typeface="微软雅黑" panose="020B0503020204020204" charset="-122"/>
            </a:endParaRPr>
          </a:p>
        </p:txBody>
      </p:sp>
      <p:grpSp>
        <p:nvGrpSpPr>
          <p:cNvPr id="455" name="全域会员消费记录"/>
          <p:cNvGrpSpPr/>
          <p:nvPr/>
        </p:nvGrpSpPr>
        <p:grpSpPr>
          <a:xfrm>
            <a:off x="5838512" y="3474203"/>
            <a:ext cx="685379" cy="1690886"/>
            <a:chOff x="0" y="0"/>
            <a:chExt cx="685377" cy="1690885"/>
          </a:xfrm>
        </p:grpSpPr>
        <p:sp>
          <p:nvSpPr>
            <p:cNvPr id="453" name="圆角矩形"/>
            <p:cNvSpPr/>
            <p:nvPr/>
          </p:nvSpPr>
          <p:spPr>
            <a:xfrm>
              <a:off x="0" y="0"/>
              <a:ext cx="685378" cy="1690886"/>
            </a:xfrm>
            <a:prstGeom prst="roundRect">
              <a:avLst>
                <a:gd name="adj" fmla="val 10973"/>
              </a:avLst>
            </a:prstGeom>
            <a:solidFill>
              <a:srgbClr val="8CB96A"/>
            </a:solidFill>
            <a:ln w="12700" cap="flat">
              <a:noFill/>
              <a:miter lim="400000"/>
            </a:ln>
            <a:effectLst/>
          </p:spPr>
          <p:txBody>
            <a:bodyPr wrap="square" lIns="25392" tIns="25392" rIns="25392" bIns="25392" numCol="1" anchor="ctr">
              <a:noAutofit/>
            </a:bodyPr>
            <a:lstStyle/>
            <a:p>
              <a:pPr algn="ctr" defTabSz="677545">
                <a:defRPr sz="1600" b="1"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454" name="全域会员消费记录"/>
            <p:cNvSpPr txBox="1"/>
            <p:nvPr/>
          </p:nvSpPr>
          <p:spPr>
            <a:xfrm>
              <a:off x="22026" y="157104"/>
              <a:ext cx="641326" cy="1376677"/>
            </a:xfrm>
            <a:prstGeom prst="rect">
              <a:avLst/>
            </a:prstGeom>
            <a:noFill/>
            <a:ln w="12700" cap="flat">
              <a:noFill/>
              <a:miter lim="400000"/>
            </a:ln>
            <a:effectLst/>
          </p:spPr>
          <p:txBody>
            <a:bodyPr wrap="square" lIns="45718" tIns="45718" rIns="45718" bIns="45718" numCol="1" anchor="ctr">
              <a:spAutoFit/>
            </a:bodyPr>
            <a:lstStyle>
              <a:lvl1pPr algn="ctr" defTabSz="677545">
                <a:lnSpc>
                  <a:spcPct val="120000"/>
                </a:lnSpc>
                <a:defRPr sz="1600" b="1" spc="-5">
                  <a:solidFill>
                    <a:srgbClr val="FFFFFF"/>
                  </a:solidFill>
                </a:defRPr>
              </a:lvl1pPr>
            </a:lstStyle>
            <a:p>
              <a:r>
                <a:rPr>
                  <a:latin typeface="微软雅黑" panose="020B0503020204020204" charset="-122"/>
                  <a:ea typeface="微软雅黑" panose="020B0503020204020204" charset="-122"/>
                </a:rPr>
                <a:t>全域会员消费记录</a:t>
              </a:r>
              <a:endParaRPr>
                <a:latin typeface="微软雅黑" panose="020B0503020204020204" charset="-122"/>
                <a:ea typeface="微软雅黑" panose="020B0503020204020204" charset="-122"/>
              </a:endParaRPr>
            </a:p>
          </p:txBody>
        </p:sp>
      </p:grpSp>
      <p:grpSp>
        <p:nvGrpSpPr>
          <p:cNvPr id="458" name="会员统一识别"/>
          <p:cNvGrpSpPr/>
          <p:nvPr/>
        </p:nvGrpSpPr>
        <p:grpSpPr>
          <a:xfrm>
            <a:off x="4883471" y="3474203"/>
            <a:ext cx="685379" cy="1690886"/>
            <a:chOff x="0" y="0"/>
            <a:chExt cx="685377" cy="1690885"/>
          </a:xfrm>
        </p:grpSpPr>
        <p:sp>
          <p:nvSpPr>
            <p:cNvPr id="456" name="圆角矩形"/>
            <p:cNvSpPr/>
            <p:nvPr/>
          </p:nvSpPr>
          <p:spPr>
            <a:xfrm>
              <a:off x="0" y="0"/>
              <a:ext cx="685378" cy="1690886"/>
            </a:xfrm>
            <a:prstGeom prst="roundRect">
              <a:avLst>
                <a:gd name="adj" fmla="val 10973"/>
              </a:avLst>
            </a:prstGeom>
            <a:solidFill>
              <a:srgbClr val="8CB96A"/>
            </a:solidFill>
            <a:ln w="12700" cap="flat">
              <a:noFill/>
              <a:miter lim="400000"/>
            </a:ln>
            <a:effectLst/>
          </p:spPr>
          <p:txBody>
            <a:bodyPr wrap="square" lIns="25392" tIns="25392" rIns="25392" bIns="25392" numCol="1" anchor="ctr">
              <a:noAutofit/>
            </a:bodyPr>
            <a:lstStyle/>
            <a:p>
              <a:pPr algn="ctr" defTabSz="677545">
                <a:defRPr sz="1600" b="1"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457" name="会员统一识别"/>
            <p:cNvSpPr txBox="1"/>
            <p:nvPr/>
          </p:nvSpPr>
          <p:spPr>
            <a:xfrm>
              <a:off x="22026" y="324744"/>
              <a:ext cx="641326" cy="1041397"/>
            </a:xfrm>
            <a:prstGeom prst="rect">
              <a:avLst/>
            </a:prstGeom>
            <a:noFill/>
            <a:ln w="12700" cap="flat">
              <a:noFill/>
              <a:miter lim="400000"/>
            </a:ln>
            <a:effectLst/>
          </p:spPr>
          <p:txBody>
            <a:bodyPr wrap="square" lIns="45718" tIns="45718" rIns="45718" bIns="45718" numCol="1" anchor="ctr">
              <a:spAutoFit/>
            </a:bodyPr>
            <a:lstStyle>
              <a:lvl1pPr algn="ctr" defTabSz="677545">
                <a:lnSpc>
                  <a:spcPct val="120000"/>
                </a:lnSpc>
                <a:defRPr sz="1600" b="1" spc="-5">
                  <a:solidFill>
                    <a:srgbClr val="FFFFFF"/>
                  </a:solidFill>
                </a:defRPr>
              </a:lvl1pPr>
            </a:lstStyle>
            <a:p>
              <a:r>
                <a:rPr>
                  <a:latin typeface="微软雅黑" panose="020B0503020204020204" charset="-122"/>
                  <a:ea typeface="微软雅黑" panose="020B0503020204020204" charset="-122"/>
                </a:rPr>
                <a:t>会员统一识别</a:t>
              </a:r>
              <a:endParaRPr>
                <a:latin typeface="微软雅黑" panose="020B0503020204020204" charset="-122"/>
                <a:ea typeface="微软雅黑" panose="020B0503020204020204" charset="-122"/>
              </a:endParaRPr>
            </a:p>
          </p:txBody>
        </p:sp>
      </p:grpSp>
      <p:grpSp>
        <p:nvGrpSpPr>
          <p:cNvPr id="461" name="会员权益归集"/>
          <p:cNvGrpSpPr/>
          <p:nvPr/>
        </p:nvGrpSpPr>
        <p:grpSpPr>
          <a:xfrm>
            <a:off x="6793551" y="3474203"/>
            <a:ext cx="685379" cy="1690886"/>
            <a:chOff x="0" y="0"/>
            <a:chExt cx="685377" cy="1690885"/>
          </a:xfrm>
        </p:grpSpPr>
        <p:sp>
          <p:nvSpPr>
            <p:cNvPr id="459" name="圆角矩形"/>
            <p:cNvSpPr/>
            <p:nvPr/>
          </p:nvSpPr>
          <p:spPr>
            <a:xfrm>
              <a:off x="0" y="0"/>
              <a:ext cx="685378" cy="1690886"/>
            </a:xfrm>
            <a:prstGeom prst="roundRect">
              <a:avLst>
                <a:gd name="adj" fmla="val 10973"/>
              </a:avLst>
            </a:prstGeom>
            <a:solidFill>
              <a:srgbClr val="8CB96A"/>
            </a:solidFill>
            <a:ln w="12700" cap="flat">
              <a:noFill/>
              <a:miter lim="400000"/>
            </a:ln>
            <a:effectLst/>
          </p:spPr>
          <p:txBody>
            <a:bodyPr wrap="square" lIns="25392" tIns="25392" rIns="25392" bIns="25392" numCol="1" anchor="ctr">
              <a:noAutofit/>
            </a:bodyPr>
            <a:lstStyle/>
            <a:p>
              <a:pPr algn="ctr" defTabSz="677545">
                <a:defRPr sz="1600" b="1"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460" name="会员权益归集"/>
            <p:cNvSpPr txBox="1"/>
            <p:nvPr/>
          </p:nvSpPr>
          <p:spPr>
            <a:xfrm>
              <a:off x="22026" y="324744"/>
              <a:ext cx="641326" cy="1041397"/>
            </a:xfrm>
            <a:prstGeom prst="rect">
              <a:avLst/>
            </a:prstGeom>
            <a:noFill/>
            <a:ln w="12700" cap="flat">
              <a:noFill/>
              <a:miter lim="400000"/>
            </a:ln>
            <a:effectLst/>
          </p:spPr>
          <p:txBody>
            <a:bodyPr wrap="square" lIns="45718" tIns="45718" rIns="45718" bIns="45718" numCol="1" anchor="ctr">
              <a:spAutoFit/>
            </a:bodyPr>
            <a:lstStyle>
              <a:lvl1pPr algn="ctr" defTabSz="677545">
                <a:lnSpc>
                  <a:spcPct val="120000"/>
                </a:lnSpc>
                <a:defRPr sz="1600" b="1" spc="-5">
                  <a:solidFill>
                    <a:srgbClr val="FFFFFF"/>
                  </a:solidFill>
                </a:defRPr>
              </a:lvl1pPr>
            </a:lstStyle>
            <a:p>
              <a:r>
                <a:rPr>
                  <a:latin typeface="微软雅黑" panose="020B0503020204020204" charset="-122"/>
                  <a:ea typeface="微软雅黑" panose="020B0503020204020204" charset="-122"/>
                </a:rPr>
                <a:t>会员权益归集</a:t>
              </a:r>
              <a:endParaRPr>
                <a:latin typeface="微软雅黑" panose="020B0503020204020204" charset="-122"/>
                <a:ea typeface="微软雅黑" panose="020B0503020204020204" charset="-122"/>
              </a:endParaRPr>
            </a:p>
          </p:txBody>
        </p:sp>
      </p:grpSp>
      <p:grpSp>
        <p:nvGrpSpPr>
          <p:cNvPr id="464" name="会员忠诚度体系"/>
          <p:cNvGrpSpPr/>
          <p:nvPr/>
        </p:nvGrpSpPr>
        <p:grpSpPr>
          <a:xfrm>
            <a:off x="7653604" y="3474203"/>
            <a:ext cx="685379" cy="1690886"/>
            <a:chOff x="0" y="0"/>
            <a:chExt cx="685377" cy="1690885"/>
          </a:xfrm>
        </p:grpSpPr>
        <p:sp>
          <p:nvSpPr>
            <p:cNvPr id="462" name="圆角矩形"/>
            <p:cNvSpPr/>
            <p:nvPr/>
          </p:nvSpPr>
          <p:spPr>
            <a:xfrm>
              <a:off x="0" y="0"/>
              <a:ext cx="685378" cy="1690886"/>
            </a:xfrm>
            <a:prstGeom prst="roundRect">
              <a:avLst>
                <a:gd name="adj" fmla="val 10973"/>
              </a:avLst>
            </a:prstGeom>
            <a:solidFill>
              <a:srgbClr val="8CB96A"/>
            </a:solidFill>
            <a:ln w="12700" cap="flat">
              <a:noFill/>
              <a:miter lim="400000"/>
            </a:ln>
            <a:effectLst/>
          </p:spPr>
          <p:txBody>
            <a:bodyPr wrap="square" lIns="25392" tIns="25392" rIns="25392" bIns="25392" numCol="1" anchor="ctr">
              <a:noAutofit/>
            </a:bodyPr>
            <a:lstStyle/>
            <a:p>
              <a:pPr algn="ctr" defTabSz="677545">
                <a:defRPr sz="1600" b="1"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463" name="会员忠诚体系"/>
            <p:cNvSpPr txBox="1"/>
            <p:nvPr/>
          </p:nvSpPr>
          <p:spPr>
            <a:xfrm>
              <a:off x="22026" y="324744"/>
              <a:ext cx="641326" cy="1041397"/>
            </a:xfrm>
            <a:prstGeom prst="rect">
              <a:avLst/>
            </a:prstGeom>
            <a:noFill/>
            <a:ln w="12700" cap="flat">
              <a:noFill/>
              <a:miter lim="400000"/>
            </a:ln>
            <a:effectLst/>
          </p:spPr>
          <p:txBody>
            <a:bodyPr wrap="square" lIns="45718" tIns="45718" rIns="45718" bIns="45718" numCol="1" anchor="ctr">
              <a:spAutoFit/>
            </a:bodyPr>
            <a:lstStyle>
              <a:lvl1pPr algn="ctr" defTabSz="677545">
                <a:lnSpc>
                  <a:spcPct val="120000"/>
                </a:lnSpc>
                <a:defRPr sz="1600" b="1" spc="-5">
                  <a:solidFill>
                    <a:srgbClr val="FFFFFF"/>
                  </a:solidFill>
                </a:defRPr>
              </a:lvl1pPr>
            </a:lstStyle>
            <a:p>
              <a:r>
                <a:rPr>
                  <a:latin typeface="微软雅黑" panose="020B0503020204020204" charset="-122"/>
                  <a:ea typeface="微软雅黑" panose="020B0503020204020204" charset="-122"/>
                </a:rPr>
                <a:t>会员忠诚体系</a:t>
              </a:r>
              <a:endParaRPr>
                <a:latin typeface="微软雅黑" panose="020B0503020204020204" charset="-122"/>
                <a:ea typeface="微软雅黑" panose="020B0503020204020204" charset="-122"/>
              </a:endParaRPr>
            </a:p>
          </p:txBody>
        </p:sp>
      </p:grpSp>
      <p:grpSp>
        <p:nvGrpSpPr>
          <p:cNvPr id="468" name="线上：微商城/小程序"/>
          <p:cNvGrpSpPr/>
          <p:nvPr/>
        </p:nvGrpSpPr>
        <p:grpSpPr>
          <a:xfrm>
            <a:off x="9224640" y="2569353"/>
            <a:ext cx="2278984" cy="845346"/>
            <a:chOff x="0" y="0"/>
            <a:chExt cx="2278983" cy="845345"/>
          </a:xfrm>
        </p:grpSpPr>
        <p:sp>
          <p:nvSpPr>
            <p:cNvPr id="465" name="圆角矩形"/>
            <p:cNvSpPr/>
            <p:nvPr/>
          </p:nvSpPr>
          <p:spPr>
            <a:xfrm>
              <a:off x="0" y="0"/>
              <a:ext cx="2278983" cy="845345"/>
            </a:xfrm>
            <a:prstGeom prst="roundRect">
              <a:avLst>
                <a:gd name="adj" fmla="val 17631"/>
              </a:avLst>
            </a:prstGeom>
            <a:solidFill>
              <a:srgbClr val="FFFFFF"/>
            </a:solidFill>
            <a:ln w="25400" cap="flat">
              <a:solidFill>
                <a:srgbClr val="0064ED"/>
              </a:solidFill>
              <a:prstDash val="sysDot"/>
              <a:miter lim="400000"/>
            </a:ln>
            <a:effectLst/>
          </p:spPr>
          <p:txBody>
            <a:bodyPr wrap="square" lIns="25392" tIns="25392" rIns="25392" bIns="25392" numCol="1" anchor="ctr">
              <a:noAutofit/>
            </a:bodyPr>
            <a:lstStyle/>
            <a:p>
              <a:pPr algn="ctr" defTabSz="677545">
                <a:defRPr sz="1400" b="1" spc="-5">
                  <a:solidFill>
                    <a:srgbClr val="2A63E5"/>
                  </a:solidFill>
                </a:defRPr>
              </a:pPr>
              <a:endParaRPr>
                <a:latin typeface="微软雅黑" panose="020B0503020204020204" charset="-122"/>
                <a:ea typeface="微软雅黑" panose="020B0503020204020204" charset="-122"/>
              </a:endParaRPr>
            </a:p>
          </p:txBody>
        </p:sp>
        <p:sp>
          <p:nvSpPr>
            <p:cNvPr id="466" name="微商城…"/>
            <p:cNvSpPr txBox="1"/>
            <p:nvPr/>
          </p:nvSpPr>
          <p:spPr>
            <a:xfrm>
              <a:off x="796290" y="20320"/>
              <a:ext cx="1432559" cy="803909"/>
            </a:xfrm>
            <a:prstGeom prst="rect">
              <a:avLst/>
            </a:prstGeom>
            <a:noFill/>
            <a:ln w="12700" cap="flat">
              <a:noFill/>
              <a:miter lim="400000"/>
            </a:ln>
            <a:effectLst/>
          </p:spPr>
          <p:txBody>
            <a:bodyPr wrap="square" lIns="45718" tIns="45718" rIns="45718" bIns="45718" numCol="1" anchor="ctr">
              <a:noAutofit/>
            </a:bodyPr>
            <a:lstStyle/>
            <a:p>
              <a:pPr algn="ctr" defTabSz="677545">
                <a:defRPr sz="2000" b="1" spc="-7">
                  <a:solidFill>
                    <a:srgbClr val="2A63E5"/>
                  </a:solidFill>
                </a:defRPr>
              </a:pPr>
              <a:r>
                <a:rPr lang="zh-CN">
                  <a:latin typeface="微软雅黑" panose="020B0503020204020204" charset="-122"/>
                  <a:ea typeface="微软雅黑" panose="020B0503020204020204" charset="-122"/>
                </a:rPr>
                <a:t>启博</a:t>
              </a:r>
              <a:r>
                <a:rPr>
                  <a:latin typeface="微软雅黑" panose="020B0503020204020204" charset="-122"/>
                  <a:ea typeface="微软雅黑" panose="020B0503020204020204" charset="-122"/>
                </a:rPr>
                <a:t>微商城</a:t>
              </a:r>
              <a:endParaRPr>
                <a:latin typeface="微软雅黑" panose="020B0503020204020204" charset="-122"/>
                <a:ea typeface="微软雅黑" panose="020B0503020204020204" charset="-122"/>
              </a:endParaRPr>
            </a:p>
            <a:p>
              <a:pPr algn="ctr" defTabSz="677545">
                <a:defRPr sz="2000" b="1" spc="-7">
                  <a:solidFill>
                    <a:srgbClr val="2A63E5"/>
                  </a:solidFill>
                </a:defRPr>
              </a:pPr>
              <a:r>
                <a:rPr>
                  <a:latin typeface="微软雅黑" panose="020B0503020204020204" charset="-122"/>
                  <a:ea typeface="微软雅黑" panose="020B0503020204020204" charset="-122"/>
                </a:rPr>
                <a:t>小程序</a:t>
              </a:r>
              <a:endParaRPr>
                <a:latin typeface="微软雅黑" panose="020B0503020204020204" charset="-122"/>
                <a:ea typeface="微软雅黑" panose="020B0503020204020204" charset="-122"/>
              </a:endParaRPr>
            </a:p>
          </p:txBody>
        </p:sp>
        <p:sp>
          <p:nvSpPr>
            <p:cNvPr id="467" name="线上："/>
            <p:cNvSpPr txBox="1"/>
            <p:nvPr/>
          </p:nvSpPr>
          <p:spPr>
            <a:xfrm>
              <a:off x="210696" y="252894"/>
              <a:ext cx="760625" cy="353139"/>
            </a:xfrm>
            <a:prstGeom prst="rect">
              <a:avLst/>
            </a:prstGeom>
            <a:noFill/>
            <a:ln w="12700" cap="flat">
              <a:noFill/>
              <a:miter lim="400000"/>
            </a:ln>
            <a:effectLst/>
          </p:spPr>
          <p:txBody>
            <a:bodyPr wrap="square" lIns="25392" tIns="25392" rIns="25392" bIns="25392" numCol="1" anchor="t">
              <a:noAutofit/>
            </a:bodyPr>
            <a:lstStyle>
              <a:lvl1pPr defTabSz="677545">
                <a:defRPr sz="1700" b="1">
                  <a:solidFill>
                    <a:srgbClr val="2962E2"/>
                  </a:solidFill>
                </a:defRPr>
              </a:lvl1pPr>
            </a:lstStyle>
            <a:p>
              <a:r>
                <a:rPr>
                  <a:latin typeface="微软雅黑" panose="020B0503020204020204" charset="-122"/>
                  <a:ea typeface="微软雅黑" panose="020B0503020204020204" charset="-122"/>
                </a:rPr>
                <a:t>线上：</a:t>
              </a:r>
              <a:endParaRPr>
                <a:latin typeface="微软雅黑" panose="020B0503020204020204" charset="-122"/>
                <a:ea typeface="微软雅黑" panose="020B0503020204020204" charset="-122"/>
              </a:endParaRPr>
            </a:p>
          </p:txBody>
        </p:sp>
      </p:grpSp>
      <p:grpSp>
        <p:nvGrpSpPr>
          <p:cNvPr id="471" name="线下：实体门店"/>
          <p:cNvGrpSpPr/>
          <p:nvPr/>
        </p:nvGrpSpPr>
        <p:grpSpPr>
          <a:xfrm>
            <a:off x="9224640" y="4869891"/>
            <a:ext cx="2278983" cy="715141"/>
            <a:chOff x="0" y="0"/>
            <a:chExt cx="2278982" cy="715140"/>
          </a:xfrm>
        </p:grpSpPr>
        <p:sp>
          <p:nvSpPr>
            <p:cNvPr id="469" name="圆角矩形"/>
            <p:cNvSpPr/>
            <p:nvPr/>
          </p:nvSpPr>
          <p:spPr>
            <a:xfrm>
              <a:off x="0" y="0"/>
              <a:ext cx="2278983" cy="715141"/>
            </a:xfrm>
            <a:prstGeom prst="roundRect">
              <a:avLst>
                <a:gd name="adj" fmla="val 20841"/>
              </a:avLst>
            </a:prstGeom>
            <a:solidFill>
              <a:srgbClr val="FFFFFF"/>
            </a:solidFill>
            <a:ln w="25400" cap="flat">
              <a:solidFill>
                <a:srgbClr val="51A8DC"/>
              </a:solidFill>
              <a:prstDash val="sysDot"/>
              <a:miter lim="400000"/>
            </a:ln>
            <a:effectLst/>
          </p:spPr>
          <p:txBody>
            <a:bodyPr wrap="square" lIns="25392" tIns="25392" rIns="25392" bIns="25392" numCol="1" anchor="ctr">
              <a:noAutofit/>
            </a:bodyPr>
            <a:lstStyle/>
            <a:p>
              <a:pPr algn="ctr" defTabSz="677545">
                <a:defRPr sz="1400" b="1" spc="-5">
                  <a:solidFill>
                    <a:srgbClr val="1EAAE1"/>
                  </a:solidFill>
                </a:defRPr>
              </a:pPr>
              <a:endParaRPr>
                <a:latin typeface="微软雅黑" panose="020B0503020204020204" charset="-122"/>
                <a:ea typeface="微软雅黑" panose="020B0503020204020204" charset="-122"/>
              </a:endParaRPr>
            </a:p>
          </p:txBody>
        </p:sp>
        <p:sp>
          <p:nvSpPr>
            <p:cNvPr id="470" name="线下：实体门店"/>
            <p:cNvSpPr txBox="1"/>
            <p:nvPr/>
          </p:nvSpPr>
          <p:spPr>
            <a:xfrm>
              <a:off x="43653" y="145679"/>
              <a:ext cx="2191677" cy="423782"/>
            </a:xfrm>
            <a:prstGeom prst="rect">
              <a:avLst/>
            </a:prstGeom>
            <a:noFill/>
            <a:ln w="12700" cap="flat">
              <a:noFill/>
              <a:miter lim="400000"/>
            </a:ln>
            <a:effectLst/>
          </p:spPr>
          <p:txBody>
            <a:bodyPr wrap="square" lIns="45718" tIns="45718" rIns="45718" bIns="45718" numCol="1" anchor="ctr">
              <a:noAutofit/>
            </a:bodyPr>
            <a:lstStyle>
              <a:lvl1pPr algn="ctr" defTabSz="677545">
                <a:defRPr b="1" spc="-6">
                  <a:solidFill>
                    <a:srgbClr val="3962DE"/>
                  </a:solidFill>
                </a:defRPr>
              </a:lvl1pPr>
            </a:lstStyle>
            <a:p>
              <a:r>
                <a:rPr>
                  <a:latin typeface="微软雅黑" panose="020B0503020204020204" charset="-122"/>
                  <a:ea typeface="微软雅黑" panose="020B0503020204020204" charset="-122"/>
                </a:rPr>
                <a:t>线下：实体门店</a:t>
              </a:r>
              <a:endParaRPr>
                <a:latin typeface="微软雅黑" panose="020B0503020204020204" charset="-122"/>
                <a:ea typeface="微软雅黑" panose="020B0503020204020204" charset="-122"/>
              </a:endParaRPr>
            </a:p>
          </p:txBody>
        </p:sp>
      </p:grpSp>
      <p:sp>
        <p:nvSpPr>
          <p:cNvPr id="472" name="线条"/>
          <p:cNvSpPr/>
          <p:nvPr/>
        </p:nvSpPr>
        <p:spPr>
          <a:xfrm flipV="1">
            <a:off x="9866124" y="3474884"/>
            <a:ext cx="2" cy="1215602"/>
          </a:xfrm>
          <a:prstGeom prst="line">
            <a:avLst/>
          </a:prstGeom>
          <a:ln w="25400">
            <a:solidFill>
              <a:srgbClr val="C5CEDF"/>
            </a:solidFill>
            <a:headEnd type="triangle"/>
            <a:tailEnd type="triangle"/>
          </a:ln>
        </p:spPr>
        <p:txBody>
          <a:bodyPr lIns="45718" tIns="45718" rIns="45718" bIns="45718"/>
          <a:lstStyle/>
          <a:p>
            <a:pPr defTabSz="677545">
              <a:defRPr sz="2400" spc="-5">
                <a:solidFill>
                  <a:srgbClr val="FFFFFF"/>
                </a:solidFill>
              </a:defRPr>
            </a:pPr>
          </a:p>
        </p:txBody>
      </p:sp>
      <p:sp>
        <p:nvSpPr>
          <p:cNvPr id="473" name="圆角矩形"/>
          <p:cNvSpPr/>
          <p:nvPr/>
        </p:nvSpPr>
        <p:spPr>
          <a:xfrm>
            <a:off x="4300723" y="1580457"/>
            <a:ext cx="7467359" cy="4434576"/>
          </a:xfrm>
          <a:prstGeom prst="roundRect">
            <a:avLst>
              <a:gd name="adj" fmla="val 3142"/>
            </a:avLst>
          </a:prstGeom>
          <a:ln w="25400">
            <a:solidFill>
              <a:srgbClr val="FFFFFF"/>
            </a:solidFill>
            <a:prstDash val="sysDot"/>
            <a:miter lim="400000"/>
          </a:ln>
        </p:spPr>
        <p:txBody>
          <a:bodyPr lIns="25392" tIns="25392" rIns="25392" bIns="25392" anchor="ctr"/>
          <a:lstStyle/>
          <a:p>
            <a:pPr algn="ctr" defTabSz="677545">
              <a:defRPr sz="1700" b="1" spc="-5">
                <a:solidFill>
                  <a:srgbClr val="FFFFFF"/>
                </a:solidFill>
              </a:defRPr>
            </a:pPr>
            <a:endParaRPr>
              <a:latin typeface="微软雅黑" panose="020B0503020204020204" charset="-122"/>
              <a:ea typeface="微软雅黑" panose="020B0503020204020204" charset="-122"/>
            </a:endParaRPr>
          </a:p>
        </p:txBody>
      </p:sp>
      <p:sp>
        <p:nvSpPr>
          <p:cNvPr id="474" name="会员权益互通"/>
          <p:cNvSpPr txBox="1"/>
          <p:nvPr/>
        </p:nvSpPr>
        <p:spPr>
          <a:xfrm>
            <a:off x="9275001" y="3650969"/>
            <a:ext cx="590113" cy="1005837"/>
          </a:xfrm>
          <a:prstGeom prst="rect">
            <a:avLst/>
          </a:prstGeom>
          <a:ln w="12700">
            <a:miter lim="400000"/>
          </a:ln>
        </p:spPr>
        <p:txBody>
          <a:bodyPr lIns="45718" tIns="45718" rIns="45718" bIns="45718">
            <a:spAutoFit/>
          </a:bodyPr>
          <a:lstStyle>
            <a:lvl1pPr defTabSz="677545">
              <a:defRPr sz="1700" b="1" spc="-6">
                <a:solidFill>
                  <a:srgbClr val="FFFFFF"/>
                </a:solidFill>
              </a:defRPr>
            </a:lvl1pPr>
          </a:lstStyle>
          <a:p>
            <a:r>
              <a:rPr>
                <a:latin typeface="微软雅黑" panose="020B0503020204020204" charset="-122"/>
                <a:ea typeface="微软雅黑" panose="020B0503020204020204" charset="-122"/>
              </a:rPr>
              <a:t>会员权益互通</a:t>
            </a:r>
            <a:endParaRPr>
              <a:latin typeface="微软雅黑" panose="020B0503020204020204" charset="-122"/>
              <a:ea typeface="微软雅黑" panose="020B0503020204020204" charset="-122"/>
            </a:endParaRPr>
          </a:p>
        </p:txBody>
      </p:sp>
      <p:sp>
        <p:nvSpPr>
          <p:cNvPr id="475" name="箭头"/>
          <p:cNvSpPr/>
          <p:nvPr/>
        </p:nvSpPr>
        <p:spPr>
          <a:xfrm>
            <a:off x="3566220" y="3586945"/>
            <a:ext cx="634579" cy="421600"/>
          </a:xfrm>
          <a:prstGeom prst="rightArrow">
            <a:avLst>
              <a:gd name="adj1" fmla="val 32000"/>
              <a:gd name="adj2" fmla="val 60073"/>
            </a:avLst>
          </a:prstGeom>
          <a:solidFill>
            <a:srgbClr val="FFFFFF"/>
          </a:solidFill>
          <a:ln w="12700">
            <a:miter lim="400000"/>
          </a:ln>
          <a:effectLst>
            <a:outerShdw blurRad="12700" dir="5400000" rotWithShape="0">
              <a:srgbClr val="000000">
                <a:alpha val="35000"/>
              </a:srgbClr>
            </a:outerShdw>
          </a:effectLst>
        </p:spPr>
        <p:txBody>
          <a:bodyPr lIns="25392" tIns="25392" rIns="25392" bIns="25392" anchor="ctr"/>
          <a:lstStyle/>
          <a:p>
            <a:pPr defTabSz="677545">
              <a:defRPr sz="2400" spc="-5">
                <a:solidFill>
                  <a:srgbClr val="FFFFFF"/>
                </a:solidFill>
              </a:defRPr>
            </a:pPr>
            <a:endParaRPr>
              <a:latin typeface="微软雅黑" panose="020B0503020204020204" charset="-122"/>
              <a:ea typeface="微软雅黑" panose="020B0503020204020204" charset="-122"/>
            </a:endParaRPr>
          </a:p>
        </p:txBody>
      </p:sp>
      <p:sp>
        <p:nvSpPr>
          <p:cNvPr id="476" name="圆形"/>
          <p:cNvSpPr/>
          <p:nvPr/>
        </p:nvSpPr>
        <p:spPr>
          <a:xfrm>
            <a:off x="9966851" y="3470285"/>
            <a:ext cx="635001" cy="635001"/>
          </a:xfrm>
          <a:prstGeom prst="ellipse">
            <a:avLst/>
          </a:prstGeom>
          <a:solidFill>
            <a:srgbClr val="0063EB"/>
          </a:solidFill>
          <a:ln w="12700">
            <a:miter lim="400000"/>
          </a:ln>
        </p:spPr>
        <p:txBody>
          <a:bodyPr lIns="25392" tIns="25392" rIns="25392" bIns="25392" anchor="ctr"/>
          <a:lstStyle/>
          <a:p>
            <a:pPr algn="ctr" defTabSz="677545">
              <a:defRPr sz="900" b="1" spc="-5">
                <a:solidFill>
                  <a:srgbClr val="FFFFFF"/>
                </a:solidFill>
              </a:defRPr>
            </a:pPr>
            <a:endParaRPr>
              <a:latin typeface="微软雅黑" panose="020B0503020204020204" charset="-122"/>
              <a:ea typeface="微软雅黑" panose="020B0503020204020204" charset="-122"/>
            </a:endParaRPr>
          </a:p>
        </p:txBody>
      </p:sp>
      <p:sp>
        <p:nvSpPr>
          <p:cNvPr id="477" name="圆形"/>
          <p:cNvSpPr/>
          <p:nvPr/>
        </p:nvSpPr>
        <p:spPr>
          <a:xfrm>
            <a:off x="10776366" y="3470285"/>
            <a:ext cx="635001" cy="635001"/>
          </a:xfrm>
          <a:prstGeom prst="ellipse">
            <a:avLst/>
          </a:prstGeom>
          <a:solidFill>
            <a:srgbClr val="0063EB"/>
          </a:solidFill>
          <a:ln w="12700">
            <a:miter lim="400000"/>
          </a:ln>
        </p:spPr>
        <p:txBody>
          <a:bodyPr lIns="25392" tIns="25392" rIns="25392" bIns="25392" anchor="ctr"/>
          <a:lstStyle/>
          <a:p>
            <a:pPr algn="ctr" defTabSz="677545">
              <a:defRPr sz="900" b="1" spc="-5">
                <a:solidFill>
                  <a:srgbClr val="FFFFFF"/>
                </a:solidFill>
              </a:defRPr>
            </a:pPr>
            <a:endParaRPr>
              <a:latin typeface="微软雅黑" panose="020B0503020204020204" charset="-122"/>
              <a:ea typeface="微软雅黑" panose="020B0503020204020204" charset="-122"/>
            </a:endParaRPr>
          </a:p>
        </p:txBody>
      </p:sp>
      <p:sp>
        <p:nvSpPr>
          <p:cNvPr id="478" name="圆形"/>
          <p:cNvSpPr/>
          <p:nvPr/>
        </p:nvSpPr>
        <p:spPr>
          <a:xfrm>
            <a:off x="9965580" y="4165012"/>
            <a:ext cx="635001" cy="635001"/>
          </a:xfrm>
          <a:prstGeom prst="ellipse">
            <a:avLst/>
          </a:prstGeom>
          <a:solidFill>
            <a:srgbClr val="0063EB"/>
          </a:solidFill>
          <a:ln w="12700">
            <a:miter lim="400000"/>
          </a:ln>
        </p:spPr>
        <p:txBody>
          <a:bodyPr lIns="25392" tIns="25392" rIns="25392" bIns="25392" anchor="ctr"/>
          <a:lstStyle/>
          <a:p>
            <a:pPr algn="ctr" defTabSz="677545">
              <a:defRPr sz="900" b="1" spc="-5">
                <a:solidFill>
                  <a:srgbClr val="FFFFFF"/>
                </a:solidFill>
              </a:defRPr>
            </a:pPr>
            <a:endParaRPr>
              <a:latin typeface="微软雅黑" panose="020B0503020204020204" charset="-122"/>
              <a:ea typeface="微软雅黑" panose="020B0503020204020204" charset="-122"/>
            </a:endParaRPr>
          </a:p>
        </p:txBody>
      </p:sp>
      <p:sp>
        <p:nvSpPr>
          <p:cNvPr id="479" name="圆形"/>
          <p:cNvSpPr/>
          <p:nvPr/>
        </p:nvSpPr>
        <p:spPr>
          <a:xfrm>
            <a:off x="10801766" y="4166360"/>
            <a:ext cx="635001" cy="635001"/>
          </a:xfrm>
          <a:prstGeom prst="ellipse">
            <a:avLst/>
          </a:prstGeom>
          <a:solidFill>
            <a:srgbClr val="0063EB"/>
          </a:solidFill>
          <a:ln w="12700">
            <a:miter lim="400000"/>
          </a:ln>
        </p:spPr>
        <p:txBody>
          <a:bodyPr lIns="25392" tIns="25392" rIns="25392" bIns="25392" anchor="ctr"/>
          <a:lstStyle/>
          <a:p>
            <a:pPr algn="ctr" defTabSz="677545">
              <a:defRPr sz="900" b="1" spc="-5">
                <a:solidFill>
                  <a:srgbClr val="FFFFFF"/>
                </a:solidFill>
              </a:defRPr>
            </a:pPr>
            <a:endParaRPr>
              <a:latin typeface="微软雅黑" panose="020B0503020204020204" charset="-122"/>
              <a:ea typeface="微软雅黑" panose="020B0503020204020204" charset="-122"/>
            </a:endParaRPr>
          </a:p>
        </p:txBody>
      </p:sp>
      <p:sp>
        <p:nvSpPr>
          <p:cNvPr id="480" name="等级"/>
          <p:cNvSpPr txBox="1"/>
          <p:nvPr/>
        </p:nvSpPr>
        <p:spPr>
          <a:xfrm>
            <a:off x="10015746" y="3589868"/>
            <a:ext cx="559432" cy="408937"/>
          </a:xfrm>
          <a:prstGeom prst="rect">
            <a:avLst/>
          </a:prstGeom>
          <a:ln w="12700">
            <a:miter lim="400000"/>
          </a:ln>
        </p:spPr>
        <p:txBody>
          <a:bodyPr wrap="none" lIns="45718" tIns="45718" rIns="45718" bIns="45718">
            <a:spAutoFit/>
          </a:bodyPr>
          <a:lstStyle>
            <a:lvl1pPr defTabSz="677545">
              <a:defRPr b="1" spc="-7">
                <a:solidFill>
                  <a:srgbClr val="FFFFFF"/>
                </a:solidFill>
              </a:defRPr>
            </a:lvl1pPr>
          </a:lstStyle>
          <a:p>
            <a:r>
              <a:rPr>
                <a:latin typeface="微软雅黑" panose="020B0503020204020204" charset="-122"/>
                <a:ea typeface="微软雅黑" panose="020B0503020204020204" charset="-122"/>
              </a:rPr>
              <a:t>等级</a:t>
            </a:r>
            <a:endParaRPr>
              <a:latin typeface="微软雅黑" panose="020B0503020204020204" charset="-122"/>
              <a:ea typeface="微软雅黑" panose="020B0503020204020204" charset="-122"/>
            </a:endParaRPr>
          </a:p>
        </p:txBody>
      </p:sp>
      <p:sp>
        <p:nvSpPr>
          <p:cNvPr id="481" name="余额"/>
          <p:cNvSpPr txBox="1"/>
          <p:nvPr/>
        </p:nvSpPr>
        <p:spPr>
          <a:xfrm>
            <a:off x="10817503" y="3576967"/>
            <a:ext cx="559432" cy="408937"/>
          </a:xfrm>
          <a:prstGeom prst="rect">
            <a:avLst/>
          </a:prstGeom>
          <a:ln w="12700">
            <a:miter lim="400000"/>
          </a:ln>
        </p:spPr>
        <p:txBody>
          <a:bodyPr wrap="none" lIns="45718" tIns="45718" rIns="45718" bIns="45718">
            <a:spAutoFit/>
          </a:bodyPr>
          <a:lstStyle>
            <a:lvl1pPr defTabSz="677545">
              <a:defRPr b="1" spc="-7">
                <a:solidFill>
                  <a:srgbClr val="FFFFFF"/>
                </a:solidFill>
              </a:defRPr>
            </a:lvl1pPr>
          </a:lstStyle>
          <a:p>
            <a:r>
              <a:rPr>
                <a:latin typeface="微软雅黑" panose="020B0503020204020204" charset="-122"/>
                <a:ea typeface="微软雅黑" panose="020B0503020204020204" charset="-122"/>
              </a:rPr>
              <a:t>余额</a:t>
            </a:r>
            <a:endParaRPr>
              <a:latin typeface="微软雅黑" panose="020B0503020204020204" charset="-122"/>
              <a:ea typeface="微软雅黑" panose="020B0503020204020204" charset="-122"/>
            </a:endParaRPr>
          </a:p>
        </p:txBody>
      </p:sp>
      <p:sp>
        <p:nvSpPr>
          <p:cNvPr id="482" name="积分"/>
          <p:cNvSpPr txBox="1"/>
          <p:nvPr/>
        </p:nvSpPr>
        <p:spPr>
          <a:xfrm>
            <a:off x="10029082" y="4290964"/>
            <a:ext cx="559432" cy="408937"/>
          </a:xfrm>
          <a:prstGeom prst="rect">
            <a:avLst/>
          </a:prstGeom>
          <a:ln w="12700">
            <a:miter lim="400000"/>
          </a:ln>
        </p:spPr>
        <p:txBody>
          <a:bodyPr wrap="none" lIns="45718" tIns="45718" rIns="45718" bIns="45718">
            <a:spAutoFit/>
          </a:bodyPr>
          <a:lstStyle>
            <a:lvl1pPr defTabSz="677545">
              <a:defRPr b="1" spc="-7">
                <a:solidFill>
                  <a:srgbClr val="FFFFFF"/>
                </a:solidFill>
              </a:defRPr>
            </a:lvl1pPr>
          </a:lstStyle>
          <a:p>
            <a:r>
              <a:rPr>
                <a:latin typeface="微软雅黑" panose="020B0503020204020204" charset="-122"/>
                <a:ea typeface="微软雅黑" panose="020B0503020204020204" charset="-122"/>
              </a:rPr>
              <a:t>积分</a:t>
            </a:r>
            <a:endParaRPr>
              <a:latin typeface="微软雅黑" panose="020B0503020204020204" charset="-122"/>
              <a:ea typeface="微软雅黑" panose="020B0503020204020204" charset="-122"/>
            </a:endParaRPr>
          </a:p>
        </p:txBody>
      </p:sp>
      <p:sp>
        <p:nvSpPr>
          <p:cNvPr id="483" name="券"/>
          <p:cNvSpPr txBox="1"/>
          <p:nvPr/>
        </p:nvSpPr>
        <p:spPr>
          <a:xfrm>
            <a:off x="10966074" y="4284394"/>
            <a:ext cx="331785" cy="408937"/>
          </a:xfrm>
          <a:prstGeom prst="rect">
            <a:avLst/>
          </a:prstGeom>
          <a:ln w="12700">
            <a:miter lim="400000"/>
          </a:ln>
        </p:spPr>
        <p:txBody>
          <a:bodyPr wrap="none" lIns="45718" tIns="45718" rIns="45718" bIns="45718">
            <a:spAutoFit/>
          </a:bodyPr>
          <a:lstStyle>
            <a:lvl1pPr defTabSz="677545">
              <a:defRPr b="1" spc="-7">
                <a:solidFill>
                  <a:srgbClr val="FFFFFF"/>
                </a:solidFill>
              </a:defRPr>
            </a:lvl1pPr>
          </a:lstStyle>
          <a:p>
            <a:r>
              <a:rPr>
                <a:latin typeface="微软雅黑" panose="020B0503020204020204" charset="-122"/>
                <a:ea typeface="微软雅黑" panose="020B0503020204020204" charset="-122"/>
              </a:rPr>
              <a:t>券</a:t>
            </a:r>
            <a:endParaRPr>
              <a:latin typeface="微软雅黑" panose="020B0503020204020204" charset="-122"/>
              <a:ea typeface="微软雅黑" panose="020B0503020204020204" charset="-122"/>
            </a:endParaRPr>
          </a:p>
        </p:txBody>
      </p:sp>
      <p:sp>
        <p:nvSpPr>
          <p:cNvPr id="484" name="100+电商平台"/>
          <p:cNvSpPr txBox="1"/>
          <p:nvPr/>
        </p:nvSpPr>
        <p:spPr>
          <a:xfrm>
            <a:off x="1524355" y="2471023"/>
            <a:ext cx="1203728" cy="345437"/>
          </a:xfrm>
          <a:prstGeom prst="rect">
            <a:avLst/>
          </a:prstGeom>
          <a:ln w="12700">
            <a:miter lim="400000"/>
          </a:ln>
        </p:spPr>
        <p:txBody>
          <a:bodyPr wrap="none" lIns="45718" tIns="45718" rIns="45718" bIns="45718">
            <a:spAutoFit/>
          </a:bodyPr>
          <a:lstStyle>
            <a:lvl1pPr defTabSz="677545">
              <a:defRPr sz="1400" spc="-5">
                <a:solidFill>
                  <a:srgbClr val="FFFFFF"/>
                </a:solidFill>
                <a:latin typeface="PingFangSC-Medium"/>
                <a:ea typeface="PingFangSC-Medium"/>
                <a:cs typeface="PingFangSC-Medium"/>
                <a:sym typeface="PingFangSC-Medium"/>
              </a:defRPr>
            </a:lvl1pPr>
          </a:lstStyle>
          <a:p>
            <a:r>
              <a:rPr>
                <a:latin typeface="微软雅黑" panose="020B0503020204020204" charset="-122"/>
                <a:ea typeface="微软雅黑" panose="020B0503020204020204" charset="-122"/>
                <a:cs typeface="微软雅黑" panose="020B0503020204020204" charset="-122"/>
              </a:rPr>
              <a:t>100+电商平台</a:t>
            </a:r>
            <a:endParaRPr>
              <a:latin typeface="微软雅黑" panose="020B0503020204020204" charset="-122"/>
              <a:ea typeface="微软雅黑" panose="020B0503020204020204" charset="-122"/>
              <a:cs typeface="微软雅黑" panose="020B0503020204020204" charset="-122"/>
            </a:endParaRPr>
          </a:p>
        </p:txBody>
      </p:sp>
      <p:pic>
        <p:nvPicPr>
          <p:cNvPr id="485" name="图像" descr="图像"/>
          <p:cNvPicPr>
            <a:picLocks noChangeAspect="1"/>
          </p:cNvPicPr>
          <p:nvPr/>
        </p:nvPicPr>
        <p:blipFill>
          <a:blip r:embed="rId1"/>
          <a:srcRect l="6011" t="2723" r="6011" b="2723"/>
          <a:stretch>
            <a:fillRect/>
          </a:stretch>
        </p:blipFill>
        <p:spPr>
          <a:xfrm>
            <a:off x="1512220" y="2963164"/>
            <a:ext cx="582906" cy="558039"/>
          </a:xfrm>
          <a:prstGeom prst="rect">
            <a:avLst/>
          </a:prstGeom>
          <a:ln w="12700">
            <a:miter lim="400000"/>
            <a:headEnd/>
            <a:tailEnd/>
          </a:ln>
        </p:spPr>
      </p:pic>
      <p:pic>
        <p:nvPicPr>
          <p:cNvPr id="486" name="图像" descr="图像"/>
          <p:cNvPicPr>
            <a:picLocks noChangeAspect="1"/>
          </p:cNvPicPr>
          <p:nvPr/>
        </p:nvPicPr>
        <p:blipFill>
          <a:blip r:embed="rId2"/>
          <a:stretch>
            <a:fillRect/>
          </a:stretch>
        </p:blipFill>
        <p:spPr>
          <a:xfrm>
            <a:off x="2312540" y="2972203"/>
            <a:ext cx="539930" cy="539930"/>
          </a:xfrm>
          <a:prstGeom prst="rect">
            <a:avLst/>
          </a:prstGeom>
          <a:ln w="12700">
            <a:miter lim="400000"/>
            <a:headEnd/>
            <a:tailEnd/>
          </a:ln>
        </p:spPr>
      </p:pic>
      <p:pic>
        <p:nvPicPr>
          <p:cNvPr id="487" name="图像" descr="图像"/>
          <p:cNvPicPr>
            <a:picLocks noChangeAspect="1"/>
          </p:cNvPicPr>
          <p:nvPr/>
        </p:nvPicPr>
        <p:blipFill>
          <a:blip r:embed="rId3"/>
          <a:stretch>
            <a:fillRect/>
          </a:stretch>
        </p:blipFill>
        <p:spPr>
          <a:xfrm>
            <a:off x="1508669" y="3683894"/>
            <a:ext cx="590114" cy="576641"/>
          </a:xfrm>
          <a:prstGeom prst="rect">
            <a:avLst/>
          </a:prstGeom>
          <a:ln w="12700">
            <a:miter lim="400000"/>
            <a:headEnd/>
            <a:tailEnd/>
          </a:ln>
        </p:spPr>
      </p:pic>
      <p:pic>
        <p:nvPicPr>
          <p:cNvPr id="488" name="图像" descr="图像"/>
          <p:cNvPicPr>
            <a:picLocks noChangeAspect="1"/>
          </p:cNvPicPr>
          <p:nvPr/>
        </p:nvPicPr>
        <p:blipFill>
          <a:blip r:embed="rId4"/>
          <a:stretch>
            <a:fillRect/>
          </a:stretch>
        </p:blipFill>
        <p:spPr>
          <a:xfrm>
            <a:off x="2269329" y="3683894"/>
            <a:ext cx="626351" cy="576641"/>
          </a:xfrm>
          <a:prstGeom prst="rect">
            <a:avLst/>
          </a:prstGeom>
          <a:ln w="12700">
            <a:miter lim="400000"/>
            <a:headEnd/>
            <a:tailEnd/>
          </a:ln>
        </p:spPr>
      </p:pic>
      <p:pic>
        <p:nvPicPr>
          <p:cNvPr id="489" name="图像" descr="图像"/>
          <p:cNvPicPr>
            <a:picLocks noChangeAspect="1"/>
          </p:cNvPicPr>
          <p:nvPr/>
        </p:nvPicPr>
        <p:blipFill>
          <a:blip r:embed="rId5"/>
          <a:stretch>
            <a:fillRect/>
          </a:stretch>
        </p:blipFill>
        <p:spPr>
          <a:xfrm>
            <a:off x="1461037" y="4423257"/>
            <a:ext cx="685379" cy="609720"/>
          </a:xfrm>
          <a:prstGeom prst="rect">
            <a:avLst/>
          </a:prstGeom>
          <a:ln w="12700">
            <a:miter lim="400000"/>
            <a:headEnd/>
            <a:tailEnd/>
          </a:ln>
        </p:spPr>
      </p:pic>
      <p:sp>
        <p:nvSpPr>
          <p:cNvPr id="490" name="圆角矩形"/>
          <p:cNvSpPr/>
          <p:nvPr/>
        </p:nvSpPr>
        <p:spPr>
          <a:xfrm>
            <a:off x="2312540" y="4434002"/>
            <a:ext cx="539930" cy="539931"/>
          </a:xfrm>
          <a:prstGeom prst="roundRect">
            <a:avLst>
              <a:gd name="adj" fmla="val 15000"/>
            </a:avLst>
          </a:prstGeom>
          <a:solidFill>
            <a:srgbClr val="E9566C"/>
          </a:solidFill>
          <a:ln w="12700">
            <a:miter lim="400000"/>
          </a:ln>
        </p:spPr>
        <p:txBody>
          <a:bodyPr lIns="25392" tIns="25392" rIns="25392" bIns="25392" anchor="ctr"/>
          <a:lstStyle/>
          <a:p>
            <a:pPr defTabSz="677545">
              <a:defRPr sz="1900" spc="-5">
                <a:solidFill>
                  <a:srgbClr val="FFFFFF"/>
                </a:solidFill>
              </a:defRPr>
            </a:pPr>
            <a:endParaRPr>
              <a:latin typeface="微软雅黑" panose="020B0503020204020204" charset="-122"/>
              <a:ea typeface="微软雅黑" panose="020B0503020204020204" charset="-122"/>
            </a:endParaRPr>
          </a:p>
        </p:txBody>
      </p:sp>
      <p:pic>
        <p:nvPicPr>
          <p:cNvPr id="491" name="图像" descr="图像"/>
          <p:cNvPicPr>
            <a:picLocks noChangeAspect="1"/>
          </p:cNvPicPr>
          <p:nvPr/>
        </p:nvPicPr>
        <p:blipFill>
          <a:blip r:embed="rId6"/>
          <a:stretch>
            <a:fillRect/>
          </a:stretch>
        </p:blipFill>
        <p:spPr>
          <a:xfrm>
            <a:off x="2346958" y="4485476"/>
            <a:ext cx="471158" cy="458366"/>
          </a:xfrm>
          <a:prstGeom prst="rect">
            <a:avLst/>
          </a:prstGeom>
          <a:ln w="12700">
            <a:miter lim="400000"/>
            <a:headEnd/>
            <a:tailEnd/>
          </a:ln>
        </p:spPr>
      </p:pic>
      <p:pic>
        <p:nvPicPr>
          <p:cNvPr id="492" name="图像" descr="图像"/>
          <p:cNvPicPr>
            <a:picLocks noChangeAspect="1"/>
          </p:cNvPicPr>
          <p:nvPr/>
        </p:nvPicPr>
        <p:blipFill>
          <a:blip r:embed="rId7"/>
          <a:stretch>
            <a:fillRect/>
          </a:stretch>
        </p:blipFill>
        <p:spPr>
          <a:xfrm>
            <a:off x="1523056" y="5127966"/>
            <a:ext cx="561340" cy="548163"/>
          </a:xfrm>
          <a:prstGeom prst="rect">
            <a:avLst/>
          </a:prstGeom>
          <a:ln w="12700">
            <a:miter lim="400000"/>
            <a:headEnd/>
            <a:tailEnd/>
          </a:ln>
        </p:spPr>
      </p:pic>
      <p:grpSp>
        <p:nvGrpSpPr>
          <p:cNvPr id="495" name="其他..."/>
          <p:cNvGrpSpPr/>
          <p:nvPr/>
        </p:nvGrpSpPr>
        <p:grpSpPr>
          <a:xfrm>
            <a:off x="2319166" y="5138420"/>
            <a:ext cx="534036" cy="527051"/>
            <a:chOff x="0" y="0"/>
            <a:chExt cx="534034" cy="527050"/>
          </a:xfrm>
        </p:grpSpPr>
        <p:sp>
          <p:nvSpPr>
            <p:cNvPr id="493" name="圆角矩形"/>
            <p:cNvSpPr/>
            <p:nvPr/>
          </p:nvSpPr>
          <p:spPr>
            <a:xfrm>
              <a:off x="0" y="0"/>
              <a:ext cx="534035" cy="527050"/>
            </a:xfrm>
            <a:prstGeom prst="roundRect">
              <a:avLst>
                <a:gd name="adj" fmla="val 15000"/>
              </a:avLst>
            </a:prstGeom>
            <a:solidFill>
              <a:srgbClr val="C6CFE1"/>
            </a:solidFill>
            <a:ln w="12700" cap="flat">
              <a:solidFill>
                <a:srgbClr val="C7CFE1"/>
              </a:solidFill>
              <a:prstDash val="solid"/>
              <a:miter lim="400000"/>
            </a:ln>
            <a:effectLst/>
          </p:spPr>
          <p:txBody>
            <a:bodyPr wrap="square" lIns="25392" tIns="25392" rIns="25392" bIns="25392" numCol="1" anchor="ctr">
              <a:noAutofit/>
            </a:bodyPr>
            <a:lstStyle/>
            <a:p>
              <a:pPr algn="ctr" defTabSz="677545">
                <a:defRPr sz="1100" spc="-4">
                  <a:solidFill>
                    <a:srgbClr val="FFFFFF"/>
                  </a:solidFill>
                </a:defRPr>
              </a:pPr>
              <a:endParaRPr>
                <a:latin typeface="微软雅黑" panose="020B0503020204020204" charset="-122"/>
                <a:ea typeface="微软雅黑" panose="020B0503020204020204" charset="-122"/>
              </a:endParaRPr>
            </a:p>
          </p:txBody>
        </p:sp>
        <p:sp>
          <p:nvSpPr>
            <p:cNvPr id="494" name="其他..."/>
            <p:cNvSpPr txBox="1"/>
            <p:nvPr/>
          </p:nvSpPr>
          <p:spPr>
            <a:xfrm>
              <a:off x="23154" y="116206"/>
              <a:ext cx="487727" cy="294637"/>
            </a:xfrm>
            <a:prstGeom prst="rect">
              <a:avLst/>
            </a:prstGeom>
            <a:noFill/>
            <a:ln w="12700" cap="flat">
              <a:noFill/>
              <a:miter lim="400000"/>
            </a:ln>
            <a:effectLst/>
          </p:spPr>
          <p:txBody>
            <a:bodyPr wrap="square" lIns="45718" tIns="45718" rIns="45718" bIns="45718" numCol="1" anchor="ctr">
              <a:spAutoFit/>
            </a:bodyPr>
            <a:lstStyle>
              <a:lvl1pPr algn="ctr" defTabSz="677545">
                <a:defRPr sz="1100" spc="-4">
                  <a:solidFill>
                    <a:srgbClr val="FFFFFF"/>
                  </a:solidFill>
                </a:defRPr>
              </a:lvl1pPr>
            </a:lstStyle>
            <a:p>
              <a:r>
                <a:rPr>
                  <a:latin typeface="微软雅黑" panose="020B0503020204020204" charset="-122"/>
                  <a:ea typeface="微软雅黑" panose="020B0503020204020204" charset="-122"/>
                  <a:cs typeface="微软雅黑" panose="020B0503020204020204" charset="-122"/>
                </a:rPr>
                <a:t>其他...</a:t>
              </a:r>
              <a:endParaRPr>
                <a:latin typeface="微软雅黑" panose="020B0503020204020204" charset="-122"/>
                <a:ea typeface="微软雅黑" panose="020B0503020204020204" charset="-122"/>
                <a:cs typeface="微软雅黑" panose="020B0503020204020204" charset="-122"/>
              </a:endParaRPr>
            </a:p>
          </p:txBody>
        </p:sp>
      </p:grpSp>
      <p:sp>
        <p:nvSpPr>
          <p:cNvPr id="496" name="万里牛全域会员中心"/>
          <p:cNvSpPr txBox="1"/>
          <p:nvPr/>
        </p:nvSpPr>
        <p:spPr>
          <a:xfrm>
            <a:off x="5437921" y="2793907"/>
            <a:ext cx="2367277" cy="408937"/>
          </a:xfrm>
          <a:prstGeom prst="rect">
            <a:avLst/>
          </a:prstGeom>
          <a:ln w="12700">
            <a:miter lim="400000"/>
          </a:ln>
        </p:spPr>
        <p:txBody>
          <a:bodyPr wrap="none" lIns="45718" tIns="45718" rIns="45718" bIns="45718">
            <a:spAutoFit/>
          </a:bodyPr>
          <a:lstStyle>
            <a:lvl1pPr defTabSz="677545">
              <a:defRPr b="1" spc="180">
                <a:solidFill>
                  <a:srgbClr val="8CB96A"/>
                </a:solidFill>
              </a:defRPr>
            </a:lvl1pPr>
          </a:lstStyle>
          <a:p>
            <a:r>
              <a:rPr>
                <a:latin typeface="微软雅黑" panose="020B0503020204020204" charset="-122"/>
                <a:ea typeface="微软雅黑" panose="020B0503020204020204" charset="-122"/>
              </a:rPr>
              <a:t>万里牛全域会员中心</a:t>
            </a:r>
            <a:endParaRPr>
              <a:latin typeface="微软雅黑" panose="020B0503020204020204" charset="-122"/>
              <a:ea typeface="微软雅黑" panose="020B0503020204020204" charset="-122"/>
            </a:endParaRPr>
          </a:p>
        </p:txBody>
      </p:sp>
      <p:sp>
        <p:nvSpPr>
          <p:cNvPr id="497" name="私域流量池"/>
          <p:cNvSpPr txBox="1"/>
          <p:nvPr/>
        </p:nvSpPr>
        <p:spPr>
          <a:xfrm>
            <a:off x="7280650" y="1744214"/>
            <a:ext cx="1431287" cy="421637"/>
          </a:xfrm>
          <a:prstGeom prst="rect">
            <a:avLst/>
          </a:prstGeom>
          <a:ln w="12700">
            <a:miter lim="400000"/>
          </a:ln>
        </p:spPr>
        <p:txBody>
          <a:bodyPr wrap="none" lIns="45718" tIns="45718" rIns="45718" bIns="45718">
            <a:spAutoFit/>
          </a:bodyPr>
          <a:lstStyle>
            <a:lvl1pPr defTabSz="677545">
              <a:defRPr sz="1900" b="1" spc="190">
                <a:solidFill>
                  <a:srgbClr val="FFFFFF"/>
                </a:solidFill>
              </a:defRPr>
            </a:lvl1pPr>
          </a:lstStyle>
          <a:p>
            <a:r>
              <a:rPr>
                <a:latin typeface="微软雅黑" panose="020B0503020204020204" charset="-122"/>
                <a:ea typeface="微软雅黑" panose="020B0503020204020204" charset="-122"/>
              </a:rPr>
              <a:t>私域流量池</a:t>
            </a:r>
            <a:endParaRPr>
              <a:latin typeface="微软雅黑" panose="020B0503020204020204" charset="-122"/>
              <a:ea typeface="微软雅黑" panose="020B0503020204020204" charset="-122"/>
            </a:endParaRPr>
          </a:p>
        </p:txBody>
      </p:sp>
      <p:sp>
        <p:nvSpPr>
          <p:cNvPr id="498" name="圆角矩形"/>
          <p:cNvSpPr/>
          <p:nvPr/>
        </p:nvSpPr>
        <p:spPr>
          <a:xfrm>
            <a:off x="1534326" y="1854404"/>
            <a:ext cx="1424940" cy="458471"/>
          </a:xfrm>
          <a:prstGeom prst="roundRect">
            <a:avLst>
              <a:gd name="adj" fmla="val 35489"/>
            </a:avLst>
          </a:prstGeom>
          <a:solidFill>
            <a:srgbClr val="FB5454"/>
          </a:solidFill>
          <a:ln w="12700">
            <a:miter lim="400000"/>
          </a:ln>
        </p:spPr>
        <p:txBody>
          <a:bodyPr lIns="25392" tIns="25392" rIns="25392" bIns="25392" anchor="ctr"/>
          <a:lstStyle/>
          <a:p>
            <a:pPr algn="ctr" defTabSz="677545">
              <a:defRPr sz="1600" b="1" spc="-5">
                <a:solidFill>
                  <a:srgbClr val="FFFFFF"/>
                </a:solidFill>
              </a:defRPr>
            </a:pPr>
            <a:endParaRPr>
              <a:latin typeface="微软雅黑" panose="020B0503020204020204" charset="-122"/>
              <a:ea typeface="微软雅黑" panose="020B0503020204020204" charset="-122"/>
            </a:endParaRPr>
          </a:p>
        </p:txBody>
      </p:sp>
      <p:sp>
        <p:nvSpPr>
          <p:cNvPr id="499" name="公域流量池"/>
          <p:cNvSpPr txBox="1"/>
          <p:nvPr/>
        </p:nvSpPr>
        <p:spPr>
          <a:xfrm>
            <a:off x="1750226" y="1910919"/>
            <a:ext cx="989962" cy="345437"/>
          </a:xfrm>
          <a:prstGeom prst="rect">
            <a:avLst/>
          </a:prstGeom>
          <a:ln w="12700">
            <a:miter lim="400000"/>
          </a:ln>
        </p:spPr>
        <p:txBody>
          <a:bodyPr wrap="none" lIns="45718" tIns="45718" rIns="45718" bIns="45718">
            <a:spAutoFit/>
          </a:bodyPr>
          <a:lstStyle>
            <a:lvl1pPr defTabSz="677545">
              <a:defRPr sz="1400" spc="-5">
                <a:solidFill>
                  <a:srgbClr val="FFFFFF"/>
                </a:solidFill>
                <a:latin typeface="PingFangSC-Medium"/>
                <a:ea typeface="PingFangSC-Medium"/>
                <a:cs typeface="PingFangSC-Medium"/>
                <a:sym typeface="PingFangSC-Medium"/>
              </a:defRPr>
            </a:lvl1pPr>
          </a:lstStyle>
          <a:p>
            <a:r>
              <a:rPr>
                <a:latin typeface="微软雅黑" panose="020B0503020204020204" charset="-122"/>
                <a:ea typeface="微软雅黑" panose="020B0503020204020204" charset="-122"/>
              </a:rPr>
              <a:t>公域流量池</a:t>
            </a:r>
            <a:endParaRPr>
              <a:latin typeface="微软雅黑" panose="020B0503020204020204" charset="-122"/>
              <a:ea typeface="微软雅黑" panose="020B0503020204020204" charset="-122"/>
            </a:endParaRPr>
          </a:p>
        </p:txBody>
      </p:sp>
      <p:sp>
        <p:nvSpPr>
          <p:cNvPr id="500" name="线条"/>
          <p:cNvSpPr/>
          <p:nvPr/>
        </p:nvSpPr>
        <p:spPr>
          <a:xfrm flipH="1">
            <a:off x="8664811" y="2931154"/>
            <a:ext cx="450645" cy="2"/>
          </a:xfrm>
          <a:prstGeom prst="line">
            <a:avLst/>
          </a:prstGeom>
          <a:ln w="25400">
            <a:solidFill>
              <a:srgbClr val="C5CEDF"/>
            </a:solidFill>
            <a:tailEnd type="triangle"/>
          </a:ln>
        </p:spPr>
        <p:txBody>
          <a:bodyPr lIns="45718" tIns="45718" rIns="45718" bIns="45718"/>
          <a:lstStyle/>
          <a:p>
            <a:pPr defTabSz="677545">
              <a:defRPr sz="2400" spc="-5">
                <a:solidFill>
                  <a:srgbClr val="FFFFFF"/>
                </a:solidFill>
              </a:defRPr>
            </a:pPr>
          </a:p>
        </p:txBody>
      </p:sp>
      <p:sp>
        <p:nvSpPr>
          <p:cNvPr id="501" name="线条"/>
          <p:cNvSpPr/>
          <p:nvPr/>
        </p:nvSpPr>
        <p:spPr>
          <a:xfrm flipH="1">
            <a:off x="8664811" y="5227461"/>
            <a:ext cx="450645" cy="2"/>
          </a:xfrm>
          <a:prstGeom prst="line">
            <a:avLst/>
          </a:prstGeom>
          <a:ln w="25400">
            <a:solidFill>
              <a:srgbClr val="C5CEDF"/>
            </a:solidFill>
            <a:tailEnd type="triangle"/>
          </a:ln>
        </p:spPr>
        <p:txBody>
          <a:bodyPr lIns="45718" tIns="45718" rIns="45718" bIns="45718"/>
          <a:lstStyle/>
          <a:p>
            <a:pPr defTabSz="677545">
              <a:defRPr sz="2400" spc="-5">
                <a:solidFill>
                  <a:srgbClr val="FFFFFF"/>
                </a:solidFill>
              </a:defRPr>
            </a:pPr>
          </a:p>
        </p:txBody>
      </p:sp>
      <p:sp>
        <p:nvSpPr>
          <p:cNvPr id="502" name="公司简介"/>
          <p:cNvSpPr txBox="1"/>
          <p:nvPr/>
        </p:nvSpPr>
        <p:spPr>
          <a:xfrm>
            <a:off x="534033" y="241184"/>
            <a:ext cx="3705869" cy="534669"/>
          </a:xfrm>
          <a:prstGeom prst="rect">
            <a:avLst/>
          </a:prstGeom>
          <a:ln w="12700">
            <a:miter lim="400000"/>
          </a:ln>
        </p:spPr>
        <p:txBody>
          <a:bodyPr lIns="32384" tIns="32384" rIns="32384" bIns="32384">
            <a:spAutoFit/>
          </a:bodyPr>
          <a:lstStyle>
            <a:lvl1pPr algn="just" defTabSz="912495">
              <a:lnSpc>
                <a:spcPct val="150000"/>
              </a:lnSpc>
              <a:defRPr sz="2600" b="1" spc="130">
                <a:solidFill>
                  <a:srgbClr val="FFFFFF"/>
                </a:solidFill>
              </a:defRPr>
            </a:lvl1pPr>
          </a:lstStyle>
          <a:p>
            <a:r>
              <a:rPr>
                <a:latin typeface="微软雅黑" panose="020B0503020204020204" charset="-122"/>
                <a:ea typeface="微软雅黑" panose="020B0503020204020204" charset="-122"/>
              </a:rPr>
              <a:t>全渠道数字化会员管理</a:t>
            </a:r>
            <a:endParaRPr>
              <a:latin typeface="微软雅黑" panose="020B0503020204020204" charset="-122"/>
              <a:ea typeface="微软雅黑" panose="020B0503020204020204" charset="-122"/>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rcRect/>
          <a:tile tx="0" ty="0" sx="100000" sy="100000" flip="none" algn="tl"/>
        </a:blipFill>
        <a:effectLst/>
      </p:bgPr>
    </p:bg>
    <p:spTree>
      <p:nvGrpSpPr>
        <p:cNvPr id="1" name=""/>
        <p:cNvGrpSpPr/>
        <p:nvPr/>
      </p:nvGrpSpPr>
      <p:grpSpPr>
        <a:xfrm>
          <a:off x="0" y="0"/>
          <a:ext cx="0" cy="0"/>
          <a:chOff x="0" y="0"/>
          <a:chExt cx="0" cy="0"/>
        </a:xfrm>
      </p:grpSpPr>
      <p:sp>
        <p:nvSpPr>
          <p:cNvPr id="504" name="母婴"/>
          <p:cNvSpPr txBox="1"/>
          <p:nvPr/>
        </p:nvSpPr>
        <p:spPr>
          <a:xfrm>
            <a:off x="2066861" y="3640828"/>
            <a:ext cx="777568" cy="372110"/>
          </a:xfrm>
          <a:prstGeom prst="rect">
            <a:avLst/>
          </a:prstGeom>
          <a:ln w="12700">
            <a:miter lim="400000"/>
          </a:ln>
        </p:spPr>
        <p:txBody>
          <a:bodyPr lIns="48174" tIns="48174" rIns="48174" bIns="48174">
            <a:spAutoFit/>
          </a:bodyPr>
          <a:lstStyle>
            <a:lvl1pPr defTabSz="963295">
              <a:defRPr b="1" spc="180">
                <a:solidFill>
                  <a:srgbClr val="FFFFFF"/>
                </a:solidFill>
              </a:defRPr>
            </a:lvl1pPr>
          </a:lstStyle>
          <a:p>
            <a:r>
              <a:rPr>
                <a:latin typeface="微软雅黑" panose="020B0503020204020204" charset="-122"/>
                <a:ea typeface="微软雅黑" panose="020B0503020204020204" charset="-122"/>
              </a:rPr>
              <a:t>母婴</a:t>
            </a:r>
            <a:endParaRPr>
              <a:latin typeface="微软雅黑" panose="020B0503020204020204" charset="-122"/>
              <a:ea typeface="微软雅黑" panose="020B0503020204020204" charset="-122"/>
            </a:endParaRPr>
          </a:p>
        </p:txBody>
      </p:sp>
      <p:sp>
        <p:nvSpPr>
          <p:cNvPr id="505" name="库存过半预警…"/>
          <p:cNvSpPr txBox="1"/>
          <p:nvPr/>
        </p:nvSpPr>
        <p:spPr>
          <a:xfrm>
            <a:off x="4538503" y="4280178"/>
            <a:ext cx="1999612" cy="794850"/>
          </a:xfrm>
          <a:prstGeom prst="rect">
            <a:avLst/>
          </a:prstGeom>
          <a:ln w="12700">
            <a:miter lim="400000"/>
          </a:ln>
        </p:spPr>
        <p:txBody>
          <a:bodyPr wrap="none" lIns="48174" tIns="48174" rIns="48174" bIns="48174">
            <a:spAutoFit/>
          </a:bodyPr>
          <a:lstStyle/>
          <a:p>
            <a:pPr marL="130175" indent="-130175" defTabSz="963295">
              <a:lnSpc>
                <a:spcPct val="120000"/>
              </a:lnSpc>
              <a:buSzPct val="100000"/>
              <a:buChar char="•"/>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库存过半预警</a:t>
            </a:r>
          </a:p>
          <a:p>
            <a:pPr marL="130175" indent="-130175" defTabSz="963295">
              <a:lnSpc>
                <a:spcPct val="120000"/>
              </a:lnSpc>
              <a:buSzPct val="100000"/>
              <a:buChar char="•"/>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灵活的促销活动</a:t>
            </a:r>
          </a:p>
        </p:txBody>
      </p:sp>
      <p:sp>
        <p:nvSpPr>
          <p:cNvPr id="506" name="生鲜"/>
          <p:cNvSpPr txBox="1"/>
          <p:nvPr/>
        </p:nvSpPr>
        <p:spPr>
          <a:xfrm>
            <a:off x="10402356" y="3640828"/>
            <a:ext cx="699811" cy="413850"/>
          </a:xfrm>
          <a:prstGeom prst="rect">
            <a:avLst/>
          </a:prstGeom>
          <a:ln w="12700">
            <a:miter lim="400000"/>
          </a:ln>
        </p:spPr>
        <p:txBody>
          <a:bodyPr lIns="48174" tIns="48174" rIns="48174" bIns="48174">
            <a:spAutoFit/>
          </a:bodyPr>
          <a:lstStyle>
            <a:lvl1pPr defTabSz="963295">
              <a:defRPr b="1" spc="180">
                <a:solidFill>
                  <a:srgbClr val="FFFFFF"/>
                </a:solidFill>
              </a:defRPr>
            </a:lvl1pPr>
          </a:lstStyle>
          <a:p>
            <a:r>
              <a:rPr>
                <a:latin typeface="微软雅黑" panose="020B0503020204020204" charset="-122"/>
                <a:ea typeface="微软雅黑" panose="020B0503020204020204" charset="-122"/>
              </a:rPr>
              <a:t>生鲜</a:t>
            </a:r>
            <a:endParaRPr>
              <a:latin typeface="微软雅黑" panose="020B0503020204020204" charset="-122"/>
              <a:ea typeface="微软雅黑" panose="020B0503020204020204" charset="-122"/>
            </a:endParaRPr>
          </a:p>
        </p:txBody>
      </p:sp>
      <p:sp>
        <p:nvSpPr>
          <p:cNvPr id="507" name="美妆"/>
          <p:cNvSpPr txBox="1"/>
          <p:nvPr/>
        </p:nvSpPr>
        <p:spPr>
          <a:xfrm>
            <a:off x="7615677" y="3640828"/>
            <a:ext cx="611969" cy="413850"/>
          </a:xfrm>
          <a:prstGeom prst="rect">
            <a:avLst/>
          </a:prstGeom>
          <a:ln w="12700">
            <a:miter lim="400000"/>
          </a:ln>
        </p:spPr>
        <p:txBody>
          <a:bodyPr wrap="none" lIns="48174" tIns="48174" rIns="48174" bIns="48174">
            <a:spAutoFit/>
          </a:bodyPr>
          <a:lstStyle>
            <a:lvl1pPr defTabSz="963295">
              <a:defRPr b="1" spc="180">
                <a:solidFill>
                  <a:srgbClr val="FFFFFF"/>
                </a:solidFill>
              </a:defRPr>
            </a:lvl1pPr>
          </a:lstStyle>
          <a:p>
            <a:r>
              <a:rPr>
                <a:latin typeface="微软雅黑" panose="020B0503020204020204" charset="-122"/>
                <a:ea typeface="微软雅黑" panose="020B0503020204020204" charset="-122"/>
              </a:rPr>
              <a:t>美妆</a:t>
            </a:r>
            <a:endParaRPr>
              <a:latin typeface="微软雅黑" panose="020B0503020204020204" charset="-122"/>
              <a:ea typeface="微软雅黑" panose="020B0503020204020204" charset="-122"/>
            </a:endParaRPr>
          </a:p>
        </p:txBody>
      </p:sp>
      <p:sp>
        <p:nvSpPr>
          <p:cNvPr id="508" name="椭圆形"/>
          <p:cNvSpPr/>
          <p:nvPr/>
        </p:nvSpPr>
        <p:spPr>
          <a:xfrm>
            <a:off x="1858004" y="2152025"/>
            <a:ext cx="1195282"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509" name="muying.png" descr="muying.png"/>
          <p:cNvPicPr>
            <a:picLocks noChangeAspect="1"/>
          </p:cNvPicPr>
          <p:nvPr/>
        </p:nvPicPr>
        <p:blipFill>
          <a:blip r:embed="rId2"/>
          <a:stretch>
            <a:fillRect/>
          </a:stretch>
        </p:blipFill>
        <p:spPr>
          <a:xfrm>
            <a:off x="2046147" y="2421361"/>
            <a:ext cx="749761" cy="749762"/>
          </a:xfrm>
          <a:prstGeom prst="rect">
            <a:avLst/>
          </a:prstGeom>
          <a:ln w="12700">
            <a:miter lim="400000"/>
            <a:headEnd/>
            <a:tailEnd/>
          </a:ln>
        </p:spPr>
      </p:pic>
      <p:sp>
        <p:nvSpPr>
          <p:cNvPr id="510" name="椭圆形"/>
          <p:cNvSpPr/>
          <p:nvPr/>
        </p:nvSpPr>
        <p:spPr>
          <a:xfrm>
            <a:off x="10092183" y="2120623"/>
            <a:ext cx="1195281"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511" name="shengxian-2.png" descr="shengxian-2.png"/>
          <p:cNvPicPr>
            <a:picLocks noChangeAspect="1"/>
          </p:cNvPicPr>
          <p:nvPr/>
        </p:nvPicPr>
        <p:blipFill>
          <a:blip r:embed="rId3"/>
          <a:stretch>
            <a:fillRect/>
          </a:stretch>
        </p:blipFill>
        <p:spPr>
          <a:xfrm>
            <a:off x="10339919" y="2380318"/>
            <a:ext cx="699810" cy="699810"/>
          </a:xfrm>
          <a:prstGeom prst="rect">
            <a:avLst/>
          </a:prstGeom>
          <a:ln w="12700">
            <a:miter lim="400000"/>
            <a:headEnd/>
            <a:tailEnd/>
          </a:ln>
        </p:spPr>
      </p:pic>
      <p:sp>
        <p:nvSpPr>
          <p:cNvPr id="512" name="椭圆形"/>
          <p:cNvSpPr/>
          <p:nvPr/>
        </p:nvSpPr>
        <p:spPr>
          <a:xfrm>
            <a:off x="4606658" y="2208975"/>
            <a:ext cx="1195282"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513" name="jihuatingjishijianshezhi_.png" descr="jihuatingjishijianshezhi_.png"/>
          <p:cNvPicPr>
            <a:picLocks noChangeAspect="1"/>
          </p:cNvPicPr>
          <p:nvPr/>
        </p:nvPicPr>
        <p:blipFill>
          <a:blip r:embed="rId4"/>
          <a:srcRect/>
          <a:stretch>
            <a:fillRect/>
          </a:stretch>
        </p:blipFill>
        <p:spPr>
          <a:xfrm>
            <a:off x="4815515" y="2468670"/>
            <a:ext cx="777568" cy="699810"/>
          </a:xfrm>
          <a:prstGeom prst="rect">
            <a:avLst/>
          </a:prstGeom>
          <a:ln w="12700">
            <a:miter lim="400000"/>
            <a:headEnd/>
            <a:tailEnd/>
          </a:ln>
        </p:spPr>
      </p:pic>
      <p:sp>
        <p:nvSpPr>
          <p:cNvPr id="514" name="椭圆形"/>
          <p:cNvSpPr/>
          <p:nvPr/>
        </p:nvSpPr>
        <p:spPr>
          <a:xfrm>
            <a:off x="7324021" y="2215873"/>
            <a:ext cx="1195281"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515" name="fuzhuangxian.png" descr="fuzhuangxian.png"/>
          <p:cNvPicPr>
            <a:picLocks noChangeAspect="1"/>
          </p:cNvPicPr>
          <p:nvPr/>
        </p:nvPicPr>
        <p:blipFill>
          <a:blip r:embed="rId5"/>
          <a:stretch>
            <a:fillRect/>
          </a:stretch>
        </p:blipFill>
        <p:spPr>
          <a:xfrm>
            <a:off x="7479944" y="2383755"/>
            <a:ext cx="883436" cy="883436"/>
          </a:xfrm>
          <a:prstGeom prst="rect">
            <a:avLst/>
          </a:prstGeom>
          <a:ln w="12700">
            <a:miter lim="400000"/>
            <a:headEnd/>
            <a:tailEnd/>
          </a:ln>
        </p:spPr>
      </p:pic>
      <p:sp>
        <p:nvSpPr>
          <p:cNvPr id="516" name="消费商品寄存提取支持…"/>
          <p:cNvSpPr txBox="1"/>
          <p:nvPr/>
        </p:nvSpPr>
        <p:spPr>
          <a:xfrm>
            <a:off x="1485311" y="4280178"/>
            <a:ext cx="2761915" cy="1170939"/>
          </a:xfrm>
          <a:prstGeom prst="rect">
            <a:avLst/>
          </a:prstGeom>
          <a:ln w="12700">
            <a:miter lim="400000"/>
          </a:ln>
        </p:spPr>
        <p:txBody>
          <a:bodyPr wrap="none" lIns="45718" tIns="45718" rIns="45718" bIns="45718">
            <a:spAutoFit/>
          </a:bodyPr>
          <a:lstStyle/>
          <a:p>
            <a:pPr marL="120015" indent="-120015" defTabSz="963295">
              <a:lnSpc>
                <a:spcPct val="120000"/>
              </a:lnSpc>
              <a:buSzPct val="100000"/>
              <a:buChar char="•"/>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消费商品寄存提取支持</a:t>
            </a:r>
          </a:p>
          <a:p>
            <a:pPr marL="120015" indent="-120015" defTabSz="963295">
              <a:lnSpc>
                <a:spcPct val="120000"/>
              </a:lnSpc>
              <a:buSzPct val="100000"/>
              <a:buChar char="•"/>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宝宝生日关怀</a:t>
            </a:r>
          </a:p>
          <a:p>
            <a:pPr marL="120015" indent="-120015" defTabSz="963295">
              <a:lnSpc>
                <a:spcPct val="120000"/>
              </a:lnSpc>
              <a:buSzPct val="100000"/>
              <a:buChar char="•"/>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游泳次卡等服务支持</a:t>
            </a:r>
          </a:p>
        </p:txBody>
      </p:sp>
      <p:sp>
        <p:nvSpPr>
          <p:cNvPr id="517" name="支持预包装…"/>
          <p:cNvSpPr txBox="1"/>
          <p:nvPr/>
        </p:nvSpPr>
        <p:spPr>
          <a:xfrm>
            <a:off x="10071819" y="4280178"/>
            <a:ext cx="2007535" cy="1170939"/>
          </a:xfrm>
          <a:prstGeom prst="rect">
            <a:avLst/>
          </a:prstGeom>
          <a:ln w="12700">
            <a:miter lim="400000"/>
          </a:ln>
        </p:spPr>
        <p:txBody>
          <a:bodyPr wrap="none" lIns="45718" tIns="45718" rIns="45718" bIns="45718">
            <a:spAutoFit/>
          </a:bodyPr>
          <a:lstStyle/>
          <a:p>
            <a:pPr marL="120015" indent="-120015" defTabSz="963295">
              <a:lnSpc>
                <a:spcPct val="120000"/>
              </a:lnSpc>
              <a:buSzPct val="100000"/>
              <a:buChar char="•"/>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支持预包装</a:t>
            </a:r>
          </a:p>
          <a:p>
            <a:pPr marL="120015" indent="-120015" defTabSz="963295">
              <a:lnSpc>
                <a:spcPct val="120000"/>
              </a:lnSpc>
              <a:buSzPct val="100000"/>
              <a:buChar char="•"/>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支持多种电子秤</a:t>
            </a:r>
          </a:p>
          <a:p>
            <a:pPr marL="120015" indent="-120015" defTabSz="963295">
              <a:lnSpc>
                <a:spcPct val="120000"/>
              </a:lnSpc>
              <a:buSzPct val="100000"/>
              <a:buChar char="•"/>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支持商品损耗</a:t>
            </a:r>
          </a:p>
        </p:txBody>
      </p:sp>
      <p:sp>
        <p:nvSpPr>
          <p:cNvPr id="518" name="批次号管理…"/>
          <p:cNvSpPr txBox="1"/>
          <p:nvPr/>
        </p:nvSpPr>
        <p:spPr>
          <a:xfrm>
            <a:off x="7455593" y="4280178"/>
            <a:ext cx="1504615" cy="789939"/>
          </a:xfrm>
          <a:prstGeom prst="rect">
            <a:avLst/>
          </a:prstGeom>
          <a:ln w="12700">
            <a:miter lim="400000"/>
          </a:ln>
        </p:spPr>
        <p:txBody>
          <a:bodyPr wrap="none" lIns="45718" tIns="45718" rIns="45718" bIns="45718">
            <a:spAutoFit/>
          </a:bodyPr>
          <a:lstStyle/>
          <a:p>
            <a:pPr marL="120015" indent="-120015" defTabSz="963295">
              <a:lnSpc>
                <a:spcPct val="120000"/>
              </a:lnSpc>
              <a:buSzPct val="100000"/>
              <a:buChar char="•"/>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批次号管理</a:t>
            </a:r>
          </a:p>
          <a:p>
            <a:pPr marL="120015" indent="-120015" defTabSz="963295">
              <a:lnSpc>
                <a:spcPct val="120000"/>
              </a:lnSpc>
              <a:buSzPct val="100000"/>
              <a:buChar char="•"/>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试用装管理</a:t>
            </a:r>
          </a:p>
        </p:txBody>
      </p:sp>
      <p:sp>
        <p:nvSpPr>
          <p:cNvPr id="519" name="多行业特性支持"/>
          <p:cNvSpPr/>
          <p:nvPr/>
        </p:nvSpPr>
        <p:spPr>
          <a:xfrm>
            <a:off x="5204527" y="1109463"/>
            <a:ext cx="2443346" cy="515452"/>
          </a:xfrm>
          <a:prstGeom prst="rect">
            <a:avLst/>
          </a:prstGeom>
          <a:ln w="12700">
            <a:miter lim="400000"/>
          </a:ln>
        </p:spPr>
        <p:txBody>
          <a:bodyPr lIns="48175" tIns="48175" rIns="48175" bIns="48175">
            <a:spAutoFit/>
          </a:bodyPr>
          <a:lstStyle>
            <a:lvl1pPr defTabSz="48895">
              <a:defRPr sz="2400" b="1" spc="240">
                <a:solidFill>
                  <a:srgbClr val="FFFFFF"/>
                </a:solidFill>
              </a:defRPr>
            </a:lvl1pPr>
          </a:lstStyle>
          <a:p>
            <a:r>
              <a:rPr>
                <a:latin typeface="微软雅黑" panose="020B0503020204020204" charset="-122"/>
                <a:ea typeface="微软雅黑" panose="020B0503020204020204" charset="-122"/>
              </a:rPr>
              <a:t>多行业特性支持</a:t>
            </a:r>
            <a:endParaRPr>
              <a:latin typeface="微软雅黑" panose="020B0503020204020204" charset="-122"/>
              <a:ea typeface="微软雅黑" panose="020B0503020204020204" charset="-122"/>
            </a:endParaRPr>
          </a:p>
        </p:txBody>
      </p:sp>
      <p:sp>
        <p:nvSpPr>
          <p:cNvPr id="520" name="百货"/>
          <p:cNvSpPr txBox="1"/>
          <p:nvPr/>
        </p:nvSpPr>
        <p:spPr>
          <a:xfrm>
            <a:off x="4970946" y="3640828"/>
            <a:ext cx="566405" cy="368285"/>
          </a:xfrm>
          <a:prstGeom prst="rect">
            <a:avLst/>
          </a:prstGeom>
          <a:ln w="12700">
            <a:miter lim="400000"/>
          </a:ln>
        </p:spPr>
        <p:txBody>
          <a:bodyPr wrap="none" lIns="25392" tIns="25392" rIns="25392" bIns="25392">
            <a:spAutoFit/>
          </a:bodyPr>
          <a:lstStyle>
            <a:lvl1pPr defTabSz="963295">
              <a:defRPr b="1" spc="180">
                <a:solidFill>
                  <a:srgbClr val="FFFFFF"/>
                </a:solidFill>
              </a:defRPr>
            </a:lvl1pPr>
          </a:lstStyle>
          <a:p>
            <a:r>
              <a:rPr>
                <a:latin typeface="微软雅黑" panose="020B0503020204020204" charset="-122"/>
                <a:ea typeface="微软雅黑" panose="020B0503020204020204" charset="-122"/>
              </a:rPr>
              <a:t>百货</a:t>
            </a:r>
            <a:endParaRPr>
              <a:latin typeface="微软雅黑" panose="020B0503020204020204" charset="-122"/>
              <a:ea typeface="微软雅黑" panose="020B0503020204020204" charset="-122"/>
            </a:endParaRPr>
          </a:p>
        </p:txBody>
      </p:sp>
      <p:sp>
        <p:nvSpPr>
          <p:cNvPr id="521" name="公司简介"/>
          <p:cNvSpPr txBox="1"/>
          <p:nvPr/>
        </p:nvSpPr>
        <p:spPr>
          <a:xfrm>
            <a:off x="534033" y="243723"/>
            <a:ext cx="2228185" cy="534669"/>
          </a:xfrm>
          <a:prstGeom prst="rect">
            <a:avLst/>
          </a:prstGeom>
          <a:ln w="12700">
            <a:miter lim="400000"/>
          </a:ln>
        </p:spPr>
        <p:txBody>
          <a:bodyPr lIns="32384" tIns="32384" rIns="32384" bIns="32384">
            <a:spAutoFit/>
          </a:bodyPr>
          <a:lstStyle>
            <a:lvl1pPr algn="just" defTabSz="912495">
              <a:lnSpc>
                <a:spcPct val="150000"/>
              </a:lnSpc>
              <a:defRPr sz="2600" b="1">
                <a:solidFill>
                  <a:srgbClr val="FFFFFF"/>
                </a:solidFill>
              </a:defRPr>
            </a:lvl1pPr>
          </a:lstStyle>
          <a:p>
            <a:r>
              <a:rPr>
                <a:latin typeface="微软雅黑" panose="020B0503020204020204" charset="-122"/>
                <a:ea typeface="微软雅黑" panose="020B0503020204020204" charset="-122"/>
              </a:rPr>
              <a:t>深耕零售行业</a:t>
            </a:r>
            <a:endParaRPr>
              <a:latin typeface="微软雅黑" panose="020B0503020204020204" charset="-122"/>
              <a:ea typeface="微软雅黑" panose="020B0503020204020204" charset="-122"/>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 name="圆形"/>
          <p:cNvSpPr/>
          <p:nvPr/>
        </p:nvSpPr>
        <p:spPr>
          <a:xfrm>
            <a:off x="1932127" y="1296319"/>
            <a:ext cx="877721"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24" name="圆形"/>
          <p:cNvSpPr/>
          <p:nvPr/>
        </p:nvSpPr>
        <p:spPr>
          <a:xfrm>
            <a:off x="4324291" y="1296319"/>
            <a:ext cx="877721"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25" name="圆形"/>
          <p:cNvSpPr/>
          <p:nvPr/>
        </p:nvSpPr>
        <p:spPr>
          <a:xfrm>
            <a:off x="7021632" y="1296319"/>
            <a:ext cx="877721"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26" name="圆形"/>
          <p:cNvSpPr/>
          <p:nvPr/>
        </p:nvSpPr>
        <p:spPr>
          <a:xfrm>
            <a:off x="9840559" y="1296319"/>
            <a:ext cx="877720"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27" name="圆形"/>
          <p:cNvSpPr/>
          <p:nvPr/>
        </p:nvSpPr>
        <p:spPr>
          <a:xfrm>
            <a:off x="1896081" y="3234302"/>
            <a:ext cx="877720"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28" name="圆形"/>
          <p:cNvSpPr/>
          <p:nvPr/>
        </p:nvSpPr>
        <p:spPr>
          <a:xfrm>
            <a:off x="4231422" y="3234302"/>
            <a:ext cx="877721"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29" name="圆形"/>
          <p:cNvSpPr/>
          <p:nvPr/>
        </p:nvSpPr>
        <p:spPr>
          <a:xfrm>
            <a:off x="7046379" y="3234302"/>
            <a:ext cx="877720"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30" name="圆形"/>
          <p:cNvSpPr/>
          <p:nvPr/>
        </p:nvSpPr>
        <p:spPr>
          <a:xfrm>
            <a:off x="9804512" y="3234302"/>
            <a:ext cx="877721"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31" name="圆形"/>
          <p:cNvSpPr/>
          <p:nvPr/>
        </p:nvSpPr>
        <p:spPr>
          <a:xfrm>
            <a:off x="1901143" y="5116822"/>
            <a:ext cx="877721"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32" name="圆形"/>
          <p:cNvSpPr/>
          <p:nvPr/>
        </p:nvSpPr>
        <p:spPr>
          <a:xfrm>
            <a:off x="4293307" y="5116822"/>
            <a:ext cx="877721"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33" name="圆形"/>
          <p:cNvSpPr/>
          <p:nvPr/>
        </p:nvSpPr>
        <p:spPr>
          <a:xfrm>
            <a:off x="7128901" y="5116822"/>
            <a:ext cx="877721"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34" name="圆形"/>
          <p:cNvSpPr/>
          <p:nvPr/>
        </p:nvSpPr>
        <p:spPr>
          <a:xfrm>
            <a:off x="9871543" y="5116822"/>
            <a:ext cx="877720" cy="87772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35" name="连锁、加盟门店管理…"/>
          <p:cNvSpPr txBox="1"/>
          <p:nvPr/>
        </p:nvSpPr>
        <p:spPr>
          <a:xfrm>
            <a:off x="1296019" y="2563845"/>
            <a:ext cx="2064824" cy="545317"/>
          </a:xfrm>
          <a:prstGeom prst="rect">
            <a:avLst/>
          </a:prstGeom>
          <a:ln w="12700">
            <a:miter lim="400000"/>
          </a:ln>
        </p:spPr>
        <p:txBody>
          <a:bodyPr lIns="45718" tIns="45718" rIns="45718" bIns="45718"/>
          <a:lstStyle/>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连锁、加盟门店管理</a:t>
            </a:r>
          </a:p>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区域权限监控</a:t>
            </a:r>
          </a:p>
        </p:txBody>
      </p:sp>
      <p:sp>
        <p:nvSpPr>
          <p:cNvPr id="536" name="支持微信、支付宝、刷卡、储值…"/>
          <p:cNvSpPr txBox="1"/>
          <p:nvPr/>
        </p:nvSpPr>
        <p:spPr>
          <a:xfrm>
            <a:off x="8920315" y="2563845"/>
            <a:ext cx="2784272" cy="545317"/>
          </a:xfrm>
          <a:prstGeom prst="rect">
            <a:avLst/>
          </a:prstGeom>
          <a:ln w="12700">
            <a:miter lim="400000"/>
          </a:ln>
        </p:spPr>
        <p:txBody>
          <a:bodyPr lIns="45718" tIns="45718" rIns="45718" bIns="45718"/>
          <a:lstStyle/>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支持微信、支付宝、刷卡、储值</a:t>
            </a:r>
          </a:p>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主流支付</a:t>
            </a:r>
            <a:r>
              <a:t>场景</a:t>
            </a:r>
          </a:p>
        </p:txBody>
      </p:sp>
      <p:sp>
        <p:nvSpPr>
          <p:cNvPr id="537" name="门店收银台支持PC、iPad、APP…"/>
          <p:cNvSpPr txBox="1"/>
          <p:nvPr/>
        </p:nvSpPr>
        <p:spPr>
          <a:xfrm>
            <a:off x="6024728" y="2563845"/>
            <a:ext cx="2921021" cy="545317"/>
          </a:xfrm>
          <a:prstGeom prst="rect">
            <a:avLst/>
          </a:prstGeom>
          <a:ln w="12700">
            <a:miter lim="400000"/>
          </a:ln>
        </p:spPr>
        <p:txBody>
          <a:bodyPr lIns="45718" tIns="45718" rIns="45718" bIns="45718"/>
          <a:lstStyle/>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门店收银台支持</a:t>
            </a:r>
            <a:r>
              <a:t>PC、i</a:t>
            </a:r>
            <a:r>
              <a:t>Pad、</a:t>
            </a:r>
            <a:r>
              <a:t>APP</a:t>
            </a:r>
          </a:p>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多终端操作</a:t>
            </a:r>
          </a:p>
        </p:txBody>
      </p:sp>
      <p:sp>
        <p:nvSpPr>
          <p:cNvPr id="538" name="智能采购、调拨、盘点…"/>
          <p:cNvSpPr txBox="1"/>
          <p:nvPr/>
        </p:nvSpPr>
        <p:spPr>
          <a:xfrm>
            <a:off x="3762559" y="2563845"/>
            <a:ext cx="1939216" cy="545317"/>
          </a:xfrm>
          <a:prstGeom prst="rect">
            <a:avLst/>
          </a:prstGeom>
          <a:ln w="12700">
            <a:miter lim="400000"/>
          </a:ln>
        </p:spPr>
        <p:txBody>
          <a:bodyPr lIns="45718" tIns="45718" rIns="45718" bIns="45718"/>
          <a:lstStyle/>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智能采购、调拨、盘点</a:t>
            </a:r>
          </a:p>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一站式管理</a:t>
            </a:r>
          </a:p>
        </p:txBody>
      </p:sp>
      <p:sp>
        <p:nvSpPr>
          <p:cNvPr id="539" name="完整会员成长体系、全平台会员打通、会员身份归一"/>
          <p:cNvSpPr txBox="1"/>
          <p:nvPr/>
        </p:nvSpPr>
        <p:spPr>
          <a:xfrm>
            <a:off x="1113927" y="4446549"/>
            <a:ext cx="2391228" cy="545318"/>
          </a:xfrm>
          <a:prstGeom prst="rect">
            <a:avLst/>
          </a:prstGeom>
          <a:ln w="12700">
            <a:miter lim="400000"/>
          </a:ln>
        </p:spPr>
        <p:txBody>
          <a:bodyPr lIns="45718" tIns="45718" rIns="45718" bIns="45718"/>
          <a:lstStyle>
            <a:lvl1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完整会员成长体系、全平台会员打通、会员身份归一</a:t>
            </a:r>
          </a:p>
        </p:txBody>
      </p:sp>
      <p:sp>
        <p:nvSpPr>
          <p:cNvPr id="540" name="多维度业务报表分析…"/>
          <p:cNvSpPr txBox="1"/>
          <p:nvPr/>
        </p:nvSpPr>
        <p:spPr>
          <a:xfrm>
            <a:off x="9247270" y="4446549"/>
            <a:ext cx="2068404" cy="545318"/>
          </a:xfrm>
          <a:prstGeom prst="rect">
            <a:avLst/>
          </a:prstGeom>
          <a:ln w="12700">
            <a:miter lim="400000"/>
          </a:ln>
        </p:spPr>
        <p:txBody>
          <a:bodyPr lIns="45718" tIns="45718" rIns="45718" bIns="45718"/>
          <a:lstStyle/>
          <a:p>
            <a:pPr algn="ctr" defTabSz="963295">
              <a:defRPr sz="1200" spc="1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多维度业务报表分析</a:t>
            </a:r>
          </a:p>
          <a:p>
            <a:pPr algn="ctr" defTabSz="963295">
              <a:defRPr sz="1200" spc="1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经营情况一目了然</a:t>
            </a:r>
          </a:p>
        </p:txBody>
      </p:sp>
      <p:sp>
        <p:nvSpPr>
          <p:cNvPr id="541" name="支持订单就近指派…"/>
          <p:cNvSpPr txBox="1"/>
          <p:nvPr/>
        </p:nvSpPr>
        <p:spPr>
          <a:xfrm>
            <a:off x="6385673" y="4446549"/>
            <a:ext cx="2270979" cy="545318"/>
          </a:xfrm>
          <a:prstGeom prst="rect">
            <a:avLst/>
          </a:prstGeom>
          <a:ln w="12700">
            <a:miter lim="400000"/>
          </a:ln>
        </p:spPr>
        <p:txBody>
          <a:bodyPr lIns="45718" tIns="45718" rIns="45718" bIns="45718"/>
          <a:lstStyle/>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支持订单就近指派</a:t>
            </a:r>
          </a:p>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线上下单门店自提</a:t>
            </a:r>
          </a:p>
        </p:txBody>
      </p:sp>
      <p:sp>
        <p:nvSpPr>
          <p:cNvPr id="542" name="母婴、百货、美妆、生鲜…"/>
          <p:cNvSpPr txBox="1"/>
          <p:nvPr/>
        </p:nvSpPr>
        <p:spPr>
          <a:xfrm>
            <a:off x="1277653" y="6368241"/>
            <a:ext cx="2158986" cy="545318"/>
          </a:xfrm>
          <a:prstGeom prst="rect">
            <a:avLst/>
          </a:prstGeom>
          <a:ln w="12700">
            <a:miter lim="400000"/>
          </a:ln>
        </p:spPr>
        <p:txBody>
          <a:bodyPr lIns="45718" tIns="45718" rIns="45718" bIns="45718"/>
          <a:lstStyle/>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母婴、百货</a:t>
            </a:r>
            <a:r>
              <a:t>、美妆、生鲜</a:t>
            </a:r>
          </a:p>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行业支持</a:t>
            </a:r>
          </a:p>
        </p:txBody>
      </p:sp>
      <p:sp>
        <p:nvSpPr>
          <p:cNvPr id="543" name="兼容门店…"/>
          <p:cNvSpPr txBox="1"/>
          <p:nvPr/>
        </p:nvSpPr>
        <p:spPr>
          <a:xfrm>
            <a:off x="3683658" y="6368241"/>
            <a:ext cx="2004233" cy="545318"/>
          </a:xfrm>
          <a:prstGeom prst="rect">
            <a:avLst/>
          </a:prstGeom>
          <a:ln w="12700">
            <a:miter lim="400000"/>
          </a:ln>
        </p:spPr>
        <p:txBody>
          <a:bodyPr lIns="45718" tIns="45718" rIns="45718" bIns="45718"/>
          <a:lstStyle/>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兼容门店</a:t>
            </a:r>
          </a:p>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档口批发场景业务</a:t>
            </a:r>
          </a:p>
        </p:txBody>
      </p:sp>
      <p:sp>
        <p:nvSpPr>
          <p:cNvPr id="544" name="无缝对接主流线上平台…"/>
          <p:cNvSpPr txBox="1"/>
          <p:nvPr/>
        </p:nvSpPr>
        <p:spPr>
          <a:xfrm>
            <a:off x="6387905" y="6368241"/>
            <a:ext cx="2270979" cy="545318"/>
          </a:xfrm>
          <a:prstGeom prst="rect">
            <a:avLst/>
          </a:prstGeom>
          <a:ln w="12700">
            <a:miter lim="400000"/>
          </a:ln>
        </p:spPr>
        <p:txBody>
          <a:bodyPr lIns="45718" tIns="45718" rIns="45718" bIns="45718"/>
          <a:lstStyle/>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 </a:t>
            </a:r>
            <a:r>
              <a:t>无缝对接主流线上平台</a:t>
            </a:r>
          </a:p>
          <a:p>
            <a:pPr algn="ctr" defTabSz="963295">
              <a:defRPr sz="12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淘宝、天猫、京东</a:t>
            </a:r>
          </a:p>
        </p:txBody>
      </p:sp>
      <p:sp>
        <p:nvSpPr>
          <p:cNvPr id="545" name="打通多行业商品库…"/>
          <p:cNvSpPr txBox="1"/>
          <p:nvPr/>
        </p:nvSpPr>
        <p:spPr>
          <a:xfrm>
            <a:off x="9132580" y="6368241"/>
            <a:ext cx="2323628" cy="545318"/>
          </a:xfrm>
          <a:prstGeom prst="rect">
            <a:avLst/>
          </a:prstGeom>
          <a:ln w="12700">
            <a:miter lim="400000"/>
          </a:ln>
        </p:spPr>
        <p:txBody>
          <a:bodyPr lIns="45718" tIns="45718" rIns="45718" bIns="45718"/>
          <a:lstStyle/>
          <a:p>
            <a:pPr algn="ctr" defTabSz="963295">
              <a:defRPr sz="1200" spc="1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 </a:t>
            </a:r>
            <a:r>
              <a:t>打通多行业商品库</a:t>
            </a:r>
          </a:p>
          <a:p>
            <a:pPr algn="ctr" defTabSz="963295">
              <a:defRPr sz="1200" spc="1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 加速基础建档</a:t>
            </a:r>
          </a:p>
        </p:txBody>
      </p:sp>
      <p:sp>
        <p:nvSpPr>
          <p:cNvPr id="546" name="导购业绩指标分配…"/>
          <p:cNvSpPr txBox="1"/>
          <p:nvPr/>
        </p:nvSpPr>
        <p:spPr>
          <a:xfrm>
            <a:off x="3859377" y="4446549"/>
            <a:ext cx="1751125" cy="545318"/>
          </a:xfrm>
          <a:prstGeom prst="rect">
            <a:avLst/>
          </a:prstGeom>
          <a:ln w="12700">
            <a:miter lim="400000"/>
          </a:ln>
        </p:spPr>
        <p:txBody>
          <a:bodyPr lIns="45718" tIns="45718" rIns="45718" bIns="45718"/>
          <a:lstStyle/>
          <a:p>
            <a:pPr algn="ctr" defTabSz="963295">
              <a:defRPr sz="1200" spc="1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导购业绩指标分配</a:t>
            </a:r>
          </a:p>
          <a:p>
            <a:pPr algn="ctr" defTabSz="963295">
              <a:defRPr sz="1200" spc="1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导购开单导购激励</a:t>
            </a:r>
          </a:p>
        </p:txBody>
      </p:sp>
      <p:pic>
        <p:nvPicPr>
          <p:cNvPr id="547" name="mendianshouyin.png" descr="mendianshouyin.png"/>
          <p:cNvPicPr>
            <a:picLocks noChangeAspect="1"/>
          </p:cNvPicPr>
          <p:nvPr/>
        </p:nvPicPr>
        <p:blipFill>
          <a:blip r:embed="rId1"/>
          <a:stretch>
            <a:fillRect/>
          </a:stretch>
        </p:blipFill>
        <p:spPr>
          <a:xfrm>
            <a:off x="7127269" y="1437923"/>
            <a:ext cx="652214" cy="652214"/>
          </a:xfrm>
          <a:prstGeom prst="rect">
            <a:avLst/>
          </a:prstGeom>
          <a:ln w="12700">
            <a:miter lim="400000"/>
            <a:headEnd/>
            <a:tailEnd/>
          </a:ln>
        </p:spPr>
      </p:pic>
      <p:pic>
        <p:nvPicPr>
          <p:cNvPr id="548" name="jinxiaocun.png" descr="jinxiaocun.png"/>
          <p:cNvPicPr>
            <a:picLocks noChangeAspect="1"/>
          </p:cNvPicPr>
          <p:nvPr/>
        </p:nvPicPr>
        <p:blipFill>
          <a:blip r:embed="rId2"/>
          <a:stretch>
            <a:fillRect/>
          </a:stretch>
        </p:blipFill>
        <p:spPr>
          <a:xfrm>
            <a:off x="4503957" y="1479995"/>
            <a:ext cx="549373" cy="480702"/>
          </a:xfrm>
          <a:prstGeom prst="rect">
            <a:avLst/>
          </a:prstGeom>
          <a:ln w="12700">
            <a:miter lim="400000"/>
            <a:headEnd/>
            <a:tailEnd/>
          </a:ln>
        </p:spPr>
      </p:pic>
      <p:pic>
        <p:nvPicPr>
          <p:cNvPr id="549" name="zhifu.png" descr="zhifu.png"/>
          <p:cNvPicPr>
            <a:picLocks noChangeAspect="1"/>
          </p:cNvPicPr>
          <p:nvPr/>
        </p:nvPicPr>
        <p:blipFill>
          <a:blip r:embed="rId3"/>
          <a:stretch>
            <a:fillRect/>
          </a:stretch>
        </p:blipFill>
        <p:spPr>
          <a:xfrm>
            <a:off x="10006759" y="1446760"/>
            <a:ext cx="545318" cy="545318"/>
          </a:xfrm>
          <a:prstGeom prst="rect">
            <a:avLst/>
          </a:prstGeom>
          <a:ln w="12700">
            <a:miter lim="400000"/>
            <a:headEnd/>
            <a:tailEnd/>
          </a:ln>
        </p:spPr>
      </p:pic>
      <p:pic>
        <p:nvPicPr>
          <p:cNvPr id="550" name="huiyuanguanli.png" descr="huiyuanguanli.png"/>
          <p:cNvPicPr>
            <a:picLocks noChangeAspect="1"/>
          </p:cNvPicPr>
          <p:nvPr/>
        </p:nvPicPr>
        <p:blipFill>
          <a:blip r:embed="rId4"/>
          <a:stretch>
            <a:fillRect/>
          </a:stretch>
        </p:blipFill>
        <p:spPr>
          <a:xfrm>
            <a:off x="2031007" y="3315167"/>
            <a:ext cx="679961" cy="679961"/>
          </a:xfrm>
          <a:prstGeom prst="rect">
            <a:avLst/>
          </a:prstGeom>
          <a:ln w="12700">
            <a:miter lim="400000"/>
            <a:headEnd/>
            <a:tailEnd/>
          </a:ln>
        </p:spPr>
      </p:pic>
      <p:pic>
        <p:nvPicPr>
          <p:cNvPr id="551" name="daogou.png" descr="daogou.png"/>
          <p:cNvPicPr>
            <a:picLocks noChangeAspect="1"/>
          </p:cNvPicPr>
          <p:nvPr/>
        </p:nvPicPr>
        <p:blipFill>
          <a:blip r:embed="rId5"/>
          <a:stretch>
            <a:fillRect/>
          </a:stretch>
        </p:blipFill>
        <p:spPr>
          <a:xfrm>
            <a:off x="4413115" y="3404713"/>
            <a:ext cx="545318" cy="545318"/>
          </a:xfrm>
          <a:prstGeom prst="rect">
            <a:avLst/>
          </a:prstGeom>
          <a:ln w="12700">
            <a:miter lim="400000"/>
            <a:headEnd/>
            <a:tailEnd/>
          </a:ln>
        </p:spPr>
      </p:pic>
      <p:pic>
        <p:nvPicPr>
          <p:cNvPr id="552" name="OO.png" descr="OO.png"/>
          <p:cNvPicPr>
            <a:picLocks noChangeAspect="1"/>
          </p:cNvPicPr>
          <p:nvPr/>
        </p:nvPicPr>
        <p:blipFill>
          <a:blip r:embed="rId6"/>
          <a:stretch>
            <a:fillRect/>
          </a:stretch>
        </p:blipFill>
        <p:spPr>
          <a:xfrm>
            <a:off x="7097408" y="3272779"/>
            <a:ext cx="774602" cy="774602"/>
          </a:xfrm>
          <a:prstGeom prst="rect">
            <a:avLst/>
          </a:prstGeom>
          <a:ln w="12700">
            <a:miter lim="400000"/>
            <a:headEnd/>
            <a:tailEnd/>
          </a:ln>
        </p:spPr>
      </p:pic>
      <p:pic>
        <p:nvPicPr>
          <p:cNvPr id="553" name="shujubaobiao.png" descr="shujubaobiao.png"/>
          <p:cNvPicPr>
            <a:picLocks noChangeAspect="1"/>
          </p:cNvPicPr>
          <p:nvPr/>
        </p:nvPicPr>
        <p:blipFill>
          <a:blip r:embed="rId7"/>
          <a:stretch>
            <a:fillRect/>
          </a:stretch>
        </p:blipFill>
        <p:spPr>
          <a:xfrm>
            <a:off x="9946108" y="3407515"/>
            <a:ext cx="586870" cy="586871"/>
          </a:xfrm>
          <a:prstGeom prst="rect">
            <a:avLst/>
          </a:prstGeom>
          <a:ln w="12700">
            <a:miter lim="400000"/>
            <a:headEnd/>
            <a:tailEnd/>
          </a:ln>
        </p:spPr>
      </p:pic>
      <p:pic>
        <p:nvPicPr>
          <p:cNvPr id="554" name="shujushoujiduohangye.png" descr="shujushoujiduohangye.png"/>
          <p:cNvPicPr>
            <a:picLocks noChangeAspect="1"/>
          </p:cNvPicPr>
          <p:nvPr/>
        </p:nvPicPr>
        <p:blipFill>
          <a:blip r:embed="rId8"/>
          <a:stretch>
            <a:fillRect/>
          </a:stretch>
        </p:blipFill>
        <p:spPr>
          <a:xfrm>
            <a:off x="2032918" y="5211310"/>
            <a:ext cx="591026" cy="591026"/>
          </a:xfrm>
          <a:prstGeom prst="rect">
            <a:avLst/>
          </a:prstGeom>
          <a:ln w="12700">
            <a:miter lim="400000"/>
            <a:headEnd/>
            <a:tailEnd/>
          </a:ln>
        </p:spPr>
      </p:pic>
      <p:pic>
        <p:nvPicPr>
          <p:cNvPr id="555" name="kaidan.png" descr="kaidan.png"/>
          <p:cNvPicPr>
            <a:picLocks noChangeAspect="1"/>
          </p:cNvPicPr>
          <p:nvPr/>
        </p:nvPicPr>
        <p:blipFill>
          <a:blip r:embed="rId9"/>
          <a:stretch>
            <a:fillRect/>
          </a:stretch>
        </p:blipFill>
        <p:spPr>
          <a:xfrm>
            <a:off x="4399464" y="5223269"/>
            <a:ext cx="696390" cy="696390"/>
          </a:xfrm>
          <a:prstGeom prst="rect">
            <a:avLst/>
          </a:prstGeom>
          <a:ln w="12700">
            <a:miter lim="400000"/>
            <a:headEnd/>
            <a:tailEnd/>
          </a:ln>
        </p:spPr>
      </p:pic>
      <p:pic>
        <p:nvPicPr>
          <p:cNvPr id="556" name="wangdian1.png" descr="wangdian1.png"/>
          <p:cNvPicPr>
            <a:picLocks noChangeAspect="1"/>
          </p:cNvPicPr>
          <p:nvPr/>
        </p:nvPicPr>
        <p:blipFill>
          <a:blip r:embed="rId10"/>
          <a:stretch>
            <a:fillRect/>
          </a:stretch>
        </p:blipFill>
        <p:spPr>
          <a:xfrm>
            <a:off x="7288257" y="5260849"/>
            <a:ext cx="606787" cy="606787"/>
          </a:xfrm>
          <a:prstGeom prst="rect">
            <a:avLst/>
          </a:prstGeom>
          <a:ln w="12700">
            <a:miter lim="400000"/>
            <a:headEnd/>
            <a:tailEnd/>
          </a:ln>
        </p:spPr>
      </p:pic>
      <p:pic>
        <p:nvPicPr>
          <p:cNvPr id="557" name="yun.png" descr="yun.png"/>
          <p:cNvPicPr>
            <a:picLocks noChangeAspect="1"/>
          </p:cNvPicPr>
          <p:nvPr/>
        </p:nvPicPr>
        <p:blipFill>
          <a:blip r:embed="rId11"/>
          <a:stretch>
            <a:fillRect/>
          </a:stretch>
        </p:blipFill>
        <p:spPr>
          <a:xfrm>
            <a:off x="10063522" y="5318753"/>
            <a:ext cx="549372" cy="505423"/>
          </a:xfrm>
          <a:prstGeom prst="rect">
            <a:avLst/>
          </a:prstGeom>
          <a:ln w="12700">
            <a:miter lim="400000"/>
            <a:headEnd/>
            <a:tailEnd/>
          </a:ln>
        </p:spPr>
      </p:pic>
      <p:pic>
        <p:nvPicPr>
          <p:cNvPr id="558" name="lianjie.png" descr="lianjie.png"/>
          <p:cNvPicPr>
            <a:picLocks noChangeAspect="1"/>
          </p:cNvPicPr>
          <p:nvPr/>
        </p:nvPicPr>
        <p:blipFill>
          <a:blip r:embed="rId12"/>
          <a:stretch>
            <a:fillRect/>
          </a:stretch>
        </p:blipFill>
        <p:spPr>
          <a:xfrm>
            <a:off x="2085171" y="1480347"/>
            <a:ext cx="571633" cy="571633"/>
          </a:xfrm>
          <a:prstGeom prst="rect">
            <a:avLst/>
          </a:prstGeom>
          <a:ln w="12700">
            <a:miter lim="400000"/>
            <a:headEnd/>
            <a:tailEnd/>
          </a:ln>
        </p:spPr>
      </p:pic>
      <p:sp>
        <p:nvSpPr>
          <p:cNvPr id="559" name="公司简介"/>
          <p:cNvSpPr txBox="1"/>
          <p:nvPr/>
        </p:nvSpPr>
        <p:spPr>
          <a:xfrm>
            <a:off x="534033" y="241184"/>
            <a:ext cx="3255786" cy="534669"/>
          </a:xfrm>
          <a:prstGeom prst="rect">
            <a:avLst/>
          </a:prstGeom>
          <a:ln w="12700">
            <a:miter lim="400000"/>
          </a:ln>
        </p:spPr>
        <p:txBody>
          <a:bodyPr lIns="32384" tIns="32384" rIns="32384" bIns="32384">
            <a:spAutoFit/>
          </a:bodyPr>
          <a:lstStyle>
            <a:lvl1pPr algn="just" defTabSz="912495">
              <a:lnSpc>
                <a:spcPct val="150000"/>
              </a:lnSpc>
              <a:defRPr sz="2600" b="1">
                <a:solidFill>
                  <a:srgbClr val="FFFFFF"/>
                </a:solidFill>
              </a:defRPr>
            </a:lvl1pPr>
          </a:lstStyle>
          <a:p>
            <a:r>
              <a:rPr>
                <a:latin typeface="微软雅黑" panose="020B0503020204020204" charset="-122"/>
                <a:ea typeface="微软雅黑" panose="020B0503020204020204" charset="-122"/>
              </a:rPr>
              <a:t>强大的门店管理功能</a:t>
            </a:r>
            <a:endParaRPr>
              <a:latin typeface="微软雅黑" panose="020B0503020204020204" charset="-122"/>
              <a:ea typeface="微软雅黑" panose="020B0503020204020204" charset="-122"/>
            </a:endParaRPr>
          </a:p>
        </p:txBody>
      </p:sp>
      <p:sp>
        <p:nvSpPr>
          <p:cNvPr id="560" name="连锁管理                              专业进销存                                         门店收银                                         全渠道支付"/>
          <p:cNvSpPr txBox="1"/>
          <p:nvPr/>
        </p:nvSpPr>
        <p:spPr>
          <a:xfrm>
            <a:off x="2035934" y="2099710"/>
            <a:ext cx="8836660" cy="436245"/>
          </a:xfrm>
          <a:prstGeom prst="rect">
            <a:avLst/>
          </a:prstGeom>
          <a:ln w="12700">
            <a:miter lim="400000"/>
          </a:ln>
        </p:spPr>
        <p:txBody>
          <a:bodyPr wrap="none" lIns="25392" tIns="25392" rIns="25392" bIns="25392">
            <a:spAutoFit/>
          </a:bodyPr>
          <a:lstStyle>
            <a:lvl1pPr defTabSz="12700">
              <a:lnSpc>
                <a:spcPct val="180000"/>
              </a:lnSpc>
              <a:defRPr sz="1400" b="1">
                <a:solidFill>
                  <a:srgbClr val="FFFFFF"/>
                </a:solidFill>
              </a:defRPr>
            </a:lvl1pPr>
          </a:lstStyle>
          <a:p>
            <a:r>
              <a:rPr>
                <a:latin typeface="微软雅黑" panose="020B0503020204020204" charset="-122"/>
                <a:ea typeface="微软雅黑" panose="020B0503020204020204" charset="-122"/>
                <a:cs typeface="微软雅黑" panose="020B0503020204020204" charset="-122"/>
              </a:rPr>
              <a:t>连锁管理                              专业进销存                                    门店收银                                      全渠道支付  </a:t>
            </a:r>
            <a:endParaRPr>
              <a:latin typeface="微软雅黑" panose="020B0503020204020204" charset="-122"/>
              <a:ea typeface="微软雅黑" panose="020B0503020204020204" charset="-122"/>
              <a:cs typeface="微软雅黑" panose="020B0503020204020204" charset="-122"/>
            </a:endParaRPr>
          </a:p>
        </p:txBody>
      </p:sp>
      <p:sp>
        <p:nvSpPr>
          <p:cNvPr id="561" name="会员管理                                 智能导购                                          O2O订单                                          数据报表"/>
          <p:cNvSpPr txBox="1"/>
          <p:nvPr/>
        </p:nvSpPr>
        <p:spPr>
          <a:xfrm>
            <a:off x="1954164" y="4196853"/>
            <a:ext cx="9158605" cy="200025"/>
          </a:xfrm>
          <a:prstGeom prst="rect">
            <a:avLst/>
          </a:prstGeom>
          <a:ln w="12700">
            <a:miter lim="400000"/>
          </a:ln>
        </p:spPr>
        <p:txBody>
          <a:bodyPr wrap="none" lIns="25392" tIns="25392" rIns="25392" bIns="25392">
            <a:spAutoFit/>
          </a:bodyPr>
          <a:lstStyle/>
          <a:p>
            <a:pPr defTabSz="12700">
              <a:lnSpc>
                <a:spcPct val="70000"/>
              </a:lnSpc>
              <a:defRPr sz="1400" b="1">
                <a:solidFill>
                  <a:srgbClr val="FFFFFF"/>
                </a:solidFill>
              </a:defRPr>
            </a:pPr>
            <a:r>
              <a:rPr>
                <a:latin typeface="微软雅黑" panose="020B0503020204020204" charset="-122"/>
                <a:ea typeface="微软雅黑" panose="020B0503020204020204" charset="-122"/>
                <a:cs typeface="微软雅黑" panose="020B0503020204020204" charset="-122"/>
              </a:rPr>
              <a:t>会员管理                               智能导购                                        O2O</a:t>
            </a:r>
            <a:r>
              <a:rPr>
                <a:latin typeface="微软雅黑" panose="020B0503020204020204" charset="-122"/>
                <a:ea typeface="微软雅黑" panose="020B0503020204020204" charset="-122"/>
                <a:cs typeface="微软雅黑" panose="020B0503020204020204" charset="-122"/>
              </a:rPr>
              <a:t>订单                                       数据报表        </a:t>
            </a:r>
            <a:endParaRPr>
              <a:latin typeface="微软雅黑" panose="020B0503020204020204" charset="-122"/>
              <a:ea typeface="微软雅黑" panose="020B0503020204020204" charset="-122"/>
              <a:cs typeface="微软雅黑" panose="020B0503020204020204" charset="-122"/>
            </a:endParaRPr>
          </a:p>
        </p:txBody>
      </p:sp>
      <p:sp>
        <p:nvSpPr>
          <p:cNvPr id="562" name="多行业特性                               批发开单                                            网店模块                                         云商品库"/>
          <p:cNvSpPr txBox="1"/>
          <p:nvPr/>
        </p:nvSpPr>
        <p:spPr>
          <a:xfrm>
            <a:off x="1884804" y="6035350"/>
            <a:ext cx="8764270" cy="307340"/>
          </a:xfrm>
          <a:prstGeom prst="rect">
            <a:avLst/>
          </a:prstGeom>
          <a:ln w="12700">
            <a:miter lim="400000"/>
          </a:ln>
        </p:spPr>
        <p:txBody>
          <a:bodyPr wrap="none" lIns="25392" tIns="25392" rIns="25392" bIns="25392">
            <a:spAutoFit/>
          </a:bodyPr>
          <a:lstStyle>
            <a:lvl1pPr defTabSz="12700">
              <a:lnSpc>
                <a:spcPct val="120000"/>
              </a:lnSpc>
              <a:defRPr sz="1400" b="1">
                <a:solidFill>
                  <a:srgbClr val="FFFFFF"/>
                </a:solidFill>
              </a:defRPr>
            </a:lvl1pPr>
          </a:lstStyle>
          <a:p>
            <a:r>
              <a:rPr>
                <a:latin typeface="微软雅黑" panose="020B0503020204020204" charset="-122"/>
                <a:ea typeface="微软雅黑" panose="020B0503020204020204" charset="-122"/>
                <a:cs typeface="微软雅黑" panose="020B0503020204020204" charset="-122"/>
              </a:rPr>
              <a:t>多行业特性                               批发开单                                        网店模块                                     云商品库</a:t>
            </a:r>
            <a:endParaRPr>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解决方案—业务优势1.1"/>
          <p:cNvSpPr txBox="1"/>
          <p:nvPr/>
        </p:nvSpPr>
        <p:spPr>
          <a:xfrm>
            <a:off x="522699" y="-1684888"/>
            <a:ext cx="3534962" cy="1189989"/>
          </a:xfrm>
          <a:prstGeom prst="rect">
            <a:avLst/>
          </a:prstGeom>
          <a:ln w="12700">
            <a:miter lim="400000"/>
          </a:ln>
        </p:spPr>
        <p:txBody>
          <a:bodyPr wrap="none" lIns="45718" tIns="45718" rIns="45718" bIns="45718">
            <a:spAutoFit/>
          </a:bodyPr>
          <a:lstStyle>
            <a:lvl1pPr algn="just" defTabSz="912495">
              <a:lnSpc>
                <a:spcPct val="150000"/>
              </a:lnSpc>
              <a:defRPr sz="2600" b="1">
                <a:solidFill>
                  <a:srgbClr val="212121"/>
                </a:solidFill>
              </a:defRPr>
            </a:lvl1pPr>
          </a:lstStyle>
          <a:p>
            <a:r>
              <a:t>解决方案—业务优势1.1</a:t>
            </a:r>
          </a:p>
        </p:txBody>
      </p:sp>
      <p:sp>
        <p:nvSpPr>
          <p:cNvPr id="565" name="高效便捷的连锁管理"/>
          <p:cNvSpPr/>
          <p:nvPr/>
        </p:nvSpPr>
        <p:spPr>
          <a:xfrm>
            <a:off x="4919462" y="939668"/>
            <a:ext cx="2908467" cy="464185"/>
          </a:xfrm>
          <a:prstGeom prst="rect">
            <a:avLst/>
          </a:prstGeom>
          <a:ln w="12700">
            <a:miter lim="400000"/>
          </a:ln>
        </p:spPr>
        <p:txBody>
          <a:bodyPr lIns="48175" tIns="48175" rIns="48175" bIns="48175">
            <a:spAutoFit/>
          </a:bodyPr>
          <a:lstStyle>
            <a:lvl1pPr defTabSz="48895">
              <a:defRPr sz="2400" b="1">
                <a:solidFill>
                  <a:srgbClr val="FFFFFF"/>
                </a:solidFill>
                <a:latin typeface="Arial" panose="020B0604020202020204"/>
                <a:ea typeface="Arial" panose="020B0604020202020204"/>
                <a:cs typeface="Arial" panose="020B0604020202020204"/>
                <a:sym typeface="Arial" panose="020B0604020202020204"/>
              </a:defRPr>
            </a:lvl1pPr>
          </a:lstStyle>
          <a:p>
            <a:r>
              <a:rPr>
                <a:latin typeface="微软雅黑" panose="020B0503020204020204" charset="-122"/>
                <a:ea typeface="微软雅黑" panose="020B0503020204020204" charset="-122"/>
              </a:rPr>
              <a:t>高效便捷的连锁管理</a:t>
            </a:r>
            <a:endParaRPr>
              <a:latin typeface="微软雅黑" panose="020B0503020204020204" charset="-122"/>
              <a:ea typeface="微软雅黑" panose="020B0503020204020204" charset="-122"/>
            </a:endParaRPr>
          </a:p>
        </p:txBody>
      </p:sp>
      <p:sp>
        <p:nvSpPr>
          <p:cNvPr id="566" name="规范货流管理"/>
          <p:cNvSpPr txBox="1"/>
          <p:nvPr/>
        </p:nvSpPr>
        <p:spPr>
          <a:xfrm>
            <a:off x="1783273" y="4125858"/>
            <a:ext cx="2007558" cy="378028"/>
          </a:xfrm>
          <a:prstGeom prst="rect">
            <a:avLst/>
          </a:prstGeom>
          <a:ln w="12700">
            <a:miter lim="400000"/>
          </a:ln>
        </p:spPr>
        <p:txBody>
          <a:bodyPr lIns="49313" tIns="49313" rIns="49313" bIns="49313" anchor="ctr">
            <a:normAutofit/>
          </a:bodyPr>
          <a:lstStyle>
            <a:lvl1pPr algn="ctr" defTabSz="962660">
              <a:defRPr sz="1600" b="1" spc="342">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规范货流管理</a:t>
            </a:r>
          </a:p>
        </p:txBody>
      </p:sp>
      <p:sp>
        <p:nvSpPr>
          <p:cNvPr id="567" name="门店要货申请流程…"/>
          <p:cNvSpPr txBox="1"/>
          <p:nvPr/>
        </p:nvSpPr>
        <p:spPr>
          <a:xfrm>
            <a:off x="2037349" y="4609084"/>
            <a:ext cx="1728007" cy="474981"/>
          </a:xfrm>
          <a:prstGeom prst="rect">
            <a:avLst/>
          </a:prstGeom>
          <a:ln w="12700">
            <a:miter lim="400000"/>
          </a:ln>
        </p:spPr>
        <p:txBody>
          <a:bodyPr lIns="0" tIns="0" rIns="0" bIns="0">
            <a:normAutofit/>
          </a:bodyPr>
          <a:lstStyle/>
          <a:p>
            <a:pPr marL="140335" indent="-140335" defTabSz="962660">
              <a:lnSpc>
                <a:spcPct val="120000"/>
              </a:lnSpc>
              <a:buSzPct val="100000"/>
              <a:buChar char="•"/>
              <a:defRPr sz="1200" spc="7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门店要货申请流程</a:t>
            </a:r>
            <a:endParaRPr spc="112"/>
          </a:p>
          <a:p>
            <a:pPr marL="140335" indent="-140335" defTabSz="962660">
              <a:lnSpc>
                <a:spcPct val="120000"/>
              </a:lnSpc>
              <a:buSzPct val="100000"/>
              <a:buChar char="•"/>
              <a:defRPr sz="1200" spc="7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店间调拨审核制</a:t>
            </a:r>
          </a:p>
        </p:txBody>
      </p:sp>
      <p:sp>
        <p:nvSpPr>
          <p:cNvPr id="568" name="促销统一触达"/>
          <p:cNvSpPr txBox="1"/>
          <p:nvPr/>
        </p:nvSpPr>
        <p:spPr>
          <a:xfrm>
            <a:off x="5367663" y="4135737"/>
            <a:ext cx="2012064" cy="378028"/>
          </a:xfrm>
          <a:prstGeom prst="rect">
            <a:avLst/>
          </a:prstGeom>
          <a:ln w="12700">
            <a:miter lim="400000"/>
          </a:ln>
        </p:spPr>
        <p:txBody>
          <a:bodyPr lIns="49313" tIns="49313" rIns="49313" bIns="49313" anchor="ctr">
            <a:normAutofit/>
          </a:bodyPr>
          <a:lstStyle>
            <a:lvl1pPr algn="ctr" defTabSz="962660">
              <a:defRPr sz="1600" b="1" spc="342">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促销统一触达</a:t>
            </a:r>
          </a:p>
        </p:txBody>
      </p:sp>
      <p:sp>
        <p:nvSpPr>
          <p:cNvPr id="569" name="总部做活动…"/>
          <p:cNvSpPr txBox="1"/>
          <p:nvPr/>
        </p:nvSpPr>
        <p:spPr>
          <a:xfrm>
            <a:off x="5638363" y="4608803"/>
            <a:ext cx="1699265" cy="474981"/>
          </a:xfrm>
          <a:prstGeom prst="rect">
            <a:avLst/>
          </a:prstGeom>
          <a:ln w="12700">
            <a:miter lim="400000"/>
          </a:ln>
        </p:spPr>
        <p:txBody>
          <a:bodyPr lIns="0" tIns="0" rIns="0" bIns="0">
            <a:normAutofit/>
          </a:bodyPr>
          <a:lstStyle/>
          <a:p>
            <a:pPr marL="140335" indent="-140335" defTabSz="962660">
              <a:lnSpc>
                <a:spcPct val="120000"/>
              </a:lnSpc>
              <a:buSzPct val="100000"/>
              <a:buChar char="•"/>
              <a:defRPr sz="1200" spc="7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总部做活动</a:t>
            </a:r>
          </a:p>
          <a:p>
            <a:pPr marL="140335" indent="-140335" defTabSz="962660">
              <a:lnSpc>
                <a:spcPct val="120000"/>
              </a:lnSpc>
              <a:buSzPct val="100000"/>
              <a:buChar char="•"/>
              <a:defRPr sz="1200" spc="7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全部门店秒同步</a:t>
            </a:r>
          </a:p>
        </p:txBody>
      </p:sp>
      <p:sp>
        <p:nvSpPr>
          <p:cNvPr id="570" name="会员权益通"/>
          <p:cNvSpPr txBox="1"/>
          <p:nvPr/>
        </p:nvSpPr>
        <p:spPr>
          <a:xfrm>
            <a:off x="8956560" y="4106101"/>
            <a:ext cx="1699265" cy="378027"/>
          </a:xfrm>
          <a:prstGeom prst="rect">
            <a:avLst/>
          </a:prstGeom>
          <a:ln w="12700">
            <a:miter lim="400000"/>
          </a:ln>
        </p:spPr>
        <p:txBody>
          <a:bodyPr lIns="49313" tIns="49313" rIns="49313" bIns="49313" anchor="ctr">
            <a:normAutofit/>
          </a:bodyPr>
          <a:lstStyle>
            <a:lvl1pPr algn="ctr" defTabSz="962660">
              <a:defRPr sz="1600" b="1" spc="252">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会员权益通</a:t>
            </a:r>
          </a:p>
        </p:txBody>
      </p:sp>
      <p:sp>
        <p:nvSpPr>
          <p:cNvPr id="571" name="会员身份全门店可共享…"/>
          <p:cNvSpPr txBox="1"/>
          <p:nvPr/>
        </p:nvSpPr>
        <p:spPr>
          <a:xfrm>
            <a:off x="9187775" y="4589327"/>
            <a:ext cx="2127401" cy="734061"/>
          </a:xfrm>
          <a:prstGeom prst="rect">
            <a:avLst/>
          </a:prstGeom>
          <a:ln w="12700">
            <a:miter lim="400000"/>
          </a:ln>
        </p:spPr>
        <p:txBody>
          <a:bodyPr lIns="0" tIns="0" rIns="0" bIns="0">
            <a:normAutofit/>
          </a:bodyPr>
          <a:lstStyle/>
          <a:p>
            <a:pPr marL="140335" indent="-140335" defTabSz="962660">
              <a:lnSpc>
                <a:spcPct val="120000"/>
              </a:lnSpc>
              <a:buSzPct val="100000"/>
              <a:buChar char="•"/>
              <a:defRPr sz="1200" spc="7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会员身份全门店可共享</a:t>
            </a:r>
            <a:endParaRPr spc="112"/>
          </a:p>
          <a:p>
            <a:pPr marL="140335" indent="-140335" defTabSz="962660">
              <a:lnSpc>
                <a:spcPct val="120000"/>
              </a:lnSpc>
              <a:buSzPct val="100000"/>
              <a:buChar char="•"/>
              <a:defRPr sz="1200" spc="7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会员储值通</a:t>
            </a:r>
            <a:endParaRPr spc="112"/>
          </a:p>
          <a:p>
            <a:pPr marL="140335" indent="-140335" defTabSz="962660">
              <a:lnSpc>
                <a:spcPct val="120000"/>
              </a:lnSpc>
              <a:buSzPct val="100000"/>
              <a:buChar char="•"/>
              <a:defRPr sz="1200" spc="7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增加会员体验</a:t>
            </a:r>
          </a:p>
        </p:txBody>
      </p:sp>
      <p:pic>
        <p:nvPicPr>
          <p:cNvPr id="572" name="图像" descr="图像"/>
          <p:cNvPicPr>
            <a:picLocks noChangeAspect="1"/>
          </p:cNvPicPr>
          <p:nvPr/>
        </p:nvPicPr>
        <p:blipFill>
          <a:blip r:embed="rId1"/>
          <a:stretch>
            <a:fillRect/>
          </a:stretch>
        </p:blipFill>
        <p:spPr>
          <a:xfrm>
            <a:off x="1937913" y="2300365"/>
            <a:ext cx="1515398" cy="1453595"/>
          </a:xfrm>
          <a:prstGeom prst="rect">
            <a:avLst/>
          </a:prstGeom>
          <a:ln w="12700">
            <a:miter lim="400000"/>
            <a:headEnd/>
            <a:tailEnd/>
          </a:ln>
        </p:spPr>
      </p:pic>
      <p:pic>
        <p:nvPicPr>
          <p:cNvPr id="573" name="图像" descr="图像"/>
          <p:cNvPicPr>
            <a:picLocks noChangeAspect="1"/>
          </p:cNvPicPr>
          <p:nvPr/>
        </p:nvPicPr>
        <p:blipFill>
          <a:blip r:embed="rId2"/>
          <a:stretch>
            <a:fillRect/>
          </a:stretch>
        </p:blipFill>
        <p:spPr>
          <a:xfrm>
            <a:off x="5427886" y="2310244"/>
            <a:ext cx="1717228" cy="1453595"/>
          </a:xfrm>
          <a:prstGeom prst="rect">
            <a:avLst/>
          </a:prstGeom>
          <a:ln w="12700">
            <a:miter lim="400000"/>
            <a:headEnd/>
            <a:tailEnd/>
          </a:ln>
        </p:spPr>
      </p:pic>
      <p:pic>
        <p:nvPicPr>
          <p:cNvPr id="574" name="图像" descr="图像"/>
          <p:cNvPicPr>
            <a:picLocks noChangeAspect="1"/>
          </p:cNvPicPr>
          <p:nvPr/>
        </p:nvPicPr>
        <p:blipFill>
          <a:blip r:embed="rId3"/>
          <a:stretch>
            <a:fillRect/>
          </a:stretch>
        </p:blipFill>
        <p:spPr>
          <a:xfrm>
            <a:off x="9018440" y="2286401"/>
            <a:ext cx="1521684" cy="1447801"/>
          </a:xfrm>
          <a:prstGeom prst="rect">
            <a:avLst/>
          </a:prstGeom>
          <a:ln w="12700">
            <a:miter lim="400000"/>
            <a:headEnd/>
            <a:tailEnd/>
          </a:ln>
        </p:spPr>
      </p:pic>
      <p:sp>
        <p:nvSpPr>
          <p:cNvPr id="575" name="公司简介"/>
          <p:cNvSpPr txBox="1"/>
          <p:nvPr/>
        </p:nvSpPr>
        <p:spPr>
          <a:xfrm>
            <a:off x="534033" y="241184"/>
            <a:ext cx="1521684" cy="534669"/>
          </a:xfrm>
          <a:prstGeom prst="rect">
            <a:avLst/>
          </a:prstGeom>
          <a:ln w="12700">
            <a:miter lim="400000"/>
          </a:ln>
        </p:spPr>
        <p:txBody>
          <a:bodyPr lIns="32384" tIns="32384" rIns="32384" bIns="32384">
            <a:spAutoFit/>
          </a:bodyPr>
          <a:lstStyle>
            <a:lvl1pPr algn="just" defTabSz="912495">
              <a:lnSpc>
                <a:spcPct val="150000"/>
              </a:lnSpc>
              <a:defRPr sz="2600" b="1">
                <a:solidFill>
                  <a:srgbClr val="FFFFFF"/>
                </a:solidFill>
              </a:defRPr>
            </a:lvl1pPr>
          </a:lstStyle>
          <a:p>
            <a:r>
              <a:rPr>
                <a:latin typeface="微软雅黑" panose="020B0503020204020204" charset="-122"/>
                <a:ea typeface="微软雅黑" panose="020B0503020204020204" charset="-122"/>
              </a:rPr>
              <a:t>产品功能</a:t>
            </a:r>
            <a:endParaRPr>
              <a:latin typeface="微软雅黑" panose="020B0503020204020204" charset="-122"/>
              <a:ea typeface="微软雅黑" panose="020B0503020204020204" charset="-122"/>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全域会员多种权益管理体系"/>
          <p:cNvSpPr/>
          <p:nvPr/>
        </p:nvSpPr>
        <p:spPr>
          <a:xfrm>
            <a:off x="4193581" y="1021178"/>
            <a:ext cx="3811188" cy="464185"/>
          </a:xfrm>
          <a:prstGeom prst="rect">
            <a:avLst/>
          </a:prstGeom>
          <a:ln w="12700">
            <a:miter lim="400000"/>
          </a:ln>
        </p:spPr>
        <p:txBody>
          <a:bodyPr lIns="48175" tIns="48175" rIns="48175" bIns="48175">
            <a:spAutoFit/>
          </a:bodyPr>
          <a:lstStyle>
            <a:lvl1pPr defTabSz="48895">
              <a:defRPr sz="2400" b="1">
                <a:solidFill>
                  <a:srgbClr val="FFFFFF"/>
                </a:solidFill>
                <a:latin typeface="Arial" panose="020B0604020202020204"/>
                <a:ea typeface="Arial" panose="020B0604020202020204"/>
                <a:cs typeface="Arial" panose="020B0604020202020204"/>
                <a:sym typeface="Arial" panose="020B0604020202020204"/>
              </a:defRPr>
            </a:lvl1pPr>
          </a:lstStyle>
          <a:p>
            <a:r>
              <a:rPr>
                <a:latin typeface="微软雅黑" panose="020B0503020204020204" charset="-122"/>
                <a:ea typeface="微软雅黑" panose="020B0503020204020204" charset="-122"/>
              </a:rPr>
              <a:t>全域会员多种权益管理体系</a:t>
            </a:r>
            <a:endParaRPr>
              <a:latin typeface="微软雅黑" panose="020B0503020204020204" charset="-122"/>
              <a:ea typeface="微软雅黑" panose="020B0503020204020204" charset="-122"/>
            </a:endParaRPr>
          </a:p>
        </p:txBody>
      </p:sp>
      <p:sp>
        <p:nvSpPr>
          <p:cNvPr id="578" name="公司简介"/>
          <p:cNvSpPr txBox="1"/>
          <p:nvPr/>
        </p:nvSpPr>
        <p:spPr>
          <a:xfrm>
            <a:off x="534033" y="241184"/>
            <a:ext cx="1521684" cy="534669"/>
          </a:xfrm>
          <a:prstGeom prst="rect">
            <a:avLst/>
          </a:prstGeom>
          <a:ln w="12700">
            <a:miter lim="400000"/>
          </a:ln>
        </p:spPr>
        <p:txBody>
          <a:bodyPr lIns="32384" tIns="32384" rIns="32384" bIns="32384">
            <a:spAutoFit/>
          </a:bodyPr>
          <a:lstStyle>
            <a:lvl1pPr algn="just" defTabSz="912495">
              <a:lnSpc>
                <a:spcPct val="150000"/>
              </a:lnSpc>
              <a:defRPr sz="2600" b="1">
                <a:solidFill>
                  <a:srgbClr val="FFFFFF"/>
                </a:solidFill>
              </a:defRPr>
            </a:lvl1pPr>
          </a:lstStyle>
          <a:p>
            <a:r>
              <a:rPr>
                <a:latin typeface="微软雅黑" panose="020B0503020204020204" charset="-122"/>
                <a:ea typeface="微软雅黑" panose="020B0503020204020204" charset="-122"/>
              </a:rPr>
              <a:t>产品功能</a:t>
            </a:r>
            <a:endParaRPr>
              <a:latin typeface="微软雅黑" panose="020B0503020204020204" charset="-122"/>
              <a:ea typeface="微软雅黑" panose="020B0503020204020204" charset="-122"/>
            </a:endParaRPr>
          </a:p>
        </p:txBody>
      </p:sp>
      <p:sp>
        <p:nvSpPr>
          <p:cNvPr id="579" name="全渠道会员采集，建立全方位的会员权益体系，实现客户标签、分级管理、忠诚度管理等玩法，打造自流量入口和会员全生命周期的精细化运营管理。"/>
          <p:cNvSpPr txBox="1"/>
          <p:nvPr/>
        </p:nvSpPr>
        <p:spPr>
          <a:xfrm>
            <a:off x="1169670" y="1779270"/>
            <a:ext cx="9103995" cy="606425"/>
          </a:xfrm>
          <a:prstGeom prst="rect">
            <a:avLst/>
          </a:prstGeom>
          <a:ln w="12700">
            <a:miter lim="400000"/>
          </a:ln>
        </p:spPr>
        <p:txBody>
          <a:bodyPr wrap="square" lIns="45718" tIns="45718" rIns="45718" bIns="45718">
            <a:spAutoFit/>
          </a:bodyPr>
          <a:lstStyle>
            <a:lvl1pPr defTabSz="963295">
              <a:lnSpc>
                <a:spcPct val="120000"/>
              </a:lnSpc>
              <a:defRPr sz="1400">
                <a:solidFill>
                  <a:srgbClr val="FFFFFF"/>
                </a:solidFill>
              </a:defRPr>
            </a:lvl1pPr>
          </a:lstStyle>
          <a:p>
            <a:pPr algn="ctr"/>
            <a:r>
              <a:rPr>
                <a:latin typeface="微软雅黑" panose="020B0503020204020204" charset="-122"/>
                <a:ea typeface="微软雅黑" panose="020B0503020204020204" charset="-122"/>
              </a:rPr>
              <a:t>全渠道会员采集，建立全方位的会员权益体系，实现客户标签、分级管理、忠诚度管理等玩法，</a:t>
            </a:r>
            <a:endParaRPr>
              <a:latin typeface="微软雅黑" panose="020B0503020204020204" charset="-122"/>
              <a:ea typeface="微软雅黑" panose="020B0503020204020204" charset="-122"/>
            </a:endParaRPr>
          </a:p>
          <a:p>
            <a:pPr algn="ctr"/>
            <a:r>
              <a:rPr>
                <a:latin typeface="微软雅黑" panose="020B0503020204020204" charset="-122"/>
                <a:ea typeface="微软雅黑" panose="020B0503020204020204" charset="-122"/>
              </a:rPr>
              <a:t>打造自流量入口和会员全生命周期的精细化运营管理。</a:t>
            </a:r>
            <a:endParaRPr>
              <a:latin typeface="微软雅黑" panose="020B0503020204020204" charset="-122"/>
              <a:ea typeface="微软雅黑" panose="020B0503020204020204" charset="-122"/>
            </a:endParaRPr>
          </a:p>
        </p:txBody>
      </p:sp>
      <p:sp>
        <p:nvSpPr>
          <p:cNvPr id="580" name="会员等级/积分"/>
          <p:cNvSpPr txBox="1"/>
          <p:nvPr/>
        </p:nvSpPr>
        <p:spPr>
          <a:xfrm>
            <a:off x="4216517" y="4360566"/>
            <a:ext cx="1660118" cy="279401"/>
          </a:xfrm>
          <a:prstGeom prst="rect">
            <a:avLst/>
          </a:prstGeom>
          <a:ln w="12700">
            <a:miter lim="400000"/>
          </a:ln>
        </p:spPr>
        <p:txBody>
          <a:bodyPr lIns="0" tIns="0" rIns="0" bIns="0" anchor="ctr">
            <a:normAutofit/>
          </a:bodyPr>
          <a:lstStyle/>
          <a:p>
            <a:pPr defTabSz="962660">
              <a:defRPr sz="1600" b="1" spc="266">
                <a:solidFill>
                  <a:srgbClr val="FFFFFF"/>
                </a:solidFill>
              </a:defRPr>
            </a:pPr>
            <a:r>
              <a:rPr>
                <a:latin typeface="微软雅黑" panose="020B0503020204020204" charset="-122"/>
                <a:ea typeface="微软雅黑" panose="020B0503020204020204" charset="-122"/>
                <a:cs typeface="微软雅黑" panose="020B0503020204020204" charset="-122"/>
              </a:rPr>
              <a:t>会员等级/</a:t>
            </a:r>
            <a:r>
              <a:rPr>
                <a:latin typeface="微软雅黑" panose="020B0503020204020204" charset="-122"/>
                <a:ea typeface="微软雅黑" panose="020B0503020204020204" charset="-122"/>
                <a:cs typeface="微软雅黑" panose="020B0503020204020204" charset="-122"/>
              </a:rPr>
              <a:t>积分</a:t>
            </a:r>
            <a:endParaRPr>
              <a:latin typeface="微软雅黑" panose="020B0503020204020204" charset="-122"/>
              <a:ea typeface="微软雅黑" panose="020B0503020204020204" charset="-122"/>
              <a:cs typeface="微软雅黑" panose="020B0503020204020204" charset="-122"/>
            </a:endParaRPr>
          </a:p>
        </p:txBody>
      </p:sp>
      <p:sp>
        <p:nvSpPr>
          <p:cNvPr id="581" name="会员等级管理…"/>
          <p:cNvSpPr txBox="1"/>
          <p:nvPr/>
        </p:nvSpPr>
        <p:spPr>
          <a:xfrm>
            <a:off x="4216313" y="4803063"/>
            <a:ext cx="1660526" cy="734061"/>
          </a:xfrm>
          <a:prstGeom prst="rect">
            <a:avLst/>
          </a:prstGeom>
          <a:ln w="12700">
            <a:miter lim="400000"/>
          </a:ln>
        </p:spPr>
        <p:txBody>
          <a:bodyPr lIns="0" tIns="0" rIns="0" bIns="0">
            <a:normAutofit/>
          </a:bodyPr>
          <a:lstStyle/>
          <a:p>
            <a:pPr marL="120015" indent="-120015" defTabSz="963295">
              <a:lnSpc>
                <a:spcPct val="120000"/>
              </a:lnSpc>
              <a:buSzPct val="100000"/>
              <a:buChar char="•"/>
              <a:defRPr sz="1200" spc="100">
                <a:solidFill>
                  <a:srgbClr val="FFFFFF"/>
                </a:solidFill>
              </a:defRPr>
            </a:pPr>
            <a:r>
              <a:rPr>
                <a:latin typeface="微软雅黑" panose="020B0503020204020204" charset="-122"/>
                <a:ea typeface="微软雅黑" panose="020B0503020204020204" charset="-122"/>
              </a:rPr>
              <a:t>会员等级管理</a:t>
            </a:r>
            <a:endParaRPr spc="150">
              <a:latin typeface="微软雅黑" panose="020B0503020204020204" charset="-122"/>
              <a:ea typeface="微软雅黑" panose="020B0503020204020204" charset="-122"/>
            </a:endParaRPr>
          </a:p>
          <a:p>
            <a:pPr marL="120015" indent="-120015" defTabSz="963295">
              <a:lnSpc>
                <a:spcPct val="120000"/>
              </a:lnSpc>
              <a:buSzPct val="100000"/>
              <a:buChar char="•"/>
              <a:defRPr sz="1200" spc="100">
                <a:solidFill>
                  <a:srgbClr val="FFFFFF"/>
                </a:solidFill>
              </a:defRPr>
            </a:pPr>
            <a:r>
              <a:rPr>
                <a:latin typeface="微软雅黑" panose="020B0503020204020204" charset="-122"/>
                <a:ea typeface="微软雅黑" panose="020B0503020204020204" charset="-122"/>
              </a:rPr>
              <a:t>灵活的积分规则玩法</a:t>
            </a:r>
            <a:endParaRPr spc="150">
              <a:latin typeface="微软雅黑" panose="020B0503020204020204" charset="-122"/>
              <a:ea typeface="微软雅黑" panose="020B0503020204020204" charset="-122"/>
            </a:endParaRPr>
          </a:p>
          <a:p>
            <a:pPr marL="120015" indent="-120015" defTabSz="963295">
              <a:lnSpc>
                <a:spcPct val="120000"/>
              </a:lnSpc>
              <a:buSzPct val="100000"/>
              <a:buChar char="•"/>
              <a:defRPr sz="1200" spc="100">
                <a:solidFill>
                  <a:srgbClr val="FFFFFF"/>
                </a:solidFill>
              </a:defRPr>
            </a:pPr>
            <a:r>
              <a:rPr>
                <a:latin typeface="微软雅黑" panose="020B0503020204020204" charset="-122"/>
                <a:ea typeface="微软雅黑" panose="020B0503020204020204" charset="-122"/>
              </a:rPr>
              <a:t>支持线上线下打通</a:t>
            </a:r>
            <a:endParaRPr>
              <a:latin typeface="微软雅黑" panose="020B0503020204020204" charset="-122"/>
              <a:ea typeface="微软雅黑" panose="020B0503020204020204" charset="-122"/>
            </a:endParaRPr>
          </a:p>
        </p:txBody>
      </p:sp>
      <p:sp>
        <p:nvSpPr>
          <p:cNvPr id="582" name="会员卡券"/>
          <p:cNvSpPr txBox="1"/>
          <p:nvPr/>
        </p:nvSpPr>
        <p:spPr>
          <a:xfrm>
            <a:off x="6781637" y="4360566"/>
            <a:ext cx="1195282" cy="279401"/>
          </a:xfrm>
          <a:prstGeom prst="rect">
            <a:avLst/>
          </a:prstGeom>
          <a:ln w="12700">
            <a:miter lim="400000"/>
          </a:ln>
        </p:spPr>
        <p:txBody>
          <a:bodyPr lIns="0" tIns="0" rIns="0" bIns="0" anchor="ctr">
            <a:normAutofit/>
          </a:bodyPr>
          <a:lstStyle>
            <a:lvl1pPr defTabSz="963295">
              <a:defRPr sz="1600" b="1" spc="266">
                <a:solidFill>
                  <a:srgbClr val="FFFFFF"/>
                </a:solidFill>
              </a:defRPr>
            </a:lvl1pPr>
          </a:lstStyle>
          <a:p>
            <a:r>
              <a:rPr>
                <a:latin typeface="微软雅黑" panose="020B0503020204020204" charset="-122"/>
                <a:ea typeface="微软雅黑" panose="020B0503020204020204" charset="-122"/>
              </a:rPr>
              <a:t>会员卡券</a:t>
            </a:r>
            <a:endParaRPr>
              <a:latin typeface="微软雅黑" panose="020B0503020204020204" charset="-122"/>
              <a:ea typeface="微软雅黑" panose="020B0503020204020204" charset="-122"/>
            </a:endParaRPr>
          </a:p>
        </p:txBody>
      </p:sp>
      <p:sp>
        <p:nvSpPr>
          <p:cNvPr id="583" name="实体/电子会员卡…"/>
          <p:cNvSpPr txBox="1"/>
          <p:nvPr/>
        </p:nvSpPr>
        <p:spPr>
          <a:xfrm>
            <a:off x="6781637" y="4803063"/>
            <a:ext cx="1393841" cy="734061"/>
          </a:xfrm>
          <a:prstGeom prst="rect">
            <a:avLst/>
          </a:prstGeom>
          <a:ln w="12700">
            <a:miter lim="400000"/>
          </a:ln>
        </p:spPr>
        <p:txBody>
          <a:bodyPr lIns="0" tIns="0" rIns="0" bIns="0">
            <a:normAutofit/>
          </a:bodyPr>
          <a:lstStyle/>
          <a:p>
            <a:pPr marL="120015" indent="-120015" defTabSz="963295">
              <a:lnSpc>
                <a:spcPct val="120000"/>
              </a:lnSpc>
              <a:buSzPct val="100000"/>
              <a:buChar char="•"/>
              <a:defRPr sz="1200" spc="100">
                <a:solidFill>
                  <a:srgbClr val="FFFFFF"/>
                </a:solidFill>
              </a:defRPr>
            </a:pPr>
            <a:r>
              <a:rPr>
                <a:latin typeface="微软雅黑" panose="020B0503020204020204" charset="-122"/>
                <a:ea typeface="微软雅黑" panose="020B0503020204020204" charset="-122"/>
                <a:cs typeface="微软雅黑" panose="020B0503020204020204" charset="-122"/>
              </a:rPr>
              <a:t>实体</a:t>
            </a:r>
            <a:r>
              <a:rPr>
                <a:latin typeface="微软雅黑" panose="020B0503020204020204" charset="-122"/>
                <a:ea typeface="微软雅黑" panose="020B0503020204020204" charset="-122"/>
                <a:cs typeface="微软雅黑" panose="020B0503020204020204" charset="-122"/>
              </a:rPr>
              <a:t>/电子会员卡</a:t>
            </a:r>
            <a:endParaRPr spc="150">
              <a:latin typeface="微软雅黑" panose="020B0503020204020204" charset="-122"/>
              <a:ea typeface="微软雅黑" panose="020B0503020204020204" charset="-122"/>
              <a:cs typeface="微软雅黑" panose="020B0503020204020204" charset="-122"/>
            </a:endParaRPr>
          </a:p>
          <a:p>
            <a:pPr marL="120015" indent="-120015" defTabSz="963295">
              <a:lnSpc>
                <a:spcPct val="120000"/>
              </a:lnSpc>
              <a:buSzPct val="100000"/>
              <a:buChar char="•"/>
              <a:defRPr sz="1200" spc="100">
                <a:solidFill>
                  <a:srgbClr val="FFFFFF"/>
                </a:solidFill>
              </a:defRPr>
            </a:pPr>
            <a:r>
              <a:rPr>
                <a:latin typeface="微软雅黑" panose="020B0503020204020204" charset="-122"/>
                <a:ea typeface="微软雅黑" panose="020B0503020204020204" charset="-122"/>
                <a:cs typeface="微软雅黑" panose="020B0503020204020204" charset="-122"/>
              </a:rPr>
              <a:t>多种购物储值卡</a:t>
            </a:r>
            <a:endParaRPr spc="150">
              <a:latin typeface="微软雅黑" panose="020B0503020204020204" charset="-122"/>
              <a:ea typeface="微软雅黑" panose="020B0503020204020204" charset="-122"/>
              <a:cs typeface="微软雅黑" panose="020B0503020204020204" charset="-122"/>
            </a:endParaRPr>
          </a:p>
          <a:p>
            <a:pPr marL="120015" indent="-120015" defTabSz="963295">
              <a:lnSpc>
                <a:spcPct val="120000"/>
              </a:lnSpc>
              <a:buSzPct val="100000"/>
              <a:buChar char="•"/>
              <a:defRPr sz="1200" spc="100">
                <a:solidFill>
                  <a:srgbClr val="FFFFFF"/>
                </a:solidFill>
              </a:defRPr>
            </a:pPr>
            <a:r>
              <a:rPr>
                <a:latin typeface="微软雅黑" panose="020B0503020204020204" charset="-122"/>
                <a:ea typeface="微软雅黑" panose="020B0503020204020204" charset="-122"/>
                <a:cs typeface="微软雅黑" panose="020B0503020204020204" charset="-122"/>
              </a:rPr>
              <a:t>折扣减价优惠券</a:t>
            </a:r>
            <a:endParaRPr>
              <a:latin typeface="微软雅黑" panose="020B0503020204020204" charset="-122"/>
              <a:ea typeface="微软雅黑" panose="020B0503020204020204" charset="-122"/>
              <a:cs typeface="微软雅黑" panose="020B0503020204020204" charset="-122"/>
            </a:endParaRPr>
          </a:p>
        </p:txBody>
      </p:sp>
      <p:sp>
        <p:nvSpPr>
          <p:cNvPr id="584" name="客户RFM分组"/>
          <p:cNvSpPr txBox="1"/>
          <p:nvPr/>
        </p:nvSpPr>
        <p:spPr>
          <a:xfrm>
            <a:off x="8822724" y="4360566"/>
            <a:ext cx="1867609" cy="279401"/>
          </a:xfrm>
          <a:prstGeom prst="rect">
            <a:avLst/>
          </a:prstGeom>
          <a:ln w="12700">
            <a:miter lim="400000"/>
          </a:ln>
        </p:spPr>
        <p:txBody>
          <a:bodyPr lIns="0" tIns="0" rIns="0" bIns="0" anchor="ctr">
            <a:normAutofit/>
          </a:bodyPr>
          <a:lstStyle/>
          <a:p>
            <a:pPr defTabSz="962660">
              <a:defRPr sz="1600" b="1" spc="300">
                <a:solidFill>
                  <a:srgbClr val="FFFFFF"/>
                </a:solidFill>
              </a:defRPr>
            </a:pPr>
            <a:r>
              <a:rPr>
                <a:latin typeface="微软雅黑" panose="020B0503020204020204" charset="-122"/>
                <a:ea typeface="微软雅黑" panose="020B0503020204020204" charset="-122"/>
                <a:cs typeface="微软雅黑" panose="020B0503020204020204" charset="-122"/>
              </a:rPr>
              <a:t>客户RFM</a:t>
            </a:r>
            <a:r>
              <a:rPr>
                <a:latin typeface="微软雅黑" panose="020B0503020204020204" charset="-122"/>
                <a:ea typeface="微软雅黑" panose="020B0503020204020204" charset="-122"/>
                <a:cs typeface="微软雅黑" panose="020B0503020204020204" charset="-122"/>
              </a:rPr>
              <a:t>分组</a:t>
            </a:r>
            <a:endParaRPr>
              <a:latin typeface="微软雅黑" panose="020B0503020204020204" charset="-122"/>
              <a:ea typeface="微软雅黑" panose="020B0503020204020204" charset="-122"/>
              <a:cs typeface="微软雅黑" panose="020B0503020204020204" charset="-122"/>
            </a:endParaRPr>
          </a:p>
        </p:txBody>
      </p:sp>
      <p:sp>
        <p:nvSpPr>
          <p:cNvPr id="585" name="自由组合多种属性…"/>
          <p:cNvSpPr txBox="1"/>
          <p:nvPr/>
        </p:nvSpPr>
        <p:spPr>
          <a:xfrm>
            <a:off x="8822724" y="4803063"/>
            <a:ext cx="1503412" cy="474981"/>
          </a:xfrm>
          <a:prstGeom prst="rect">
            <a:avLst/>
          </a:prstGeom>
          <a:ln w="12700">
            <a:miter lim="400000"/>
          </a:ln>
        </p:spPr>
        <p:txBody>
          <a:bodyPr lIns="0" tIns="0" rIns="0" bIns="0">
            <a:normAutofit/>
          </a:bodyPr>
          <a:lstStyle/>
          <a:p>
            <a:pPr marL="120015" indent="-120015" defTabSz="963295">
              <a:lnSpc>
                <a:spcPct val="120000"/>
              </a:lnSpc>
              <a:buSzPct val="100000"/>
              <a:buChar char="•"/>
              <a:defRPr sz="1200" spc="100">
                <a:solidFill>
                  <a:srgbClr val="FFFFFF"/>
                </a:solidFill>
              </a:defRPr>
            </a:pPr>
            <a:r>
              <a:rPr>
                <a:latin typeface="微软雅黑" panose="020B0503020204020204" charset="-122"/>
                <a:ea typeface="微软雅黑" panose="020B0503020204020204" charset="-122"/>
              </a:rPr>
              <a:t>自由组合多种属性</a:t>
            </a:r>
            <a:endParaRPr>
              <a:latin typeface="微软雅黑" panose="020B0503020204020204" charset="-122"/>
              <a:ea typeface="微软雅黑" panose="020B0503020204020204" charset="-122"/>
            </a:endParaRPr>
          </a:p>
          <a:p>
            <a:pPr marL="120015" indent="-120015" defTabSz="963295">
              <a:lnSpc>
                <a:spcPct val="120000"/>
              </a:lnSpc>
              <a:buSzPct val="100000"/>
              <a:buChar char="•"/>
              <a:defRPr sz="1200" spc="100">
                <a:solidFill>
                  <a:srgbClr val="FFFFFF"/>
                </a:solidFill>
              </a:defRPr>
            </a:pPr>
            <a:r>
              <a:rPr>
                <a:latin typeface="微软雅黑" panose="020B0503020204020204" charset="-122"/>
                <a:ea typeface="微软雅黑" panose="020B0503020204020204" charset="-122"/>
              </a:rPr>
              <a:t>灵活标签客户</a:t>
            </a:r>
            <a:endParaRPr>
              <a:latin typeface="微软雅黑" panose="020B0503020204020204" charset="-122"/>
              <a:ea typeface="微软雅黑" panose="020B0503020204020204" charset="-122"/>
            </a:endParaRPr>
          </a:p>
        </p:txBody>
      </p:sp>
      <p:sp>
        <p:nvSpPr>
          <p:cNvPr id="586" name="多渠道身份统一"/>
          <p:cNvSpPr txBox="1"/>
          <p:nvPr/>
        </p:nvSpPr>
        <p:spPr>
          <a:xfrm>
            <a:off x="1763645" y="4360566"/>
            <a:ext cx="1763770" cy="279401"/>
          </a:xfrm>
          <a:prstGeom prst="rect">
            <a:avLst/>
          </a:prstGeom>
          <a:ln w="12700">
            <a:miter lim="400000"/>
          </a:ln>
        </p:spPr>
        <p:txBody>
          <a:bodyPr lIns="0" tIns="0" rIns="0" bIns="0" anchor="ctr">
            <a:normAutofit/>
          </a:bodyPr>
          <a:lstStyle>
            <a:lvl1pPr defTabSz="962660">
              <a:defRPr sz="1600" b="1" spc="266">
                <a:solidFill>
                  <a:srgbClr val="FFFFFF"/>
                </a:solidFill>
              </a:defRPr>
            </a:lvl1pPr>
          </a:lstStyle>
          <a:p>
            <a:r>
              <a:rPr>
                <a:latin typeface="微软雅黑" panose="020B0503020204020204" charset="-122"/>
                <a:ea typeface="微软雅黑" panose="020B0503020204020204" charset="-122"/>
              </a:rPr>
              <a:t>多渠道身份统一</a:t>
            </a:r>
            <a:endParaRPr>
              <a:latin typeface="微软雅黑" panose="020B0503020204020204" charset="-122"/>
              <a:ea typeface="微软雅黑" panose="020B0503020204020204" charset="-122"/>
            </a:endParaRPr>
          </a:p>
        </p:txBody>
      </p:sp>
      <p:sp>
        <p:nvSpPr>
          <p:cNvPr id="587" name="线上平台下单提取…"/>
          <p:cNvSpPr txBox="1"/>
          <p:nvPr/>
        </p:nvSpPr>
        <p:spPr>
          <a:xfrm>
            <a:off x="1763972" y="4803063"/>
            <a:ext cx="1763117" cy="993141"/>
          </a:xfrm>
          <a:prstGeom prst="rect">
            <a:avLst/>
          </a:prstGeom>
          <a:ln w="12700">
            <a:miter lim="400000"/>
          </a:ln>
        </p:spPr>
        <p:txBody>
          <a:bodyPr lIns="0" tIns="0" rIns="0" bIns="0">
            <a:normAutofit/>
          </a:bodyPr>
          <a:lstStyle/>
          <a:p>
            <a:pPr marL="120015" indent="-120015" defTabSz="963295">
              <a:lnSpc>
                <a:spcPct val="120000"/>
              </a:lnSpc>
              <a:buSzPct val="100000"/>
              <a:buChar char="•"/>
              <a:defRPr sz="1200" spc="150">
                <a:solidFill>
                  <a:srgbClr val="FFFFFF"/>
                </a:solidFill>
              </a:defRPr>
            </a:pPr>
            <a:r>
              <a:rPr>
                <a:latin typeface="微软雅黑" panose="020B0503020204020204" charset="-122"/>
                <a:ea typeface="微软雅黑" panose="020B0503020204020204" charset="-122"/>
              </a:rPr>
              <a:t>线上平台下单提取</a:t>
            </a:r>
            <a:endParaRPr>
              <a:latin typeface="微软雅黑" panose="020B0503020204020204" charset="-122"/>
              <a:ea typeface="微软雅黑" panose="020B0503020204020204" charset="-122"/>
            </a:endParaRPr>
          </a:p>
          <a:p>
            <a:pPr marL="120015" indent="-120015" defTabSz="963295">
              <a:lnSpc>
                <a:spcPct val="120000"/>
              </a:lnSpc>
              <a:buSzPct val="100000"/>
              <a:buChar char="•"/>
              <a:defRPr sz="1200" spc="150">
                <a:solidFill>
                  <a:srgbClr val="FFFFFF"/>
                </a:solidFill>
              </a:defRPr>
            </a:pPr>
            <a:r>
              <a:rPr>
                <a:latin typeface="微软雅黑" panose="020B0503020204020204" charset="-122"/>
                <a:ea typeface="微软雅黑" panose="020B0503020204020204" charset="-122"/>
              </a:rPr>
              <a:t>微商城注册会员</a:t>
            </a:r>
            <a:endParaRPr>
              <a:latin typeface="微软雅黑" panose="020B0503020204020204" charset="-122"/>
              <a:ea typeface="微软雅黑" panose="020B0503020204020204" charset="-122"/>
            </a:endParaRPr>
          </a:p>
          <a:p>
            <a:pPr marL="120015" indent="-120015" defTabSz="963295">
              <a:lnSpc>
                <a:spcPct val="120000"/>
              </a:lnSpc>
              <a:buSzPct val="100000"/>
              <a:buChar char="•"/>
              <a:defRPr sz="1200" spc="150">
                <a:solidFill>
                  <a:srgbClr val="FFFFFF"/>
                </a:solidFill>
              </a:defRPr>
            </a:pPr>
            <a:r>
              <a:rPr>
                <a:latin typeface="微软雅黑" panose="020B0503020204020204" charset="-122"/>
                <a:ea typeface="微软雅黑" panose="020B0503020204020204" charset="-122"/>
              </a:rPr>
              <a:t>线下门店新增会员</a:t>
            </a:r>
            <a:endParaRPr>
              <a:latin typeface="微软雅黑" panose="020B0503020204020204" charset="-122"/>
              <a:ea typeface="微软雅黑" panose="020B0503020204020204" charset="-122"/>
            </a:endParaRPr>
          </a:p>
          <a:p>
            <a:pPr marL="120015" indent="-120015" defTabSz="963295">
              <a:lnSpc>
                <a:spcPct val="120000"/>
              </a:lnSpc>
              <a:buSzPct val="100000"/>
              <a:buChar char="•"/>
              <a:defRPr sz="1200" spc="150">
                <a:solidFill>
                  <a:srgbClr val="FFFFFF"/>
                </a:solidFill>
              </a:defRPr>
            </a:pPr>
            <a:r>
              <a:rPr>
                <a:latin typeface="微软雅黑" panose="020B0503020204020204" charset="-122"/>
                <a:ea typeface="微软雅黑" panose="020B0503020204020204" charset="-122"/>
              </a:rPr>
              <a:t>手工导入会员数据</a:t>
            </a:r>
            <a:endParaRPr>
              <a:latin typeface="微软雅黑" panose="020B0503020204020204" charset="-122"/>
              <a:ea typeface="微软雅黑" panose="020B0503020204020204" charset="-122"/>
            </a:endParaRPr>
          </a:p>
        </p:txBody>
      </p:sp>
      <p:grpSp>
        <p:nvGrpSpPr>
          <p:cNvPr id="599" name="成组"/>
          <p:cNvGrpSpPr/>
          <p:nvPr/>
        </p:nvGrpSpPr>
        <p:grpSpPr>
          <a:xfrm>
            <a:off x="1998037" y="2893081"/>
            <a:ext cx="8202131" cy="1224191"/>
            <a:chOff x="0" y="0"/>
            <a:chExt cx="8202129" cy="1224190"/>
          </a:xfrm>
        </p:grpSpPr>
        <p:grpSp>
          <p:nvGrpSpPr>
            <p:cNvPr id="590" name="成组"/>
            <p:cNvGrpSpPr/>
            <p:nvPr/>
          </p:nvGrpSpPr>
          <p:grpSpPr>
            <a:xfrm>
              <a:off x="-1" y="0"/>
              <a:ext cx="7911805" cy="1214656"/>
              <a:chOff x="0" y="0"/>
              <a:chExt cx="7911802" cy="1214655"/>
            </a:xfrm>
          </p:grpSpPr>
          <p:sp>
            <p:nvSpPr>
              <p:cNvPr id="588" name="椭圆形"/>
              <p:cNvSpPr/>
              <p:nvPr/>
            </p:nvSpPr>
            <p:spPr>
              <a:xfrm>
                <a:off x="0" y="0"/>
                <a:ext cx="1190826" cy="1214656"/>
              </a:xfrm>
              <a:prstGeom prst="ellipse">
                <a:avLst/>
              </a:prstGeom>
              <a:solidFill>
                <a:srgbClr val="FFFFFF"/>
              </a:solidFill>
              <a:ln w="12700" cap="flat">
                <a:noFill/>
                <a:miter lim="400000"/>
              </a:ln>
              <a:effectLst/>
            </p:spPr>
            <p:txBody>
              <a:bodyPr wrap="square" lIns="45718" tIns="45718" rIns="45718" bIns="45718" numCol="1" anchor="ctr">
                <a:noAutofit/>
              </a:bodyP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589" name="fenzu.png" descr="fenzu.png"/>
              <p:cNvPicPr>
                <a:picLocks noChangeAspect="1"/>
              </p:cNvPicPr>
              <p:nvPr/>
            </p:nvPicPr>
            <p:blipFill>
              <a:blip r:embed="rId1"/>
              <a:stretch>
                <a:fillRect/>
              </a:stretch>
            </p:blipFill>
            <p:spPr>
              <a:xfrm>
                <a:off x="7259096" y="280974"/>
                <a:ext cx="652707" cy="652708"/>
              </a:xfrm>
              <a:prstGeom prst="rect">
                <a:avLst/>
              </a:prstGeom>
              <a:ln w="12700" cap="flat">
                <a:noFill/>
                <a:miter lim="400000"/>
                <a:headEnd/>
                <a:tailEnd/>
              </a:ln>
              <a:effectLst/>
            </p:spPr>
          </p:pic>
        </p:grpSp>
        <p:pic>
          <p:nvPicPr>
            <p:cNvPr id="591" name="成组" descr="成组"/>
            <p:cNvPicPr>
              <a:picLocks noChangeAspect="1"/>
            </p:cNvPicPr>
            <p:nvPr/>
          </p:nvPicPr>
          <p:blipFill>
            <a:blip r:embed="rId2"/>
            <a:srcRect/>
            <a:stretch>
              <a:fillRect/>
            </a:stretch>
          </p:blipFill>
          <p:spPr>
            <a:xfrm>
              <a:off x="172485" y="172634"/>
              <a:ext cx="848179" cy="848180"/>
            </a:xfrm>
            <a:prstGeom prst="rect">
              <a:avLst/>
            </a:prstGeom>
            <a:ln w="12700" cap="flat">
              <a:noFill/>
              <a:miter lim="400000"/>
              <a:headEnd/>
              <a:tailEnd/>
            </a:ln>
            <a:effectLst/>
          </p:spPr>
        </p:pic>
        <p:grpSp>
          <p:nvGrpSpPr>
            <p:cNvPr id="596" name="成组"/>
            <p:cNvGrpSpPr/>
            <p:nvPr/>
          </p:nvGrpSpPr>
          <p:grpSpPr>
            <a:xfrm>
              <a:off x="2335616" y="4990"/>
              <a:ext cx="5866514" cy="1219201"/>
              <a:chOff x="0" y="0"/>
              <a:chExt cx="5866513" cy="1219200"/>
            </a:xfrm>
          </p:grpSpPr>
          <p:sp>
            <p:nvSpPr>
              <p:cNvPr id="592" name="椭圆形"/>
              <p:cNvSpPr/>
              <p:nvPr/>
            </p:nvSpPr>
            <p:spPr>
              <a:xfrm>
                <a:off x="0" y="0"/>
                <a:ext cx="1195281" cy="1219200"/>
              </a:xfrm>
              <a:prstGeom prst="ellipse">
                <a:avLst/>
              </a:prstGeom>
              <a:solidFill>
                <a:srgbClr val="FFFFFF"/>
              </a:solidFill>
              <a:ln w="12700" cap="flat">
                <a:noFill/>
                <a:miter lim="400000"/>
              </a:ln>
              <a:effectLst/>
            </p:spPr>
            <p:txBody>
              <a:bodyPr wrap="square" lIns="45718" tIns="45718" rIns="45718" bIns="45718" numCol="1" anchor="ctr">
                <a:noAutofit/>
              </a:bodyP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93" name="椭圆形"/>
              <p:cNvSpPr/>
              <p:nvPr/>
            </p:nvSpPr>
            <p:spPr>
              <a:xfrm>
                <a:off x="2335616" y="0"/>
                <a:ext cx="1195282" cy="1219200"/>
              </a:xfrm>
              <a:prstGeom prst="ellipse">
                <a:avLst/>
              </a:prstGeom>
              <a:solidFill>
                <a:srgbClr val="FFFFFF"/>
              </a:solidFill>
              <a:ln w="12700" cap="flat">
                <a:noFill/>
                <a:miter lim="400000"/>
              </a:ln>
              <a:effectLst/>
            </p:spPr>
            <p:txBody>
              <a:bodyPr wrap="square" lIns="45718" tIns="45718" rIns="45718" bIns="45718" numCol="1" anchor="ctr">
                <a:noAutofit/>
              </a:bodyP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94" name="椭圆形"/>
              <p:cNvSpPr/>
              <p:nvPr/>
            </p:nvSpPr>
            <p:spPr>
              <a:xfrm>
                <a:off x="4671232" y="0"/>
                <a:ext cx="1195282" cy="1219200"/>
              </a:xfrm>
              <a:prstGeom prst="ellipse">
                <a:avLst/>
              </a:prstGeom>
              <a:solidFill>
                <a:srgbClr val="FFFFFF"/>
              </a:solidFill>
              <a:ln w="12700" cap="flat">
                <a:noFill/>
                <a:miter lim="400000"/>
              </a:ln>
              <a:effectLst/>
            </p:spPr>
            <p:txBody>
              <a:bodyPr wrap="square" lIns="45718" tIns="45718" rIns="45718" bIns="45718" numCol="1" anchor="ctr">
                <a:noAutofit/>
              </a:bodyP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595" name="fenzu.png" descr="fenzu.png"/>
              <p:cNvPicPr>
                <a:picLocks noChangeAspect="1"/>
              </p:cNvPicPr>
              <p:nvPr/>
            </p:nvPicPr>
            <p:blipFill>
              <a:blip r:embed="rId1"/>
              <a:stretch>
                <a:fillRect/>
              </a:stretch>
            </p:blipFill>
            <p:spPr>
              <a:xfrm>
                <a:off x="4941298" y="282025"/>
                <a:ext cx="655150" cy="655150"/>
              </a:xfrm>
              <a:prstGeom prst="rect">
                <a:avLst/>
              </a:prstGeom>
              <a:ln w="12700" cap="flat">
                <a:noFill/>
                <a:miter lim="400000"/>
                <a:headEnd/>
                <a:tailEnd/>
              </a:ln>
              <a:effectLst/>
            </p:spPr>
          </p:pic>
        </p:grpSp>
        <p:pic>
          <p:nvPicPr>
            <p:cNvPr id="597" name="成组" descr="成组"/>
            <p:cNvPicPr>
              <a:picLocks noChangeAspect="1"/>
            </p:cNvPicPr>
            <p:nvPr/>
          </p:nvPicPr>
          <p:blipFill>
            <a:blip r:embed="rId3"/>
            <a:stretch>
              <a:fillRect/>
            </a:stretch>
          </p:blipFill>
          <p:spPr>
            <a:xfrm>
              <a:off x="2595606" y="223183"/>
              <a:ext cx="734061" cy="734061"/>
            </a:xfrm>
            <a:prstGeom prst="rect">
              <a:avLst/>
            </a:prstGeom>
            <a:ln w="12700" cap="flat">
              <a:noFill/>
              <a:miter lim="400000"/>
              <a:headEnd/>
              <a:tailEnd/>
            </a:ln>
            <a:effectLst/>
          </p:spPr>
        </p:pic>
        <p:pic>
          <p:nvPicPr>
            <p:cNvPr id="598" name="成组" descr="成组"/>
            <p:cNvPicPr>
              <a:picLocks noChangeAspect="1"/>
            </p:cNvPicPr>
            <p:nvPr/>
          </p:nvPicPr>
          <p:blipFill>
            <a:blip r:embed="rId4"/>
            <a:stretch>
              <a:fillRect/>
            </a:stretch>
          </p:blipFill>
          <p:spPr>
            <a:xfrm>
              <a:off x="4791761" y="209723"/>
              <a:ext cx="991809" cy="763694"/>
            </a:xfrm>
            <a:prstGeom prst="rect">
              <a:avLst/>
            </a:prstGeom>
            <a:ln w="12700" cap="flat">
              <a:noFill/>
              <a:miter lim="400000"/>
              <a:headEnd/>
              <a:tailEnd/>
            </a:ln>
            <a:effectLst/>
          </p:spPr>
        </p:pic>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解决方案—业务优势1.1"/>
          <p:cNvSpPr txBox="1"/>
          <p:nvPr/>
        </p:nvSpPr>
        <p:spPr>
          <a:xfrm>
            <a:off x="522699" y="-1684888"/>
            <a:ext cx="3534962" cy="1189989"/>
          </a:xfrm>
          <a:prstGeom prst="rect">
            <a:avLst/>
          </a:prstGeom>
          <a:ln w="12700">
            <a:miter lim="400000"/>
          </a:ln>
        </p:spPr>
        <p:txBody>
          <a:bodyPr wrap="none" lIns="45718" tIns="45718" rIns="45718" bIns="45718">
            <a:spAutoFit/>
          </a:bodyPr>
          <a:lstStyle>
            <a:lvl1pPr algn="just" defTabSz="912495">
              <a:lnSpc>
                <a:spcPct val="150000"/>
              </a:lnSpc>
              <a:defRPr sz="2600" b="1">
                <a:solidFill>
                  <a:srgbClr val="212121"/>
                </a:solidFill>
              </a:defRPr>
            </a:lvl1pPr>
          </a:lstStyle>
          <a:p>
            <a:r>
              <a:t>解决方案—业务优势1.1</a:t>
            </a:r>
          </a:p>
        </p:txBody>
      </p:sp>
      <p:sp>
        <p:nvSpPr>
          <p:cNvPr id="602" name="公司简介"/>
          <p:cNvSpPr txBox="1"/>
          <p:nvPr/>
        </p:nvSpPr>
        <p:spPr>
          <a:xfrm>
            <a:off x="534033" y="241184"/>
            <a:ext cx="1521684" cy="663575"/>
          </a:xfrm>
          <a:prstGeom prst="rect">
            <a:avLst/>
          </a:prstGeom>
          <a:ln w="12700">
            <a:miter lim="400000"/>
          </a:ln>
        </p:spPr>
        <p:txBody>
          <a:bodyPr lIns="32384" tIns="32384" rIns="32384" bIns="32384">
            <a:spAutoFit/>
          </a:bodyPr>
          <a:lstStyle>
            <a:lvl1pPr algn="just" defTabSz="912495">
              <a:lnSpc>
                <a:spcPct val="150000"/>
              </a:lnSpc>
              <a:defRPr sz="2600" b="1">
                <a:solidFill>
                  <a:srgbClr val="FFFFFF"/>
                </a:solidFill>
              </a:defRPr>
            </a:lvl1pPr>
          </a:lstStyle>
          <a:p>
            <a:r>
              <a:rPr>
                <a:latin typeface="微软雅黑" panose="020B0503020204020204" charset="-122"/>
                <a:ea typeface="微软雅黑" panose="020B0503020204020204" charset="-122"/>
              </a:rPr>
              <a:t>产品功能</a:t>
            </a:r>
            <a:endParaRPr>
              <a:latin typeface="微软雅黑" panose="020B0503020204020204" charset="-122"/>
              <a:ea typeface="微软雅黑" panose="020B0503020204020204" charset="-122"/>
            </a:endParaRPr>
          </a:p>
        </p:txBody>
      </p:sp>
      <p:sp>
        <p:nvSpPr>
          <p:cNvPr id="603" name="智能导购"/>
          <p:cNvSpPr/>
          <p:nvPr/>
        </p:nvSpPr>
        <p:spPr>
          <a:xfrm>
            <a:off x="5700878" y="784975"/>
            <a:ext cx="1450644" cy="515452"/>
          </a:xfrm>
          <a:prstGeom prst="rect">
            <a:avLst/>
          </a:prstGeom>
          <a:ln w="12700">
            <a:miter lim="400000"/>
          </a:ln>
        </p:spPr>
        <p:txBody>
          <a:bodyPr lIns="48175" tIns="48175" rIns="48175" bIns="48175">
            <a:spAutoFit/>
          </a:bodyPr>
          <a:lstStyle>
            <a:lvl1pPr defTabSz="48895">
              <a:defRPr sz="2400" b="1">
                <a:solidFill>
                  <a:srgbClr val="FFFFFF"/>
                </a:solidFill>
                <a:latin typeface="Arial" panose="020B0604020202020204"/>
                <a:ea typeface="Arial" panose="020B0604020202020204"/>
                <a:cs typeface="Arial" panose="020B0604020202020204"/>
                <a:sym typeface="Arial" panose="020B0604020202020204"/>
              </a:defRPr>
            </a:lvl1pPr>
          </a:lstStyle>
          <a:p>
            <a:r>
              <a:rPr>
                <a:latin typeface="微软雅黑" panose="020B0503020204020204" charset="-122"/>
                <a:ea typeface="微软雅黑" panose="020B0503020204020204" charset="-122"/>
              </a:rPr>
              <a:t>智能导购</a:t>
            </a:r>
            <a:endParaRPr>
              <a:latin typeface="微软雅黑" panose="020B0503020204020204" charset="-122"/>
              <a:ea typeface="微软雅黑" panose="020B0503020204020204" charset="-122"/>
            </a:endParaRPr>
          </a:p>
        </p:txBody>
      </p:sp>
      <p:sp>
        <p:nvSpPr>
          <p:cNvPr id="604" name="手机APP端…"/>
          <p:cNvSpPr txBox="1"/>
          <p:nvPr/>
        </p:nvSpPr>
        <p:spPr>
          <a:xfrm>
            <a:off x="1558713" y="1913084"/>
            <a:ext cx="8644288" cy="685629"/>
          </a:xfrm>
          <a:prstGeom prst="rect">
            <a:avLst/>
          </a:prstGeom>
          <a:ln w="12700">
            <a:miter lim="400000"/>
          </a:ln>
        </p:spPr>
        <p:txBody>
          <a:bodyPr lIns="48174" tIns="48174" rIns="48174" bIns="48174">
            <a:spAutoFit/>
          </a:bodyPr>
          <a:lstStyle/>
          <a:p>
            <a:pPr defTabSz="963295">
              <a:lnSpc>
                <a:spcPct val="120000"/>
              </a:lnSpc>
              <a:defRPr sz="1600" b="1">
                <a:solidFill>
                  <a:srgbClr val="FFFFFF"/>
                </a:solidFill>
              </a:defRPr>
            </a:pPr>
            <a:r>
              <a:rPr>
                <a:latin typeface="微软雅黑" panose="020B0503020204020204" charset="-122"/>
                <a:ea typeface="微软雅黑" panose="020B0503020204020204" charset="-122"/>
                <a:cs typeface="微软雅黑" panose="020B0503020204020204" charset="-122"/>
              </a:rPr>
              <a:t>手机APP</a:t>
            </a:r>
            <a:r>
              <a:rPr>
                <a:latin typeface="微软雅黑" panose="020B0503020204020204" charset="-122"/>
                <a:ea typeface="微软雅黑" panose="020B0503020204020204" charset="-122"/>
                <a:cs typeface="微软雅黑" panose="020B0503020204020204" charset="-122"/>
              </a:rPr>
              <a:t>端</a:t>
            </a:r>
            <a:endParaRPr>
              <a:latin typeface="微软雅黑" panose="020B0503020204020204" charset="-122"/>
              <a:ea typeface="微软雅黑" panose="020B0503020204020204" charset="-122"/>
              <a:cs typeface="微软雅黑" panose="020B0503020204020204" charset="-122"/>
            </a:endParaRPr>
          </a:p>
          <a:p>
            <a:pPr defTabSz="963295">
              <a:lnSpc>
                <a:spcPct val="120000"/>
              </a:lnSpc>
              <a:defRPr sz="1400">
                <a:solidFill>
                  <a:srgbClr val="FFFFFF"/>
                </a:solidFill>
              </a:defRPr>
            </a:pPr>
            <a:r>
              <a:rPr>
                <a:latin typeface="微软雅黑" panose="020B0503020204020204" charset="-122"/>
                <a:ea typeface="微软雅黑" panose="020B0503020204020204" charset="-122"/>
                <a:cs typeface="微软雅黑" panose="020B0503020204020204" charset="-122"/>
              </a:rPr>
              <a:t>提供给终端导购及店长移动作业工具，方便导购和店长更有效的查库存，查业绩，线上、线下订单处理等。</a:t>
            </a:r>
            <a:endParaRPr>
              <a:latin typeface="微软雅黑" panose="020B0503020204020204" charset="-122"/>
              <a:ea typeface="微软雅黑" panose="020B0503020204020204" charset="-122"/>
              <a:cs typeface="微软雅黑" panose="020B0503020204020204" charset="-122"/>
            </a:endParaRPr>
          </a:p>
        </p:txBody>
      </p:sp>
      <p:sp>
        <p:nvSpPr>
          <p:cNvPr id="605" name="收银开单"/>
          <p:cNvSpPr txBox="1"/>
          <p:nvPr/>
        </p:nvSpPr>
        <p:spPr>
          <a:xfrm>
            <a:off x="3409829" y="4746646"/>
            <a:ext cx="978604" cy="279401"/>
          </a:xfrm>
          <a:prstGeom prst="rect">
            <a:avLst/>
          </a:prstGeom>
          <a:ln w="12700">
            <a:miter lim="400000"/>
          </a:ln>
        </p:spPr>
        <p:txBody>
          <a:bodyPr lIns="0" tIns="0" rIns="0" bIns="0" anchor="ctr">
            <a:normAutofit/>
          </a:bodyPr>
          <a:lstStyle>
            <a:lvl1pPr defTabSz="962660">
              <a:defRPr sz="1600" b="1" spc="266">
                <a:solidFill>
                  <a:srgbClr val="FFFFFF"/>
                </a:solidFill>
              </a:defRPr>
            </a:lvl1pPr>
          </a:lstStyle>
          <a:p>
            <a:r>
              <a:rPr>
                <a:latin typeface="微软雅黑" panose="020B0503020204020204" charset="-122"/>
                <a:ea typeface="微软雅黑" panose="020B0503020204020204" charset="-122"/>
              </a:rPr>
              <a:t>收银开单</a:t>
            </a:r>
            <a:endParaRPr>
              <a:latin typeface="微软雅黑" panose="020B0503020204020204" charset="-122"/>
              <a:ea typeface="微软雅黑" panose="020B0503020204020204" charset="-122"/>
            </a:endParaRPr>
          </a:p>
        </p:txBody>
      </p:sp>
      <p:sp>
        <p:nvSpPr>
          <p:cNvPr id="606" name="业绩跟踪"/>
          <p:cNvSpPr txBox="1"/>
          <p:nvPr/>
        </p:nvSpPr>
        <p:spPr>
          <a:xfrm>
            <a:off x="5115479" y="4746646"/>
            <a:ext cx="1003211" cy="279401"/>
          </a:xfrm>
          <a:prstGeom prst="rect">
            <a:avLst/>
          </a:prstGeom>
          <a:ln w="12700">
            <a:miter lim="400000"/>
          </a:ln>
        </p:spPr>
        <p:txBody>
          <a:bodyPr lIns="0" tIns="0" rIns="0" bIns="0" anchor="ctr">
            <a:normAutofit/>
          </a:bodyPr>
          <a:lstStyle>
            <a:lvl1pPr defTabSz="963295">
              <a:defRPr sz="1600" b="1" spc="266">
                <a:solidFill>
                  <a:srgbClr val="FFFFFF"/>
                </a:solidFill>
              </a:defRPr>
            </a:lvl1pPr>
          </a:lstStyle>
          <a:p>
            <a:r>
              <a:rPr>
                <a:latin typeface="微软雅黑" panose="020B0503020204020204" charset="-122"/>
                <a:ea typeface="微软雅黑" panose="020B0503020204020204" charset="-122"/>
              </a:rPr>
              <a:t>业绩跟踪</a:t>
            </a:r>
            <a:endParaRPr>
              <a:latin typeface="微软雅黑" panose="020B0503020204020204" charset="-122"/>
              <a:ea typeface="微软雅黑" panose="020B0503020204020204" charset="-122"/>
            </a:endParaRPr>
          </a:p>
        </p:txBody>
      </p:sp>
      <p:sp>
        <p:nvSpPr>
          <p:cNvPr id="607" name="调货申请"/>
          <p:cNvSpPr txBox="1"/>
          <p:nvPr/>
        </p:nvSpPr>
        <p:spPr>
          <a:xfrm>
            <a:off x="6870572" y="4746646"/>
            <a:ext cx="1003211" cy="279401"/>
          </a:xfrm>
          <a:prstGeom prst="rect">
            <a:avLst/>
          </a:prstGeom>
          <a:ln w="12700">
            <a:miter lim="400000"/>
          </a:ln>
        </p:spPr>
        <p:txBody>
          <a:bodyPr lIns="0" tIns="0" rIns="0" bIns="0" anchor="ctr">
            <a:normAutofit/>
          </a:bodyPr>
          <a:lstStyle>
            <a:lvl1pPr defTabSz="962660">
              <a:defRPr sz="1600" b="1" spc="300">
                <a:solidFill>
                  <a:srgbClr val="FFFFFF"/>
                </a:solidFill>
              </a:defRPr>
            </a:lvl1pPr>
          </a:lstStyle>
          <a:p>
            <a:r>
              <a:rPr>
                <a:latin typeface="微软雅黑" panose="020B0503020204020204" charset="-122"/>
                <a:ea typeface="微软雅黑" panose="020B0503020204020204" charset="-122"/>
              </a:rPr>
              <a:t>调货申请</a:t>
            </a:r>
            <a:endParaRPr>
              <a:latin typeface="微软雅黑" panose="020B0503020204020204" charset="-122"/>
              <a:ea typeface="微软雅黑" panose="020B0503020204020204" charset="-122"/>
            </a:endParaRPr>
          </a:p>
        </p:txBody>
      </p:sp>
      <p:sp>
        <p:nvSpPr>
          <p:cNvPr id="608" name="查库存"/>
          <p:cNvSpPr txBox="1"/>
          <p:nvPr/>
        </p:nvSpPr>
        <p:spPr>
          <a:xfrm>
            <a:off x="1749321" y="4746646"/>
            <a:ext cx="762001" cy="279401"/>
          </a:xfrm>
          <a:prstGeom prst="rect">
            <a:avLst/>
          </a:prstGeom>
          <a:ln w="12700">
            <a:miter lim="400000"/>
          </a:ln>
        </p:spPr>
        <p:txBody>
          <a:bodyPr lIns="0" tIns="0" rIns="0" bIns="0" anchor="ctr">
            <a:normAutofit/>
          </a:bodyPr>
          <a:lstStyle>
            <a:lvl1pPr defTabSz="962660">
              <a:defRPr sz="1600" b="1" spc="266">
                <a:solidFill>
                  <a:srgbClr val="FFFFFF"/>
                </a:solidFill>
              </a:defRPr>
            </a:lvl1pPr>
          </a:lstStyle>
          <a:p>
            <a:r>
              <a:rPr>
                <a:latin typeface="微软雅黑" panose="020B0503020204020204" charset="-122"/>
                <a:ea typeface="微软雅黑" panose="020B0503020204020204" charset="-122"/>
              </a:rPr>
              <a:t>查库存</a:t>
            </a:r>
            <a:endParaRPr>
              <a:latin typeface="微软雅黑" panose="020B0503020204020204" charset="-122"/>
              <a:ea typeface="微软雅黑" panose="020B0503020204020204" charset="-122"/>
            </a:endParaRPr>
          </a:p>
        </p:txBody>
      </p:sp>
      <p:sp>
        <p:nvSpPr>
          <p:cNvPr id="609" name="会员管理"/>
          <p:cNvSpPr txBox="1"/>
          <p:nvPr/>
        </p:nvSpPr>
        <p:spPr>
          <a:xfrm>
            <a:off x="10406723" y="4746646"/>
            <a:ext cx="1003211" cy="279401"/>
          </a:xfrm>
          <a:prstGeom prst="rect">
            <a:avLst/>
          </a:prstGeom>
          <a:ln w="12700">
            <a:miter lim="400000"/>
          </a:ln>
        </p:spPr>
        <p:txBody>
          <a:bodyPr lIns="0" tIns="0" rIns="0" bIns="0" anchor="ctr">
            <a:normAutofit/>
          </a:bodyPr>
          <a:lstStyle>
            <a:lvl1pPr defTabSz="962660">
              <a:defRPr sz="1600" b="1" spc="266">
                <a:solidFill>
                  <a:srgbClr val="FFFFFF"/>
                </a:solidFill>
              </a:defRPr>
            </a:lvl1pPr>
          </a:lstStyle>
          <a:p>
            <a:r>
              <a:rPr>
                <a:latin typeface="微软雅黑" panose="020B0503020204020204" charset="-122"/>
                <a:ea typeface="微软雅黑" panose="020B0503020204020204" charset="-122"/>
              </a:rPr>
              <a:t>会员管理</a:t>
            </a:r>
            <a:endParaRPr>
              <a:latin typeface="微软雅黑" panose="020B0503020204020204" charset="-122"/>
              <a:ea typeface="微软雅黑" panose="020B0503020204020204" charset="-122"/>
            </a:endParaRPr>
          </a:p>
        </p:txBody>
      </p:sp>
      <p:sp>
        <p:nvSpPr>
          <p:cNvPr id="610" name="订单处理"/>
          <p:cNvSpPr txBox="1"/>
          <p:nvPr/>
        </p:nvSpPr>
        <p:spPr>
          <a:xfrm>
            <a:off x="8646647" y="4746646"/>
            <a:ext cx="1003211" cy="279401"/>
          </a:xfrm>
          <a:prstGeom prst="rect">
            <a:avLst/>
          </a:prstGeom>
          <a:ln w="12700">
            <a:miter lim="400000"/>
          </a:ln>
        </p:spPr>
        <p:txBody>
          <a:bodyPr lIns="0" tIns="0" rIns="0" bIns="0" anchor="ctr">
            <a:normAutofit/>
          </a:bodyPr>
          <a:lstStyle>
            <a:lvl1pPr defTabSz="962660">
              <a:defRPr sz="1600" b="1" spc="266">
                <a:solidFill>
                  <a:srgbClr val="FFFFFF"/>
                </a:solidFill>
              </a:defRPr>
            </a:lvl1pPr>
          </a:lstStyle>
          <a:p>
            <a:r>
              <a:rPr>
                <a:latin typeface="微软雅黑" panose="020B0503020204020204" charset="-122"/>
                <a:ea typeface="微软雅黑" panose="020B0503020204020204" charset="-122"/>
              </a:rPr>
              <a:t>订单处理</a:t>
            </a:r>
            <a:endParaRPr>
              <a:latin typeface="微软雅黑" panose="020B0503020204020204" charset="-122"/>
              <a:ea typeface="微软雅黑" panose="020B0503020204020204" charset="-122"/>
            </a:endParaRPr>
          </a:p>
        </p:txBody>
      </p:sp>
      <p:sp>
        <p:nvSpPr>
          <p:cNvPr id="611" name="椭圆形"/>
          <p:cNvSpPr/>
          <p:nvPr/>
        </p:nvSpPr>
        <p:spPr>
          <a:xfrm>
            <a:off x="1537817" y="3282488"/>
            <a:ext cx="1195282"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612" name="成组" descr="成组"/>
          <p:cNvPicPr>
            <a:picLocks noChangeAspect="1"/>
          </p:cNvPicPr>
          <p:nvPr/>
        </p:nvPicPr>
        <p:blipFill>
          <a:blip r:embed="rId1"/>
          <a:stretch>
            <a:fillRect/>
          </a:stretch>
        </p:blipFill>
        <p:spPr>
          <a:xfrm>
            <a:off x="1780115" y="3508070"/>
            <a:ext cx="731207" cy="731208"/>
          </a:xfrm>
          <a:prstGeom prst="rect">
            <a:avLst/>
          </a:prstGeom>
          <a:ln w="12700">
            <a:miter lim="400000"/>
            <a:headEnd/>
            <a:tailEnd/>
          </a:ln>
        </p:spPr>
      </p:pic>
      <p:sp>
        <p:nvSpPr>
          <p:cNvPr id="613" name="椭圆形"/>
          <p:cNvSpPr/>
          <p:nvPr/>
        </p:nvSpPr>
        <p:spPr>
          <a:xfrm>
            <a:off x="10219766" y="3307888"/>
            <a:ext cx="1195281"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614" name="椭圆形"/>
          <p:cNvSpPr/>
          <p:nvPr/>
        </p:nvSpPr>
        <p:spPr>
          <a:xfrm>
            <a:off x="3268358" y="3307888"/>
            <a:ext cx="1195281"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615" name="椭圆形"/>
          <p:cNvSpPr/>
          <p:nvPr/>
        </p:nvSpPr>
        <p:spPr>
          <a:xfrm>
            <a:off x="8497461" y="3307888"/>
            <a:ext cx="1195282"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616" name="椭圆形"/>
          <p:cNvSpPr/>
          <p:nvPr/>
        </p:nvSpPr>
        <p:spPr>
          <a:xfrm>
            <a:off x="4977617" y="3282488"/>
            <a:ext cx="1195281"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617" name="椭圆形"/>
          <p:cNvSpPr/>
          <p:nvPr/>
        </p:nvSpPr>
        <p:spPr>
          <a:xfrm>
            <a:off x="6743889" y="3289474"/>
            <a:ext cx="1195281"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618" name="成组" descr="成组"/>
          <p:cNvPicPr>
            <a:picLocks noChangeAspect="1"/>
          </p:cNvPicPr>
          <p:nvPr/>
        </p:nvPicPr>
        <p:blipFill>
          <a:blip r:embed="rId2"/>
          <a:stretch>
            <a:fillRect/>
          </a:stretch>
        </p:blipFill>
        <p:spPr>
          <a:xfrm>
            <a:off x="3600433" y="3634467"/>
            <a:ext cx="551677" cy="540643"/>
          </a:xfrm>
          <a:prstGeom prst="rect">
            <a:avLst/>
          </a:prstGeom>
          <a:ln w="12700">
            <a:miter lim="400000"/>
            <a:headEnd/>
            <a:tailEnd/>
          </a:ln>
        </p:spPr>
      </p:pic>
      <p:pic>
        <p:nvPicPr>
          <p:cNvPr id="619" name="成组" descr="成组"/>
          <p:cNvPicPr>
            <a:picLocks noChangeAspect="1"/>
          </p:cNvPicPr>
          <p:nvPr/>
        </p:nvPicPr>
        <p:blipFill>
          <a:blip r:embed="rId3"/>
          <a:stretch>
            <a:fillRect/>
          </a:stretch>
        </p:blipFill>
        <p:spPr>
          <a:xfrm>
            <a:off x="5222706" y="3608421"/>
            <a:ext cx="672030" cy="581306"/>
          </a:xfrm>
          <a:prstGeom prst="rect">
            <a:avLst/>
          </a:prstGeom>
          <a:ln w="12700">
            <a:miter lim="400000"/>
            <a:headEnd/>
            <a:tailEnd/>
          </a:ln>
        </p:spPr>
      </p:pic>
      <p:pic>
        <p:nvPicPr>
          <p:cNvPr id="620" name="成组" descr="成组"/>
          <p:cNvPicPr>
            <a:picLocks noChangeAspect="1"/>
          </p:cNvPicPr>
          <p:nvPr/>
        </p:nvPicPr>
        <p:blipFill>
          <a:blip r:embed="rId4"/>
          <a:stretch>
            <a:fillRect/>
          </a:stretch>
        </p:blipFill>
        <p:spPr>
          <a:xfrm>
            <a:off x="7023806" y="3585824"/>
            <a:ext cx="612530" cy="612529"/>
          </a:xfrm>
          <a:prstGeom prst="rect">
            <a:avLst/>
          </a:prstGeom>
          <a:ln w="12700">
            <a:miter lim="400000"/>
            <a:headEnd/>
            <a:tailEnd/>
          </a:ln>
        </p:spPr>
      </p:pic>
      <p:pic>
        <p:nvPicPr>
          <p:cNvPr id="621" name="成组" descr="成组"/>
          <p:cNvPicPr>
            <a:picLocks noChangeAspect="1"/>
          </p:cNvPicPr>
          <p:nvPr/>
        </p:nvPicPr>
        <p:blipFill>
          <a:blip r:embed="rId5"/>
          <a:stretch>
            <a:fillRect/>
          </a:stretch>
        </p:blipFill>
        <p:spPr>
          <a:xfrm>
            <a:off x="8788324" y="3604392"/>
            <a:ext cx="626192" cy="626193"/>
          </a:xfrm>
          <a:prstGeom prst="rect">
            <a:avLst/>
          </a:prstGeom>
          <a:ln w="12700">
            <a:miter lim="400000"/>
            <a:headEnd/>
            <a:tailEnd/>
          </a:ln>
        </p:spPr>
      </p:pic>
      <p:pic>
        <p:nvPicPr>
          <p:cNvPr id="622" name="成组" descr="成组"/>
          <p:cNvPicPr>
            <a:picLocks noChangeAspect="1"/>
          </p:cNvPicPr>
          <p:nvPr/>
        </p:nvPicPr>
        <p:blipFill>
          <a:blip r:embed="rId6"/>
          <a:stretch>
            <a:fillRect/>
          </a:stretch>
        </p:blipFill>
        <p:spPr>
          <a:xfrm>
            <a:off x="10505427" y="3587095"/>
            <a:ext cx="623959" cy="623959"/>
          </a:xfrm>
          <a:prstGeom prst="rect">
            <a:avLst/>
          </a:prstGeom>
          <a:ln w="12700">
            <a:miter lim="400000"/>
            <a:headEnd/>
            <a:tailEnd/>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 name="解决方案—业务优势1.1"/>
          <p:cNvSpPr txBox="1"/>
          <p:nvPr/>
        </p:nvSpPr>
        <p:spPr>
          <a:xfrm>
            <a:off x="522699" y="-1684888"/>
            <a:ext cx="3534962" cy="1189989"/>
          </a:xfrm>
          <a:prstGeom prst="rect">
            <a:avLst/>
          </a:prstGeom>
          <a:ln w="12700">
            <a:miter lim="400000"/>
          </a:ln>
        </p:spPr>
        <p:txBody>
          <a:bodyPr wrap="none" lIns="45718" tIns="45718" rIns="45718" bIns="45718">
            <a:spAutoFit/>
          </a:bodyPr>
          <a:lstStyle>
            <a:lvl1pPr algn="just" defTabSz="912495">
              <a:lnSpc>
                <a:spcPct val="150000"/>
              </a:lnSpc>
              <a:defRPr sz="2600" b="1">
                <a:solidFill>
                  <a:srgbClr val="212121"/>
                </a:solidFill>
              </a:defRPr>
            </a:lvl1pPr>
          </a:lstStyle>
          <a:p>
            <a:r>
              <a:t>解决方案—业务优势1.1</a:t>
            </a:r>
          </a:p>
        </p:txBody>
      </p:sp>
      <p:sp>
        <p:nvSpPr>
          <p:cNvPr id="625" name="公司简介"/>
          <p:cNvSpPr txBox="1"/>
          <p:nvPr/>
        </p:nvSpPr>
        <p:spPr>
          <a:xfrm>
            <a:off x="534033" y="241184"/>
            <a:ext cx="1521684" cy="663575"/>
          </a:xfrm>
          <a:prstGeom prst="rect">
            <a:avLst/>
          </a:prstGeom>
          <a:ln w="12700">
            <a:miter lim="400000"/>
          </a:ln>
        </p:spPr>
        <p:txBody>
          <a:bodyPr lIns="32384" tIns="32384" rIns="32384" bIns="32384">
            <a:spAutoFit/>
          </a:bodyPr>
          <a:lstStyle>
            <a:lvl1pPr algn="just" defTabSz="912495">
              <a:lnSpc>
                <a:spcPct val="150000"/>
              </a:lnSpc>
              <a:defRPr sz="2600" b="1">
                <a:solidFill>
                  <a:srgbClr val="FFFFFF"/>
                </a:solidFill>
              </a:defRPr>
            </a:lvl1pPr>
          </a:lstStyle>
          <a:p>
            <a:r>
              <a:rPr>
                <a:latin typeface="微软雅黑" panose="020B0503020204020204" charset="-122"/>
                <a:ea typeface="微软雅黑" panose="020B0503020204020204" charset="-122"/>
              </a:rPr>
              <a:t>产品功能</a:t>
            </a:r>
            <a:endParaRPr>
              <a:latin typeface="微软雅黑" panose="020B0503020204020204" charset="-122"/>
              <a:ea typeface="微软雅黑" panose="020B0503020204020204" charset="-122"/>
            </a:endParaRPr>
          </a:p>
        </p:txBody>
      </p:sp>
      <p:sp>
        <p:nvSpPr>
          <p:cNvPr id="626" name="多维度数据分析报表"/>
          <p:cNvSpPr/>
          <p:nvPr/>
        </p:nvSpPr>
        <p:spPr>
          <a:xfrm>
            <a:off x="4945883" y="814612"/>
            <a:ext cx="2960634" cy="515451"/>
          </a:xfrm>
          <a:prstGeom prst="rect">
            <a:avLst/>
          </a:prstGeom>
          <a:ln w="12700">
            <a:miter lim="400000"/>
          </a:ln>
        </p:spPr>
        <p:txBody>
          <a:bodyPr lIns="48175" tIns="48175" rIns="48175" bIns="48175">
            <a:spAutoFit/>
          </a:bodyPr>
          <a:lstStyle>
            <a:lvl1pPr defTabSz="48895">
              <a:defRPr sz="2400" b="1">
                <a:solidFill>
                  <a:srgbClr val="FFFFFF"/>
                </a:solidFill>
                <a:latin typeface="Arial" panose="020B0604020202020204"/>
                <a:ea typeface="Arial" panose="020B0604020202020204"/>
                <a:cs typeface="Arial" panose="020B0604020202020204"/>
                <a:sym typeface="Arial" panose="020B0604020202020204"/>
              </a:defRPr>
            </a:lvl1pPr>
          </a:lstStyle>
          <a:p>
            <a:r>
              <a:rPr>
                <a:latin typeface="微软雅黑" panose="020B0503020204020204" charset="-122"/>
                <a:ea typeface="微软雅黑" panose="020B0503020204020204" charset="-122"/>
              </a:rPr>
              <a:t>多维度数据分析报表</a:t>
            </a:r>
            <a:endParaRPr>
              <a:latin typeface="微软雅黑" panose="020B0503020204020204" charset="-122"/>
              <a:ea typeface="微软雅黑" panose="020B0503020204020204" charset="-122"/>
            </a:endParaRPr>
          </a:p>
        </p:txBody>
      </p:sp>
      <p:sp>
        <p:nvSpPr>
          <p:cNvPr id="627" name="销售统计…"/>
          <p:cNvSpPr txBox="1"/>
          <p:nvPr/>
        </p:nvSpPr>
        <p:spPr>
          <a:xfrm>
            <a:off x="2006994" y="4279451"/>
            <a:ext cx="1157727" cy="993141"/>
          </a:xfrm>
          <a:prstGeom prst="rect">
            <a:avLst/>
          </a:prstGeom>
          <a:ln w="12700">
            <a:miter lim="400000"/>
          </a:ln>
        </p:spPr>
        <p:txBody>
          <a:bodyPr lIns="0" tIns="0" rIns="0" bIns="0">
            <a:normAutofit/>
          </a:bodyPr>
          <a:lstStyle/>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销售统计</a:t>
            </a:r>
            <a:endParaRPr spc="150"/>
          </a:p>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热销分析</a:t>
            </a:r>
            <a:endParaRPr spc="150"/>
          </a:p>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滞销分析</a:t>
            </a:r>
            <a:endParaRPr spc="150"/>
          </a:p>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回购周期分析</a:t>
            </a:r>
          </a:p>
        </p:txBody>
      </p:sp>
      <p:sp>
        <p:nvSpPr>
          <p:cNvPr id="628" name="销售分析"/>
          <p:cNvSpPr txBox="1"/>
          <p:nvPr/>
        </p:nvSpPr>
        <p:spPr>
          <a:xfrm>
            <a:off x="1448148" y="3868463"/>
            <a:ext cx="2135081" cy="279401"/>
          </a:xfrm>
          <a:prstGeom prst="rect">
            <a:avLst/>
          </a:prstGeom>
          <a:ln w="12700">
            <a:miter lim="400000"/>
          </a:ln>
        </p:spPr>
        <p:txBody>
          <a:bodyPr lIns="0" tIns="0" rIns="0" bIns="0" anchor="b">
            <a:normAutofit/>
          </a:bodyPr>
          <a:lstStyle>
            <a:lvl1pPr algn="ctr" defTabSz="962660">
              <a:defRPr sz="1600" b="1" spc="26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销售分析</a:t>
            </a:r>
          </a:p>
        </p:txBody>
      </p:sp>
      <p:sp>
        <p:nvSpPr>
          <p:cNvPr id="629" name="进销存报表…"/>
          <p:cNvSpPr txBox="1"/>
          <p:nvPr/>
        </p:nvSpPr>
        <p:spPr>
          <a:xfrm>
            <a:off x="4682523" y="4279451"/>
            <a:ext cx="1165880" cy="993141"/>
          </a:xfrm>
          <a:prstGeom prst="rect">
            <a:avLst/>
          </a:prstGeom>
          <a:ln w="12700">
            <a:miter lim="400000"/>
          </a:ln>
        </p:spPr>
        <p:txBody>
          <a:bodyPr lIns="0" tIns="0" rIns="0" bIns="0">
            <a:normAutofit/>
          </a:bodyPr>
          <a:lstStyle/>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进销存报表</a:t>
            </a:r>
            <a:endParaRPr spc="150"/>
          </a:p>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商品采购统计</a:t>
            </a:r>
            <a:endParaRPr spc="150"/>
          </a:p>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销售备货统计</a:t>
            </a:r>
            <a:endParaRPr spc="150"/>
          </a:p>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寄存统计</a:t>
            </a:r>
          </a:p>
        </p:txBody>
      </p:sp>
      <p:sp>
        <p:nvSpPr>
          <p:cNvPr id="630" name="库存分析"/>
          <p:cNvSpPr txBox="1"/>
          <p:nvPr/>
        </p:nvSpPr>
        <p:spPr>
          <a:xfrm>
            <a:off x="4133943" y="3868552"/>
            <a:ext cx="2108783" cy="279401"/>
          </a:xfrm>
          <a:prstGeom prst="rect">
            <a:avLst/>
          </a:prstGeom>
          <a:ln w="12700">
            <a:miter lim="400000"/>
          </a:ln>
        </p:spPr>
        <p:txBody>
          <a:bodyPr lIns="0" tIns="0" rIns="0" bIns="0" anchor="b">
            <a:normAutofit/>
          </a:bodyPr>
          <a:lstStyle>
            <a:lvl1pPr algn="ctr" defTabSz="962660">
              <a:defRPr sz="1600" b="1" spc="26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库存分析</a:t>
            </a:r>
          </a:p>
        </p:txBody>
      </p:sp>
      <p:sp>
        <p:nvSpPr>
          <p:cNvPr id="631" name="会员RFM分组…"/>
          <p:cNvSpPr txBox="1"/>
          <p:nvPr/>
        </p:nvSpPr>
        <p:spPr>
          <a:xfrm>
            <a:off x="7268931" y="4279451"/>
            <a:ext cx="1450644" cy="734061"/>
          </a:xfrm>
          <a:prstGeom prst="rect">
            <a:avLst/>
          </a:prstGeom>
          <a:ln w="12700">
            <a:miter lim="400000"/>
          </a:ln>
        </p:spPr>
        <p:txBody>
          <a:bodyPr lIns="0" tIns="0" rIns="0" bIns="0">
            <a:normAutofit/>
          </a:bodyPr>
          <a:lstStyle/>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会员</a:t>
            </a:r>
            <a:r>
              <a:t>RFM分组</a:t>
            </a:r>
            <a:endParaRPr spc="150"/>
          </a:p>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会员贡献排行</a:t>
            </a:r>
            <a:endParaRPr spc="150"/>
          </a:p>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会员购买频次分析</a:t>
            </a:r>
          </a:p>
        </p:txBody>
      </p:sp>
      <p:sp>
        <p:nvSpPr>
          <p:cNvPr id="632" name="会员分析"/>
          <p:cNvSpPr txBox="1"/>
          <p:nvPr/>
        </p:nvSpPr>
        <p:spPr>
          <a:xfrm>
            <a:off x="6720483" y="3868463"/>
            <a:ext cx="2108782" cy="279401"/>
          </a:xfrm>
          <a:prstGeom prst="rect">
            <a:avLst/>
          </a:prstGeom>
          <a:ln w="12700">
            <a:miter lim="400000"/>
          </a:ln>
        </p:spPr>
        <p:txBody>
          <a:bodyPr lIns="0" tIns="0" rIns="0" bIns="0" anchor="b">
            <a:normAutofit/>
          </a:bodyPr>
          <a:lstStyle>
            <a:lvl1pPr algn="ctr" defTabSz="962660">
              <a:defRPr sz="1600" b="1" spc="26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会员分析</a:t>
            </a:r>
          </a:p>
        </p:txBody>
      </p:sp>
      <p:sp>
        <p:nvSpPr>
          <p:cNvPr id="633" name="导购绩效…"/>
          <p:cNvSpPr txBox="1"/>
          <p:nvPr/>
        </p:nvSpPr>
        <p:spPr>
          <a:xfrm>
            <a:off x="9857432" y="4279451"/>
            <a:ext cx="1084164" cy="474981"/>
          </a:xfrm>
          <a:prstGeom prst="rect">
            <a:avLst/>
          </a:prstGeom>
          <a:ln w="12700">
            <a:miter lim="400000"/>
          </a:ln>
        </p:spPr>
        <p:txBody>
          <a:bodyPr lIns="0" tIns="0" rIns="0" bIns="0">
            <a:normAutofit/>
          </a:bodyPr>
          <a:lstStyle/>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导购绩效</a:t>
            </a:r>
            <a:endParaRPr spc="150"/>
          </a:p>
          <a:p>
            <a:pPr marL="120015" indent="-120015" defTabSz="963295">
              <a:lnSpc>
                <a:spcPct val="120000"/>
              </a:lnSpc>
              <a:buSzPct val="100000"/>
              <a:buChar char="•"/>
              <a:defRPr sz="1200" spc="1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收银员绩效</a:t>
            </a:r>
          </a:p>
        </p:txBody>
      </p:sp>
      <p:sp>
        <p:nvSpPr>
          <p:cNvPr id="634" name="绩效分析"/>
          <p:cNvSpPr txBox="1"/>
          <p:nvPr/>
        </p:nvSpPr>
        <p:spPr>
          <a:xfrm>
            <a:off x="9345123" y="3868463"/>
            <a:ext cx="2108782" cy="279401"/>
          </a:xfrm>
          <a:prstGeom prst="rect">
            <a:avLst/>
          </a:prstGeom>
          <a:ln w="12700">
            <a:miter lim="400000"/>
          </a:ln>
        </p:spPr>
        <p:txBody>
          <a:bodyPr lIns="0" tIns="0" rIns="0" bIns="0" anchor="b">
            <a:normAutofit/>
          </a:bodyPr>
          <a:lstStyle>
            <a:lvl1pPr algn="ctr" defTabSz="962660">
              <a:defRPr sz="1600" b="1" spc="26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绩效分析</a:t>
            </a:r>
          </a:p>
        </p:txBody>
      </p:sp>
      <p:sp>
        <p:nvSpPr>
          <p:cNvPr id="635" name="椭圆形"/>
          <p:cNvSpPr/>
          <p:nvPr/>
        </p:nvSpPr>
        <p:spPr>
          <a:xfrm>
            <a:off x="1918048" y="2181869"/>
            <a:ext cx="1195281"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636" name="成组" descr="成组"/>
          <p:cNvPicPr>
            <a:picLocks noChangeAspect="1"/>
          </p:cNvPicPr>
          <p:nvPr/>
        </p:nvPicPr>
        <p:blipFill>
          <a:blip r:embed="rId1"/>
          <a:stretch>
            <a:fillRect/>
          </a:stretch>
        </p:blipFill>
        <p:spPr>
          <a:xfrm>
            <a:off x="2096950" y="2404497"/>
            <a:ext cx="775867" cy="775867"/>
          </a:xfrm>
          <a:prstGeom prst="rect">
            <a:avLst/>
          </a:prstGeom>
          <a:ln w="12700">
            <a:miter lim="400000"/>
            <a:headEnd/>
            <a:tailEnd/>
          </a:ln>
        </p:spPr>
      </p:pic>
      <p:sp>
        <p:nvSpPr>
          <p:cNvPr id="637" name="椭圆形"/>
          <p:cNvSpPr/>
          <p:nvPr/>
        </p:nvSpPr>
        <p:spPr>
          <a:xfrm>
            <a:off x="4642422" y="2195157"/>
            <a:ext cx="1195282"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638" name="fenxi-3.png" descr="fenxi-3.png"/>
          <p:cNvPicPr>
            <a:picLocks noChangeAspect="1"/>
          </p:cNvPicPr>
          <p:nvPr/>
        </p:nvPicPr>
        <p:blipFill>
          <a:blip r:embed="rId2"/>
          <a:stretch>
            <a:fillRect/>
          </a:stretch>
        </p:blipFill>
        <p:spPr>
          <a:xfrm>
            <a:off x="5188125" y="2714811"/>
            <a:ext cx="458470" cy="458470"/>
          </a:xfrm>
          <a:prstGeom prst="rect">
            <a:avLst/>
          </a:prstGeom>
          <a:ln w="12700">
            <a:miter lim="400000"/>
            <a:headEnd/>
            <a:tailEnd/>
          </a:ln>
        </p:spPr>
      </p:pic>
      <p:pic>
        <p:nvPicPr>
          <p:cNvPr id="639" name="kuangjianghuifenyi-.png" descr="kuangjianghuifenyi-.png"/>
          <p:cNvPicPr>
            <a:picLocks noChangeAspect="1"/>
          </p:cNvPicPr>
          <p:nvPr/>
        </p:nvPicPr>
        <p:blipFill>
          <a:blip r:embed="rId3"/>
          <a:stretch>
            <a:fillRect/>
          </a:stretch>
        </p:blipFill>
        <p:spPr>
          <a:xfrm>
            <a:off x="4812041" y="2426117"/>
            <a:ext cx="626193" cy="626192"/>
          </a:xfrm>
          <a:prstGeom prst="rect">
            <a:avLst/>
          </a:prstGeom>
          <a:ln w="12700">
            <a:miter lim="400000"/>
            <a:headEnd/>
            <a:tailEnd/>
          </a:ln>
        </p:spPr>
      </p:pic>
      <p:sp>
        <p:nvSpPr>
          <p:cNvPr id="640" name="椭圆形"/>
          <p:cNvSpPr/>
          <p:nvPr/>
        </p:nvSpPr>
        <p:spPr>
          <a:xfrm>
            <a:off x="7222112" y="2166859"/>
            <a:ext cx="1195282"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641" name="成组" descr="成组"/>
          <p:cNvPicPr>
            <a:picLocks noChangeAspect="1"/>
          </p:cNvPicPr>
          <p:nvPr/>
        </p:nvPicPr>
        <p:blipFill>
          <a:blip r:embed="rId4"/>
          <a:stretch>
            <a:fillRect/>
          </a:stretch>
        </p:blipFill>
        <p:spPr>
          <a:xfrm>
            <a:off x="7417746" y="2524135"/>
            <a:ext cx="804014" cy="534670"/>
          </a:xfrm>
          <a:prstGeom prst="rect">
            <a:avLst/>
          </a:prstGeom>
          <a:ln w="12700">
            <a:miter lim="400000"/>
            <a:headEnd/>
            <a:tailEnd/>
          </a:ln>
        </p:spPr>
      </p:pic>
      <p:sp>
        <p:nvSpPr>
          <p:cNvPr id="642" name="椭圆形"/>
          <p:cNvSpPr/>
          <p:nvPr/>
        </p:nvSpPr>
        <p:spPr>
          <a:xfrm>
            <a:off x="9738303" y="2166859"/>
            <a:ext cx="1195281" cy="1219201"/>
          </a:xfrm>
          <a:prstGeom prst="ellipse">
            <a:avLst/>
          </a:prstGeom>
          <a:solidFill>
            <a:srgbClr val="FFFFFF"/>
          </a:solidFill>
          <a:ln w="12700">
            <a:miter lim="400000"/>
          </a:ln>
        </p:spPr>
        <p:txBody>
          <a:bodyPr lIns="45718" tIns="45718" rIns="45718" bIns="45718" anchor="ctr"/>
          <a:lstStyle/>
          <a:p>
            <a:pPr>
              <a:defRPr spc="-5">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643" name="成组" descr="成组"/>
          <p:cNvPicPr>
            <a:picLocks noChangeAspect="1"/>
          </p:cNvPicPr>
          <p:nvPr/>
        </p:nvPicPr>
        <p:blipFill>
          <a:blip r:embed="rId5"/>
          <a:stretch>
            <a:fillRect/>
          </a:stretch>
        </p:blipFill>
        <p:spPr>
          <a:xfrm>
            <a:off x="10022065" y="2463363"/>
            <a:ext cx="626192" cy="626193"/>
          </a:xfrm>
          <a:prstGeom prst="rect">
            <a:avLst/>
          </a:prstGeom>
          <a:ln w="12700">
            <a:miter lim="400000"/>
            <a:headEnd/>
            <a:tailEnd/>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 name="万里牛零售支持手机App、Pad（同时支持iOS与Android系统，支持离线收银）、PC多终端操作，多屏同步，随时随时掌握生意。"/>
          <p:cNvSpPr txBox="1"/>
          <p:nvPr/>
        </p:nvSpPr>
        <p:spPr>
          <a:xfrm>
            <a:off x="7072670" y="2486745"/>
            <a:ext cx="4780914" cy="2403475"/>
          </a:xfrm>
          <a:prstGeom prst="rect">
            <a:avLst/>
          </a:prstGeom>
          <a:ln w="12700">
            <a:miter lim="400000"/>
          </a:ln>
        </p:spPr>
        <p:txBody>
          <a:bodyPr lIns="48174" tIns="48174" rIns="48174" bIns="48174">
            <a:spAutoFit/>
          </a:bodyPr>
          <a:lstStyle/>
          <a:p>
            <a:pPr algn="just" defTabSz="963295">
              <a:lnSpc>
                <a:spcPct val="150000"/>
              </a:lnSpc>
              <a:defRPr sz="2000" b="1" spc="200">
                <a:solidFill>
                  <a:srgbClr val="FFFFFF"/>
                </a:solidFill>
              </a:defRPr>
            </a:pPr>
            <a:r>
              <a:rPr>
                <a:latin typeface="微软雅黑" panose="020B0503020204020204" charset="-122"/>
                <a:ea typeface="微软雅黑" panose="020B0503020204020204" charset="-122"/>
                <a:cs typeface="微软雅黑" panose="020B0503020204020204" charset="-122"/>
              </a:rPr>
              <a:t>万里牛零售支持手机App</a:t>
            </a:r>
            <a:r>
              <a:rPr>
                <a:latin typeface="微软雅黑" panose="020B0503020204020204" charset="-122"/>
                <a:ea typeface="微软雅黑" panose="020B0503020204020204" charset="-122"/>
                <a:cs typeface="微软雅黑" panose="020B0503020204020204" charset="-122"/>
              </a:rPr>
              <a:t>、Pad（同时支持iOS</a:t>
            </a:r>
            <a:r>
              <a:rPr>
                <a:latin typeface="微软雅黑" panose="020B0503020204020204" charset="-122"/>
                <a:ea typeface="微软雅黑" panose="020B0503020204020204" charset="-122"/>
                <a:cs typeface="微软雅黑" panose="020B0503020204020204" charset="-122"/>
              </a:rPr>
              <a:t>与Android系统，支持离线收银）、PC多终端操作，多屏同步，随时随时掌握生意。</a:t>
            </a:r>
            <a:endParaRPr>
              <a:latin typeface="微软雅黑" panose="020B0503020204020204" charset="-122"/>
              <a:ea typeface="微软雅黑" panose="020B0503020204020204" charset="-122"/>
              <a:cs typeface="微软雅黑" panose="020B0503020204020204" charset="-122"/>
            </a:endParaRPr>
          </a:p>
          <a:p>
            <a:pPr algn="just" defTabSz="963295">
              <a:lnSpc>
                <a:spcPct val="150000"/>
              </a:lnSpc>
              <a:defRPr sz="2000" b="1" spc="200">
                <a:solidFill>
                  <a:srgbClr val="FFFFFF"/>
                </a:solidFill>
              </a:defRPr>
            </a:pPr>
            <a:endParaRPr>
              <a:latin typeface="微软雅黑" panose="020B0503020204020204" charset="-122"/>
              <a:ea typeface="微软雅黑" panose="020B0503020204020204" charset="-122"/>
              <a:cs typeface="微软雅黑" panose="020B0503020204020204" charset="-122"/>
            </a:endParaRPr>
          </a:p>
        </p:txBody>
      </p:sp>
      <p:pic>
        <p:nvPicPr>
          <p:cNvPr id="646" name="万里牛产品图小.png" descr="万里牛产品图小.png"/>
          <p:cNvPicPr>
            <a:picLocks noChangeAspect="1"/>
          </p:cNvPicPr>
          <p:nvPr/>
        </p:nvPicPr>
        <p:blipFill>
          <a:blip r:embed="rId1"/>
          <a:stretch>
            <a:fillRect/>
          </a:stretch>
        </p:blipFill>
        <p:spPr>
          <a:xfrm>
            <a:off x="264006" y="1543255"/>
            <a:ext cx="6690567" cy="4139789"/>
          </a:xfrm>
          <a:prstGeom prst="rect">
            <a:avLst/>
          </a:prstGeom>
          <a:ln w="12700">
            <a:miter lim="400000"/>
            <a:headEnd/>
            <a:tailEnd/>
          </a:ln>
        </p:spPr>
      </p:pic>
      <p:sp>
        <p:nvSpPr>
          <p:cNvPr id="647" name="公司简介"/>
          <p:cNvSpPr txBox="1"/>
          <p:nvPr/>
        </p:nvSpPr>
        <p:spPr>
          <a:xfrm>
            <a:off x="534033" y="241184"/>
            <a:ext cx="3850518" cy="534669"/>
          </a:xfrm>
          <a:prstGeom prst="rect">
            <a:avLst/>
          </a:prstGeom>
          <a:ln w="12700">
            <a:miter lim="400000"/>
          </a:ln>
        </p:spPr>
        <p:txBody>
          <a:bodyPr lIns="32384" tIns="32384" rIns="32384" bIns="32384">
            <a:spAutoFit/>
          </a:bodyPr>
          <a:lstStyle>
            <a:lvl1pPr algn="just" defTabSz="912495">
              <a:lnSpc>
                <a:spcPct val="150000"/>
              </a:lnSpc>
              <a:defRPr sz="2600" b="1" spc="130">
                <a:solidFill>
                  <a:srgbClr val="FFFFFF"/>
                </a:solidFill>
              </a:defRPr>
            </a:lvl1pPr>
          </a:lstStyle>
          <a:p>
            <a:r>
              <a:rPr>
                <a:latin typeface="微软雅黑" panose="020B0503020204020204" charset="-122"/>
                <a:ea typeface="微软雅黑" panose="020B0503020204020204" charset="-122"/>
              </a:rPr>
              <a:t>灵活多样的产品形态</a:t>
            </a:r>
            <a:endParaRPr>
              <a:latin typeface="微软雅黑" panose="020B0503020204020204" charset="-122"/>
              <a:ea typeface="微软雅黑" panose="020B0503020204020204" charset="-122"/>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领先的零售云服务商"/>
          <p:cNvSpPr txBox="1"/>
          <p:nvPr/>
        </p:nvSpPr>
        <p:spPr>
          <a:xfrm>
            <a:off x="738064" y="2820793"/>
            <a:ext cx="3924935" cy="1290320"/>
          </a:xfrm>
          <a:prstGeom prst="rect">
            <a:avLst/>
          </a:prstGeom>
          <a:ln w="12700">
            <a:miter lim="400000"/>
          </a:ln>
        </p:spPr>
        <p:txBody>
          <a:bodyPr wrap="none" lIns="45718" tIns="45718" rIns="45718" bIns="45718">
            <a:spAutoFit/>
          </a:bodyPr>
          <a:lstStyle/>
          <a:p>
            <a:pPr defTabSz="12700">
              <a:lnSpc>
                <a:spcPct val="13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000" b="1" spc="359">
                <a:solidFill>
                  <a:srgbClr val="FFFFFF"/>
                </a:solidFill>
              </a:defRPr>
            </a:pPr>
            <a:r>
              <a:rPr>
                <a:latin typeface="微软雅黑" panose="020B0503020204020204" charset="-122"/>
                <a:ea typeface="微软雅黑" panose="020B0503020204020204" charset="-122"/>
              </a:rPr>
              <a:t>全渠道零售云服务商</a:t>
            </a:r>
            <a:endParaRPr>
              <a:latin typeface="微软雅黑" panose="020B0503020204020204" charset="-122"/>
              <a:ea typeface="微软雅黑" panose="020B0503020204020204" charset="-122"/>
            </a:endParaRPr>
          </a:p>
          <a:p>
            <a:pPr algn="just" defTabSz="12700">
              <a:lnSpc>
                <a:spcPct val="13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000" b="1" spc="359">
                <a:solidFill>
                  <a:srgbClr val="FFFFFF"/>
                </a:solidFill>
              </a:defRPr>
            </a:pPr>
            <a:r>
              <a:rPr>
                <a:latin typeface="微软雅黑" panose="020B0503020204020204" charset="-122"/>
                <a:ea typeface="微软雅黑" panose="020B0503020204020204" charset="-122"/>
              </a:rPr>
              <a:t>助力企业全球化布局</a:t>
            </a:r>
            <a:endParaRPr>
              <a:latin typeface="微软雅黑" panose="020B0503020204020204" charset="-122"/>
              <a:ea typeface="微软雅黑" panose="020B0503020204020204" charset="-122"/>
            </a:endParaRPr>
          </a:p>
        </p:txBody>
      </p:sp>
      <p:sp>
        <p:nvSpPr>
          <p:cNvPr id="4" name="object 4"/>
          <p:cNvSpPr/>
          <p:nvPr/>
        </p:nvSpPr>
        <p:spPr>
          <a:xfrm>
            <a:off x="5544934" y="4765141"/>
            <a:ext cx="163563" cy="174155"/>
          </a:xfrm>
          <a:prstGeom prst="rect">
            <a:avLst/>
          </a:prstGeom>
          <a:blipFill>
            <a:blip r:embed="rId1" cstate="print"/>
            <a:stretch>
              <a:fillRect/>
            </a:stretch>
          </a:blipFill>
        </p:spPr>
        <p:txBody>
          <a:bodyPr wrap="square" lIns="0" tIns="0" rIns="0" bIns="0" rtlCol="0"/>
          <a:p/>
        </p:txBody>
      </p:sp>
      <p:sp>
        <p:nvSpPr>
          <p:cNvPr id="5" name="object 5"/>
          <p:cNvSpPr/>
          <p:nvPr/>
        </p:nvSpPr>
        <p:spPr>
          <a:xfrm>
            <a:off x="5723953" y="4767402"/>
            <a:ext cx="172415" cy="170853"/>
          </a:xfrm>
          <a:prstGeom prst="rect">
            <a:avLst/>
          </a:prstGeom>
          <a:blipFill>
            <a:blip r:embed="rId2" cstate="print"/>
            <a:stretch>
              <a:fillRect/>
            </a:stretch>
          </a:blipFill>
        </p:spPr>
        <p:txBody>
          <a:bodyPr wrap="square" lIns="0" tIns="0" rIns="0" bIns="0" rtlCol="0"/>
          <a:p/>
        </p:txBody>
      </p:sp>
      <p:sp>
        <p:nvSpPr>
          <p:cNvPr id="6" name="object 6"/>
          <p:cNvSpPr/>
          <p:nvPr/>
        </p:nvSpPr>
        <p:spPr>
          <a:xfrm>
            <a:off x="5970422" y="4893373"/>
            <a:ext cx="26835" cy="46266"/>
          </a:xfrm>
          <a:prstGeom prst="rect">
            <a:avLst/>
          </a:prstGeom>
          <a:blipFill>
            <a:blip r:embed="rId3" cstate="print"/>
            <a:stretch>
              <a:fillRect/>
            </a:stretch>
          </a:blipFill>
        </p:spPr>
        <p:txBody>
          <a:bodyPr wrap="square" lIns="0" tIns="0" rIns="0" bIns="0" rtlCol="0"/>
          <a:p/>
        </p:txBody>
      </p:sp>
      <p:sp>
        <p:nvSpPr>
          <p:cNvPr id="7" name="object 7"/>
          <p:cNvSpPr/>
          <p:nvPr/>
        </p:nvSpPr>
        <p:spPr>
          <a:xfrm>
            <a:off x="6079210" y="4769307"/>
            <a:ext cx="172935" cy="160261"/>
          </a:xfrm>
          <a:prstGeom prst="rect">
            <a:avLst/>
          </a:prstGeom>
          <a:blipFill>
            <a:blip r:embed="rId4" cstate="print"/>
            <a:stretch>
              <a:fillRect/>
            </a:stretch>
          </a:blipFill>
        </p:spPr>
        <p:txBody>
          <a:bodyPr wrap="square" lIns="0" tIns="0" rIns="0" bIns="0" rtlCol="0"/>
          <a:p/>
        </p:txBody>
      </p:sp>
      <p:sp>
        <p:nvSpPr>
          <p:cNvPr id="8" name="object 8"/>
          <p:cNvSpPr/>
          <p:nvPr/>
        </p:nvSpPr>
        <p:spPr>
          <a:xfrm>
            <a:off x="6266040" y="4765840"/>
            <a:ext cx="696442" cy="172935"/>
          </a:xfrm>
          <a:prstGeom prst="rect">
            <a:avLst/>
          </a:prstGeom>
          <a:blipFill>
            <a:blip r:embed="rId5" cstate="print"/>
            <a:stretch>
              <a:fillRect/>
            </a:stretch>
          </a:blipFill>
        </p:spPr>
        <p:txBody>
          <a:bodyPr wrap="square" lIns="0" tIns="0" rIns="0" bIns="0" rtlCol="0"/>
          <a:p/>
        </p:txBody>
      </p:sp>
      <p:sp>
        <p:nvSpPr>
          <p:cNvPr id="9" name="object 9"/>
          <p:cNvSpPr/>
          <p:nvPr/>
        </p:nvSpPr>
        <p:spPr>
          <a:xfrm>
            <a:off x="7037222" y="4893373"/>
            <a:ext cx="26835" cy="46266"/>
          </a:xfrm>
          <a:prstGeom prst="rect">
            <a:avLst/>
          </a:prstGeom>
          <a:blipFill>
            <a:blip r:embed="rId6" cstate="print"/>
            <a:stretch>
              <a:fillRect/>
            </a:stretch>
          </a:blipFill>
        </p:spPr>
        <p:txBody>
          <a:bodyPr wrap="square" lIns="0" tIns="0" rIns="0" bIns="0" rtlCol="0"/>
          <a:p/>
        </p:txBody>
      </p:sp>
      <p:sp>
        <p:nvSpPr>
          <p:cNvPr id="10" name="object 10"/>
          <p:cNvSpPr/>
          <p:nvPr/>
        </p:nvSpPr>
        <p:spPr>
          <a:xfrm>
            <a:off x="7146010" y="4764963"/>
            <a:ext cx="514299" cy="175031"/>
          </a:xfrm>
          <a:prstGeom prst="rect">
            <a:avLst/>
          </a:prstGeom>
          <a:blipFill>
            <a:blip r:embed="rId7" cstate="print"/>
            <a:stretch>
              <a:fillRect/>
            </a:stretch>
          </a:blipFill>
        </p:spPr>
        <p:txBody>
          <a:bodyPr wrap="square" lIns="0" tIns="0" rIns="0" bIns="0" rtlCol="0"/>
          <a:p/>
        </p:txBody>
      </p:sp>
      <p:sp>
        <p:nvSpPr>
          <p:cNvPr id="11" name="object 11"/>
          <p:cNvSpPr/>
          <p:nvPr/>
        </p:nvSpPr>
        <p:spPr>
          <a:xfrm>
            <a:off x="7679480" y="4766183"/>
            <a:ext cx="349802" cy="172935"/>
          </a:xfrm>
          <a:prstGeom prst="rect">
            <a:avLst/>
          </a:prstGeom>
          <a:blipFill>
            <a:blip r:embed="rId8" cstate="print"/>
            <a:stretch>
              <a:fillRect/>
            </a:stretch>
          </a:blipFill>
        </p:spPr>
        <p:txBody>
          <a:bodyPr wrap="square" lIns="0" tIns="0" rIns="0" bIns="0" rtlCol="0"/>
          <a:p/>
        </p:txBody>
      </p:sp>
      <p:sp>
        <p:nvSpPr>
          <p:cNvPr id="12" name="object 12"/>
          <p:cNvSpPr/>
          <p:nvPr/>
        </p:nvSpPr>
        <p:spPr>
          <a:xfrm>
            <a:off x="8110448" y="4780508"/>
            <a:ext cx="22402" cy="136563"/>
          </a:xfrm>
          <a:prstGeom prst="rect">
            <a:avLst/>
          </a:prstGeom>
          <a:blipFill>
            <a:blip r:embed="rId9" cstate="print"/>
            <a:stretch>
              <a:fillRect/>
            </a:stretch>
          </a:blipFill>
        </p:spPr>
        <p:txBody>
          <a:bodyPr wrap="square" lIns="0" tIns="0" rIns="0" bIns="0" rtlCol="0"/>
          <a:p/>
        </p:txBody>
      </p:sp>
      <p:sp>
        <p:nvSpPr>
          <p:cNvPr id="15" name="object 15"/>
          <p:cNvSpPr txBox="1"/>
          <p:nvPr/>
        </p:nvSpPr>
        <p:spPr>
          <a:xfrm>
            <a:off x="5490209" y="2244724"/>
            <a:ext cx="5844540" cy="2285365"/>
          </a:xfrm>
          <a:prstGeom prst="rect">
            <a:avLst/>
          </a:prstGeom>
        </p:spPr>
        <p:txBody>
          <a:bodyPr vert="horz" wrap="square" lIns="0" tIns="13335" rIns="0" bIns="0" rtlCol="0">
            <a:spAutoFit/>
          </a:bodyPr>
          <a:p>
            <a:pPr marL="22225" algn="just">
              <a:lnSpc>
                <a:spcPct val="100000"/>
              </a:lnSpc>
              <a:spcBef>
                <a:spcPts val="105"/>
              </a:spcBef>
            </a:pPr>
            <a:r>
              <a:rPr sz="1400" b="1" spc="-5" dirty="0">
                <a:solidFill>
                  <a:schemeClr val="tx1"/>
                </a:solidFill>
                <a:latin typeface="微软雅黑" panose="020B0503020204020204" charset="-122"/>
                <a:ea typeface="微软雅黑" panose="020B0503020204020204" charset="-122"/>
                <a:cs typeface="微软雅黑" panose="020B0503020204020204" charset="-122"/>
              </a:rPr>
              <a:t>Servicing Enterprises Become The Top 500</a:t>
            </a:r>
            <a:endParaRPr sz="1400" b="1">
              <a:solidFill>
                <a:schemeClr val="tx1"/>
              </a:solidFill>
              <a:latin typeface="微软雅黑" panose="020B0503020204020204" charset="-122"/>
              <a:ea typeface="微软雅黑" panose="020B0503020204020204" charset="-122"/>
              <a:cs typeface="微软雅黑" panose="020B0503020204020204" charset="-122"/>
            </a:endParaRPr>
          </a:p>
          <a:p>
            <a:pPr>
              <a:lnSpc>
                <a:spcPct val="100000"/>
              </a:lnSpc>
              <a:spcBef>
                <a:spcPts val="35"/>
              </a:spcBef>
            </a:pPr>
            <a:endParaRPr sz="1400" b="1">
              <a:solidFill>
                <a:schemeClr val="tx1"/>
              </a:solidFill>
              <a:latin typeface="微软雅黑" panose="020B0503020204020204" charset="-122"/>
              <a:ea typeface="微软雅黑" panose="020B0503020204020204" charset="-122"/>
              <a:cs typeface="微软雅黑" panose="020B0503020204020204" charset="-122"/>
            </a:endParaRPr>
          </a:p>
          <a:p>
            <a:pPr marL="12700" marR="5080" algn="just">
              <a:lnSpc>
                <a:spcPct val="150000"/>
              </a:lnSpc>
            </a:pPr>
            <a:r>
              <a:rPr sz="1400" b="1" spc="15" dirty="0">
                <a:solidFill>
                  <a:schemeClr val="tx1"/>
                </a:solidFill>
                <a:latin typeface="微软雅黑" panose="020B0503020204020204" charset="-122"/>
                <a:ea typeface="微软雅黑" panose="020B0503020204020204" charset="-122"/>
                <a:cs typeface="微软雅黑" panose="020B0503020204020204" charset="-122"/>
              </a:rPr>
              <a:t>启博，是一家专注私域电商数字化营销服务公司，帮助KA品牌客户及中</a:t>
            </a:r>
            <a:r>
              <a:rPr sz="1400" b="1" dirty="0">
                <a:solidFill>
                  <a:schemeClr val="tx1"/>
                </a:solidFill>
                <a:latin typeface="微软雅黑" panose="020B0503020204020204" charset="-122"/>
                <a:ea typeface="微软雅黑" panose="020B0503020204020204" charset="-122"/>
                <a:cs typeface="微软雅黑" panose="020B0503020204020204" charset="-122"/>
              </a:rPr>
              <a:t>小 </a:t>
            </a:r>
            <a:r>
              <a:rPr sz="1400" b="1" spc="30" dirty="0">
                <a:solidFill>
                  <a:schemeClr val="tx1"/>
                </a:solidFill>
                <a:latin typeface="微软雅黑" panose="020B0503020204020204" charset="-122"/>
                <a:ea typeface="微软雅黑" panose="020B0503020204020204" charset="-122"/>
                <a:cs typeface="微软雅黑" panose="020B0503020204020204" charset="-122"/>
              </a:rPr>
              <a:t>企业建立私域营销体系，驱动客</a:t>
            </a:r>
            <a:r>
              <a:rPr sz="1400" b="1" spc="35" dirty="0">
                <a:solidFill>
                  <a:schemeClr val="tx1"/>
                </a:solidFill>
                <a:latin typeface="微软雅黑" panose="020B0503020204020204" charset="-122"/>
                <a:ea typeface="微软雅黑" panose="020B0503020204020204" charset="-122"/>
                <a:cs typeface="微软雅黑" panose="020B0503020204020204" charset="-122"/>
              </a:rPr>
              <a:t>户业务增长，为客户提供全球领先的数</a:t>
            </a:r>
            <a:r>
              <a:rPr sz="1400" b="1" dirty="0">
                <a:solidFill>
                  <a:schemeClr val="tx1"/>
                </a:solidFill>
                <a:latin typeface="微软雅黑" panose="020B0503020204020204" charset="-122"/>
                <a:ea typeface="微软雅黑" panose="020B0503020204020204" charset="-122"/>
                <a:cs typeface="微软雅黑" panose="020B0503020204020204" charset="-122"/>
              </a:rPr>
              <a:t>字 化营销解决方案</a:t>
            </a:r>
            <a:r>
              <a:rPr sz="1400" b="1" spc="5" dirty="0">
                <a:solidFill>
                  <a:schemeClr val="tx1"/>
                </a:solidFill>
                <a:latin typeface="微软雅黑" panose="020B0503020204020204" charset="-122"/>
                <a:ea typeface="微软雅黑" panose="020B0503020204020204" charset="-122"/>
                <a:cs typeface="微软雅黑" panose="020B0503020204020204" charset="-122"/>
              </a:rPr>
              <a:t>！</a:t>
            </a:r>
            <a:endParaRPr sz="1400" b="1">
              <a:solidFill>
                <a:schemeClr val="tx1"/>
              </a:solidFill>
              <a:latin typeface="微软雅黑" panose="020B0503020204020204" charset="-122"/>
              <a:ea typeface="微软雅黑" panose="020B0503020204020204" charset="-122"/>
              <a:cs typeface="微软雅黑" panose="020B0503020204020204" charset="-122"/>
            </a:endParaRPr>
          </a:p>
          <a:p>
            <a:pPr>
              <a:lnSpc>
                <a:spcPct val="100000"/>
              </a:lnSpc>
              <a:spcBef>
                <a:spcPts val="45"/>
              </a:spcBef>
            </a:pPr>
            <a:endParaRPr sz="1400" b="1">
              <a:solidFill>
                <a:schemeClr val="tx1"/>
              </a:solidFill>
              <a:latin typeface="微软雅黑" panose="020B0503020204020204" charset="-122"/>
              <a:ea typeface="微软雅黑" panose="020B0503020204020204" charset="-122"/>
              <a:cs typeface="微软雅黑" panose="020B0503020204020204" charset="-122"/>
            </a:endParaRPr>
          </a:p>
          <a:p>
            <a:pPr marL="12700" marR="73025" algn="just">
              <a:lnSpc>
                <a:spcPct val="150000"/>
              </a:lnSpc>
            </a:pPr>
            <a:r>
              <a:rPr sz="1400" b="1" spc="-5" dirty="0">
                <a:solidFill>
                  <a:schemeClr val="tx1"/>
                </a:solidFill>
                <a:latin typeface="微软雅黑" panose="020B0503020204020204" charset="-122"/>
                <a:ea typeface="微软雅黑" panose="020B0503020204020204" charset="-122"/>
                <a:cs typeface="微软雅黑" panose="020B0503020204020204" charset="-122"/>
              </a:rPr>
              <a:t>通过技术、营销、运营、服务整合，服务12万付费商家、60万注册客户</a:t>
            </a:r>
            <a:r>
              <a:rPr sz="1400" b="1" dirty="0">
                <a:solidFill>
                  <a:schemeClr val="tx1"/>
                </a:solidFill>
                <a:latin typeface="微软雅黑" panose="020B0503020204020204" charset="-122"/>
                <a:ea typeface="微软雅黑" panose="020B0503020204020204" charset="-122"/>
                <a:cs typeface="微软雅黑" panose="020B0503020204020204" charset="-122"/>
              </a:rPr>
              <a:t>、  </a:t>
            </a:r>
            <a:r>
              <a:rPr sz="1400" b="1" spc="-5" dirty="0">
                <a:solidFill>
                  <a:schemeClr val="tx1"/>
                </a:solidFill>
                <a:latin typeface="微软雅黑" panose="020B0503020204020204" charset="-122"/>
                <a:ea typeface="微软雅黑" panose="020B0503020204020204" charset="-122"/>
                <a:cs typeface="微软雅黑" panose="020B0503020204020204" charset="-122"/>
              </a:rPr>
              <a:t>500+</a:t>
            </a:r>
            <a:r>
              <a:rPr sz="1400" b="1" spc="-10" dirty="0">
                <a:solidFill>
                  <a:schemeClr val="tx1"/>
                </a:solidFill>
                <a:latin typeface="微软雅黑" panose="020B0503020204020204" charset="-122"/>
                <a:ea typeface="微软雅黑" panose="020B0503020204020204" charset="-122"/>
                <a:cs typeface="微软雅黑" panose="020B0503020204020204" charset="-122"/>
              </a:rPr>
              <a:t> </a:t>
            </a:r>
            <a:r>
              <a:rPr sz="1400" b="1" dirty="0">
                <a:solidFill>
                  <a:schemeClr val="tx1"/>
                </a:solidFill>
                <a:latin typeface="微软雅黑" panose="020B0503020204020204" charset="-122"/>
                <a:ea typeface="微软雅黑" panose="020B0503020204020204" charset="-122"/>
                <a:cs typeface="微软雅黑" panose="020B0503020204020204" charset="-122"/>
              </a:rPr>
              <a:t>商家与</a:t>
            </a:r>
            <a:r>
              <a:rPr sz="1400" b="1" spc="-5" dirty="0">
                <a:solidFill>
                  <a:schemeClr val="tx1"/>
                </a:solidFill>
                <a:latin typeface="微软雅黑" panose="020B0503020204020204" charset="-122"/>
                <a:ea typeface="微软雅黑" panose="020B0503020204020204" charset="-122"/>
                <a:cs typeface="微软雅黑" panose="020B0503020204020204" charset="-122"/>
              </a:rPr>
              <a:t>1200</a:t>
            </a:r>
            <a:r>
              <a:rPr sz="1400" b="1" dirty="0">
                <a:solidFill>
                  <a:schemeClr val="tx1"/>
                </a:solidFill>
                <a:latin typeface="微软雅黑" panose="020B0503020204020204" charset="-122"/>
                <a:ea typeface="微软雅黑" panose="020B0503020204020204" charset="-122"/>
                <a:cs typeface="微软雅黑" panose="020B0503020204020204" charset="-122"/>
              </a:rPr>
              <a:t>家生态合作伙伴</a:t>
            </a:r>
            <a:r>
              <a:rPr sz="1400" b="1" spc="5" dirty="0">
                <a:solidFill>
                  <a:schemeClr val="tx1"/>
                </a:solidFill>
                <a:latin typeface="微软雅黑" panose="020B0503020204020204" charset="-122"/>
                <a:ea typeface="微软雅黑" panose="020B0503020204020204" charset="-122"/>
                <a:cs typeface="微软雅黑" panose="020B0503020204020204" charset="-122"/>
              </a:rPr>
              <a:t>！</a:t>
            </a:r>
            <a:endParaRPr sz="1400" b="1" spc="5"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6" name="object 16"/>
          <p:cNvSpPr/>
          <p:nvPr/>
        </p:nvSpPr>
        <p:spPr>
          <a:xfrm>
            <a:off x="5500090" y="1899208"/>
            <a:ext cx="207403" cy="220116"/>
          </a:xfrm>
          <a:prstGeom prst="rect">
            <a:avLst/>
          </a:prstGeom>
          <a:blipFill>
            <a:blip r:embed="rId10" cstate="print"/>
            <a:stretch>
              <a:fillRect/>
            </a:stretch>
          </a:blipFill>
        </p:spPr>
        <p:txBody>
          <a:bodyPr wrap="square" lIns="0" tIns="0" rIns="0" bIns="0" rtlCol="0"/>
          <a:p/>
        </p:txBody>
      </p:sp>
      <p:sp>
        <p:nvSpPr>
          <p:cNvPr id="17" name="object 17"/>
          <p:cNvSpPr/>
          <p:nvPr/>
        </p:nvSpPr>
        <p:spPr>
          <a:xfrm>
            <a:off x="5729808" y="1898764"/>
            <a:ext cx="447382" cy="221462"/>
          </a:xfrm>
          <a:prstGeom prst="rect">
            <a:avLst/>
          </a:prstGeom>
          <a:blipFill>
            <a:blip r:embed="rId11" cstate="print"/>
            <a:stretch>
              <a:fillRect/>
            </a:stretch>
          </a:blipFill>
        </p:spPr>
        <p:txBody>
          <a:bodyPr wrap="square" lIns="0" tIns="0" rIns="0" bIns="0" rtlCol="0"/>
          <a:p/>
        </p:txBody>
      </p:sp>
      <p:sp>
        <p:nvSpPr>
          <p:cNvPr id="18" name="object 18"/>
          <p:cNvSpPr/>
          <p:nvPr/>
        </p:nvSpPr>
        <p:spPr>
          <a:xfrm>
            <a:off x="6196838" y="1899653"/>
            <a:ext cx="200469" cy="221233"/>
          </a:xfrm>
          <a:prstGeom prst="rect">
            <a:avLst/>
          </a:prstGeom>
          <a:blipFill>
            <a:blip r:embed="rId12" cstate="print"/>
            <a:stretch>
              <a:fillRect/>
            </a:stretch>
          </a:blipFill>
        </p:spPr>
        <p:txBody>
          <a:bodyPr wrap="square" lIns="0" tIns="0" rIns="0" bIns="0" rtlCol="0"/>
          <a:p/>
        </p:txBody>
      </p:sp>
      <p:sp>
        <p:nvSpPr>
          <p:cNvPr id="19" name="object 19"/>
          <p:cNvSpPr/>
          <p:nvPr/>
        </p:nvSpPr>
        <p:spPr>
          <a:xfrm>
            <a:off x="6424320" y="1909038"/>
            <a:ext cx="203149" cy="209842"/>
          </a:xfrm>
          <a:prstGeom prst="rect">
            <a:avLst/>
          </a:prstGeom>
          <a:blipFill>
            <a:blip r:embed="rId13" cstate="print"/>
            <a:stretch>
              <a:fillRect/>
            </a:stretch>
          </a:blipFill>
        </p:spPr>
        <p:txBody>
          <a:bodyPr wrap="square" lIns="0" tIns="0" rIns="0" bIns="0" rtlCol="0"/>
          <a:p/>
        </p:txBody>
      </p:sp>
      <p:sp>
        <p:nvSpPr>
          <p:cNvPr id="20" name="object 20"/>
          <p:cNvSpPr/>
          <p:nvPr/>
        </p:nvSpPr>
        <p:spPr>
          <a:xfrm>
            <a:off x="6779209" y="1900110"/>
            <a:ext cx="906589" cy="221449"/>
          </a:xfrm>
          <a:prstGeom prst="rect">
            <a:avLst/>
          </a:prstGeom>
          <a:blipFill>
            <a:blip r:embed="rId14" cstate="print"/>
            <a:stretch>
              <a:fillRect/>
            </a:stretch>
          </a:blipFill>
        </p:spPr>
        <p:txBody>
          <a:bodyPr wrap="square" lIns="0" tIns="0" rIns="0" bIns="0" rtlCol="0"/>
          <a:p/>
        </p:txBody>
      </p:sp>
      <p:sp>
        <p:nvSpPr>
          <p:cNvPr id="21" name="object 21"/>
          <p:cNvSpPr/>
          <p:nvPr/>
        </p:nvSpPr>
        <p:spPr>
          <a:xfrm>
            <a:off x="7710132" y="1917522"/>
            <a:ext cx="107259" cy="175907"/>
          </a:xfrm>
          <a:prstGeom prst="rect">
            <a:avLst/>
          </a:prstGeom>
          <a:blipFill>
            <a:blip r:embed="rId15" cstate="print"/>
            <a:stretch>
              <a:fillRect/>
            </a:stretch>
          </a:blipFill>
        </p:spPr>
        <p:txBody>
          <a:bodyPr wrap="square" lIns="0" tIns="0" rIns="0" bIns="0" rtlCol="0"/>
          <a:p/>
        </p:txBody>
      </p:sp>
      <p:sp>
        <p:nvSpPr>
          <p:cNvPr id="22" name="object 22"/>
          <p:cNvSpPr/>
          <p:nvPr/>
        </p:nvSpPr>
        <p:spPr>
          <a:xfrm>
            <a:off x="7840166" y="1914613"/>
            <a:ext cx="123888" cy="178815"/>
          </a:xfrm>
          <a:prstGeom prst="rect">
            <a:avLst/>
          </a:prstGeom>
          <a:blipFill>
            <a:blip r:embed="rId16" cstate="print"/>
            <a:stretch>
              <a:fillRect/>
            </a:stretch>
          </a:blipFill>
        </p:spPr>
        <p:txBody>
          <a:bodyPr wrap="square" lIns="0" tIns="0" rIns="0" bIns="0" rtlCol="0"/>
          <a:p/>
        </p:txBody>
      </p:sp>
      <p:sp>
        <p:nvSpPr>
          <p:cNvPr id="23" name="object 23"/>
          <p:cNvSpPr/>
          <p:nvPr/>
        </p:nvSpPr>
        <p:spPr>
          <a:xfrm>
            <a:off x="7981137" y="1914613"/>
            <a:ext cx="123888" cy="178815"/>
          </a:xfrm>
          <a:prstGeom prst="rect">
            <a:avLst/>
          </a:prstGeom>
          <a:blipFill>
            <a:blip r:embed="rId17" cstate="print"/>
            <a:stretch>
              <a:fillRect/>
            </a:stretch>
          </a:blipFill>
        </p:spPr>
        <p:txBody>
          <a:bodyPr wrap="square" lIns="0" tIns="0" rIns="0" bIns="0" rtlCol="0"/>
          <a:p/>
        </p:txBody>
      </p:sp>
      <p:sp>
        <p:nvSpPr>
          <p:cNvPr id="24" name="object 24"/>
          <p:cNvSpPr/>
          <p:nvPr/>
        </p:nvSpPr>
        <p:spPr>
          <a:xfrm>
            <a:off x="8119198" y="1908365"/>
            <a:ext cx="220789" cy="212750"/>
          </a:xfrm>
          <a:prstGeom prst="rect">
            <a:avLst/>
          </a:prstGeom>
          <a:blipFill>
            <a:blip r:embed="rId18" cstate="print"/>
            <a:stretch>
              <a:fillRect/>
            </a:stretch>
          </a:blipFill>
        </p:spPr>
        <p:txBody>
          <a:bodyPr wrap="square" lIns="0" tIns="0" rIns="0" bIns="0" rtlCol="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 name="15.6寸通用型…"/>
          <p:cNvSpPr txBox="1"/>
          <p:nvPr/>
        </p:nvSpPr>
        <p:spPr>
          <a:xfrm>
            <a:off x="4012055" y="5015980"/>
            <a:ext cx="1522836" cy="648970"/>
          </a:xfrm>
          <a:prstGeom prst="rect">
            <a:avLst/>
          </a:prstGeom>
          <a:ln w="12700">
            <a:miter lim="400000"/>
          </a:ln>
        </p:spPr>
        <p:txBody>
          <a:bodyPr lIns="48174" tIns="48174" rIns="48174" bIns="48174">
            <a:spAutoFit/>
          </a:bodyPr>
          <a:lstStyle/>
          <a:p>
            <a:pPr algn="ctr" defTabSz="963295">
              <a:defRPr b="1">
                <a:solidFill>
                  <a:srgbClr val="FFFFFF"/>
                </a:solidFill>
              </a:defRPr>
            </a:pPr>
            <a:r>
              <a:rPr>
                <a:latin typeface="微软雅黑" panose="020B0503020204020204" charset="-122"/>
                <a:ea typeface="微软雅黑" panose="020B0503020204020204" charset="-122"/>
                <a:cs typeface="微软雅黑" panose="020B0503020204020204" charset="-122"/>
              </a:rPr>
              <a:t>15.6</a:t>
            </a:r>
            <a:r>
              <a:rPr>
                <a:latin typeface="微软雅黑" panose="020B0503020204020204" charset="-122"/>
                <a:ea typeface="微软雅黑" panose="020B0503020204020204" charset="-122"/>
                <a:cs typeface="微软雅黑" panose="020B0503020204020204" charset="-122"/>
              </a:rPr>
              <a:t>寸通用型</a:t>
            </a:r>
            <a:endParaRPr>
              <a:latin typeface="微软雅黑" panose="020B0503020204020204" charset="-122"/>
              <a:ea typeface="微软雅黑" panose="020B0503020204020204" charset="-122"/>
              <a:cs typeface="微软雅黑" panose="020B0503020204020204" charset="-122"/>
            </a:endParaRPr>
          </a:p>
          <a:p>
            <a:pPr algn="ctr" defTabSz="963295">
              <a:defRPr b="1">
                <a:solidFill>
                  <a:srgbClr val="FFFFFF"/>
                </a:solidFill>
              </a:defRPr>
            </a:pPr>
            <a:r>
              <a:rPr>
                <a:latin typeface="微软雅黑" panose="020B0503020204020204" charset="-122"/>
                <a:ea typeface="微软雅黑" panose="020B0503020204020204" charset="-122"/>
                <a:cs typeface="微软雅黑" panose="020B0503020204020204" charset="-122"/>
              </a:rPr>
              <a:t>安卓收银机</a:t>
            </a:r>
            <a:endParaRPr>
              <a:latin typeface="微软雅黑" panose="020B0503020204020204" charset="-122"/>
              <a:ea typeface="微软雅黑" panose="020B0503020204020204" charset="-122"/>
              <a:cs typeface="微软雅黑" panose="020B0503020204020204" charset="-122"/>
            </a:endParaRPr>
          </a:p>
        </p:txBody>
      </p:sp>
      <p:sp>
        <p:nvSpPr>
          <p:cNvPr id="650" name="15.6寸智能触屏…"/>
          <p:cNvSpPr txBox="1"/>
          <p:nvPr/>
        </p:nvSpPr>
        <p:spPr>
          <a:xfrm>
            <a:off x="6721485" y="5015980"/>
            <a:ext cx="1886778" cy="731350"/>
          </a:xfrm>
          <a:prstGeom prst="rect">
            <a:avLst/>
          </a:prstGeom>
          <a:ln w="12700">
            <a:miter lim="400000"/>
          </a:ln>
        </p:spPr>
        <p:txBody>
          <a:bodyPr lIns="48174" tIns="48174" rIns="48174" bIns="48174">
            <a:spAutoFit/>
          </a:bodyPr>
          <a:lstStyle/>
          <a:p>
            <a:pPr algn="ctr" defTabSz="963295">
              <a:defRPr b="1">
                <a:solidFill>
                  <a:srgbClr val="FFFFFF"/>
                </a:solidFill>
              </a:defRPr>
            </a:pPr>
            <a:r>
              <a:rPr>
                <a:latin typeface="微软雅黑" panose="020B0503020204020204" charset="-122"/>
                <a:ea typeface="微软雅黑" panose="020B0503020204020204" charset="-122"/>
                <a:cs typeface="微软雅黑" panose="020B0503020204020204" charset="-122"/>
              </a:rPr>
              <a:t>15.6</a:t>
            </a:r>
            <a:r>
              <a:rPr>
                <a:latin typeface="微软雅黑" panose="020B0503020204020204" charset="-122"/>
                <a:ea typeface="微软雅黑" panose="020B0503020204020204" charset="-122"/>
                <a:cs typeface="微软雅黑" panose="020B0503020204020204" charset="-122"/>
              </a:rPr>
              <a:t>寸智能触屏</a:t>
            </a:r>
            <a:endParaRPr>
              <a:latin typeface="微软雅黑" panose="020B0503020204020204" charset="-122"/>
              <a:ea typeface="微软雅黑" panose="020B0503020204020204" charset="-122"/>
              <a:cs typeface="微软雅黑" panose="020B0503020204020204" charset="-122"/>
            </a:endParaRPr>
          </a:p>
          <a:p>
            <a:pPr algn="ctr" defTabSz="963295">
              <a:defRPr b="1">
                <a:solidFill>
                  <a:srgbClr val="FFFFFF"/>
                </a:solidFill>
              </a:defRPr>
            </a:pPr>
            <a:r>
              <a:rPr>
                <a:latin typeface="微软雅黑" panose="020B0503020204020204" charset="-122"/>
                <a:ea typeface="微软雅黑" panose="020B0503020204020204" charset="-122"/>
                <a:cs typeface="微软雅黑" panose="020B0503020204020204" charset="-122"/>
              </a:rPr>
              <a:t>收银打印一体机</a:t>
            </a:r>
            <a:endParaRPr>
              <a:latin typeface="微软雅黑" panose="020B0503020204020204" charset="-122"/>
              <a:ea typeface="微软雅黑" panose="020B0503020204020204" charset="-122"/>
              <a:cs typeface="微软雅黑" panose="020B0503020204020204" charset="-122"/>
            </a:endParaRPr>
          </a:p>
        </p:txBody>
      </p:sp>
      <p:sp>
        <p:nvSpPr>
          <p:cNvPr id="651" name="自助收银机"/>
          <p:cNvSpPr txBox="1"/>
          <p:nvPr/>
        </p:nvSpPr>
        <p:spPr>
          <a:xfrm>
            <a:off x="9156660" y="5142980"/>
            <a:ext cx="2139223" cy="413850"/>
          </a:xfrm>
          <a:prstGeom prst="rect">
            <a:avLst/>
          </a:prstGeom>
          <a:ln w="12700">
            <a:miter lim="400000"/>
          </a:ln>
        </p:spPr>
        <p:txBody>
          <a:bodyPr lIns="48174" tIns="48174" rIns="48174" bIns="48174">
            <a:spAutoFit/>
          </a:bodyPr>
          <a:lstStyle>
            <a:lvl1pPr algn="ctr" defTabSz="963295">
              <a:defRPr b="1">
                <a:solidFill>
                  <a:srgbClr val="FFFFFF"/>
                </a:solidFill>
              </a:defRPr>
            </a:lvl1pPr>
          </a:lstStyle>
          <a:p>
            <a:r>
              <a:rPr>
                <a:latin typeface="微软雅黑" panose="020B0503020204020204" charset="-122"/>
                <a:ea typeface="微软雅黑" panose="020B0503020204020204" charset="-122"/>
              </a:rPr>
              <a:t>自助收银机</a:t>
            </a:r>
            <a:endParaRPr>
              <a:latin typeface="微软雅黑" panose="020B0503020204020204" charset="-122"/>
              <a:ea typeface="微软雅黑" panose="020B0503020204020204" charset="-122"/>
            </a:endParaRPr>
          </a:p>
        </p:txBody>
      </p:sp>
      <p:sp>
        <p:nvSpPr>
          <p:cNvPr id="652" name="门店扫描打印…"/>
          <p:cNvSpPr txBox="1"/>
          <p:nvPr/>
        </p:nvSpPr>
        <p:spPr>
          <a:xfrm>
            <a:off x="1257649" y="5015980"/>
            <a:ext cx="1802663" cy="731350"/>
          </a:xfrm>
          <a:prstGeom prst="rect">
            <a:avLst/>
          </a:prstGeom>
          <a:ln w="12700">
            <a:miter lim="400000"/>
          </a:ln>
        </p:spPr>
        <p:txBody>
          <a:bodyPr lIns="48174" tIns="48174" rIns="48174" bIns="48174">
            <a:spAutoFit/>
          </a:bodyPr>
          <a:lstStyle/>
          <a:p>
            <a:pPr algn="ctr" defTabSz="963295">
              <a:defRPr b="1">
                <a:solidFill>
                  <a:srgbClr val="FFFFFF"/>
                </a:solidFill>
              </a:defRPr>
            </a:pPr>
            <a:r>
              <a:rPr>
                <a:latin typeface="微软雅黑" panose="020B0503020204020204" charset="-122"/>
                <a:ea typeface="微软雅黑" panose="020B0503020204020204" charset="-122"/>
              </a:rPr>
              <a:t>门店扫描打印</a:t>
            </a:r>
            <a:endParaRPr>
              <a:latin typeface="微软雅黑" panose="020B0503020204020204" charset="-122"/>
              <a:ea typeface="微软雅黑" panose="020B0503020204020204" charset="-122"/>
            </a:endParaRPr>
          </a:p>
          <a:p>
            <a:pPr algn="ctr" defTabSz="963295">
              <a:defRPr b="1">
                <a:solidFill>
                  <a:srgbClr val="FFFFFF"/>
                </a:solidFill>
              </a:defRPr>
            </a:pPr>
            <a:r>
              <a:rPr>
                <a:latin typeface="微软雅黑" panose="020B0503020204020204" charset="-122"/>
                <a:ea typeface="微软雅黑" panose="020B0503020204020204" charset="-122"/>
              </a:rPr>
              <a:t>一体化手持终端</a:t>
            </a:r>
            <a:endParaRPr>
              <a:latin typeface="微软雅黑" panose="020B0503020204020204" charset="-122"/>
              <a:ea typeface="微软雅黑" panose="020B0503020204020204" charset="-122"/>
            </a:endParaRPr>
          </a:p>
        </p:txBody>
      </p:sp>
      <p:grpSp>
        <p:nvGrpSpPr>
          <p:cNvPr id="655" name="成组"/>
          <p:cNvGrpSpPr/>
          <p:nvPr/>
        </p:nvGrpSpPr>
        <p:grpSpPr>
          <a:xfrm>
            <a:off x="1615011" y="1860840"/>
            <a:ext cx="1087939" cy="2627756"/>
            <a:chOff x="0" y="0"/>
            <a:chExt cx="1087937" cy="2627754"/>
          </a:xfrm>
        </p:grpSpPr>
        <p:pic>
          <p:nvPicPr>
            <p:cNvPr id="653" name="9" descr="9"/>
            <p:cNvPicPr>
              <a:picLocks noChangeAspect="1"/>
            </p:cNvPicPr>
            <p:nvPr/>
          </p:nvPicPr>
          <p:blipFill>
            <a:blip r:embed="rId1"/>
            <a:stretch>
              <a:fillRect/>
            </a:stretch>
          </p:blipFill>
          <p:spPr>
            <a:xfrm>
              <a:off x="0" y="0"/>
              <a:ext cx="1087938" cy="2627755"/>
            </a:xfrm>
            <a:prstGeom prst="rect">
              <a:avLst/>
            </a:prstGeom>
            <a:ln w="12700" cap="flat">
              <a:noFill/>
              <a:miter lim="400000"/>
              <a:headEnd/>
              <a:tailEnd/>
            </a:ln>
            <a:effectLst/>
          </p:spPr>
        </p:pic>
        <p:pic>
          <p:nvPicPr>
            <p:cNvPr id="654" name="C4DD6279B2F66E1C9952826524E7C77F 拷贝" descr="C4DD6279B2F66E1C9952826524E7C77F 拷贝"/>
            <p:cNvPicPr>
              <a:picLocks noChangeAspect="1"/>
            </p:cNvPicPr>
            <p:nvPr/>
          </p:nvPicPr>
          <p:blipFill>
            <a:blip r:embed="rId2"/>
            <a:stretch>
              <a:fillRect/>
            </a:stretch>
          </p:blipFill>
          <p:spPr>
            <a:xfrm>
              <a:off x="89948" y="871635"/>
              <a:ext cx="917680" cy="1630301"/>
            </a:xfrm>
            <a:prstGeom prst="rect">
              <a:avLst/>
            </a:prstGeom>
            <a:ln w="12700" cap="flat">
              <a:noFill/>
              <a:miter lim="400000"/>
              <a:headEnd/>
              <a:tailEnd/>
            </a:ln>
            <a:effectLst/>
          </p:spPr>
        </p:pic>
      </p:grpSp>
      <p:pic>
        <p:nvPicPr>
          <p:cNvPr id="656" name="商米K1自助收银机的小.png" descr="商米K1自助收银机的小.png"/>
          <p:cNvPicPr>
            <a:picLocks noChangeAspect="1"/>
          </p:cNvPicPr>
          <p:nvPr/>
        </p:nvPicPr>
        <p:blipFill>
          <a:blip r:embed="rId3"/>
          <a:srcRect l="31866" r="21758" b="3426"/>
          <a:stretch>
            <a:fillRect/>
          </a:stretch>
        </p:blipFill>
        <p:spPr>
          <a:xfrm>
            <a:off x="9396855" y="909927"/>
            <a:ext cx="1955474" cy="4072120"/>
          </a:xfrm>
          <a:prstGeom prst="rect">
            <a:avLst/>
          </a:prstGeom>
          <a:ln w="12700">
            <a:miter lim="400000"/>
            <a:headEnd/>
            <a:tailEnd/>
          </a:ln>
        </p:spPr>
      </p:pic>
      <p:pic>
        <p:nvPicPr>
          <p:cNvPr id="657" name="智能收银机.png" descr="智能收银机.png"/>
          <p:cNvPicPr>
            <a:picLocks noChangeAspect="1"/>
          </p:cNvPicPr>
          <p:nvPr/>
        </p:nvPicPr>
        <p:blipFill>
          <a:blip r:embed="rId4"/>
          <a:stretch>
            <a:fillRect/>
          </a:stretch>
        </p:blipFill>
        <p:spPr>
          <a:xfrm>
            <a:off x="6682009" y="2216184"/>
            <a:ext cx="2139224" cy="2363333"/>
          </a:xfrm>
          <a:prstGeom prst="rect">
            <a:avLst/>
          </a:prstGeom>
          <a:ln w="12700">
            <a:miter lim="400000"/>
            <a:headEnd/>
            <a:tailEnd/>
          </a:ln>
        </p:spPr>
      </p:pic>
      <p:pic>
        <p:nvPicPr>
          <p:cNvPr id="658" name="商米D1.3.png" descr="商米D1.3.png"/>
          <p:cNvPicPr>
            <a:picLocks noChangeAspect="1"/>
          </p:cNvPicPr>
          <p:nvPr/>
        </p:nvPicPr>
        <p:blipFill>
          <a:blip r:embed="rId5"/>
          <a:stretch>
            <a:fillRect/>
          </a:stretch>
        </p:blipFill>
        <p:spPr>
          <a:xfrm>
            <a:off x="3723742" y="1927812"/>
            <a:ext cx="2139224" cy="2677525"/>
          </a:xfrm>
          <a:prstGeom prst="rect">
            <a:avLst/>
          </a:prstGeom>
          <a:ln w="12700">
            <a:miter lim="400000"/>
            <a:headEnd/>
            <a:tailEnd/>
          </a:ln>
        </p:spPr>
      </p:pic>
      <p:sp>
        <p:nvSpPr>
          <p:cNvPr id="659" name="公司简介"/>
          <p:cNvSpPr txBox="1"/>
          <p:nvPr/>
        </p:nvSpPr>
        <p:spPr>
          <a:xfrm>
            <a:off x="686433" y="279284"/>
            <a:ext cx="1637103" cy="534669"/>
          </a:xfrm>
          <a:prstGeom prst="rect">
            <a:avLst/>
          </a:prstGeom>
          <a:ln w="12700">
            <a:miter lim="400000"/>
          </a:ln>
        </p:spPr>
        <p:txBody>
          <a:bodyPr lIns="32384" tIns="32384" rIns="32384" bIns="32384">
            <a:spAutoFit/>
          </a:bodyPr>
          <a:lstStyle>
            <a:lvl1pPr algn="just" defTabSz="912495">
              <a:lnSpc>
                <a:spcPct val="150000"/>
              </a:lnSpc>
              <a:defRPr sz="2600" b="1" spc="130">
                <a:solidFill>
                  <a:srgbClr val="FFFFFF"/>
                </a:solidFill>
              </a:defRPr>
            </a:lvl1pPr>
          </a:lstStyle>
          <a:p>
            <a:r>
              <a:rPr>
                <a:latin typeface="微软雅黑" panose="020B0503020204020204" charset="-122"/>
                <a:ea typeface="微软雅黑" panose="020B0503020204020204" charset="-122"/>
              </a:rPr>
              <a:t>硬件支撑</a:t>
            </a:r>
            <a:endParaRPr>
              <a:latin typeface="微软雅黑" panose="020B0503020204020204" charset="-122"/>
              <a:ea typeface="微软雅黑" panose="020B0503020204020204" charset="-122"/>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 name="圆角矩形"/>
          <p:cNvSpPr/>
          <p:nvPr/>
        </p:nvSpPr>
        <p:spPr>
          <a:xfrm>
            <a:off x="9061153" y="2596381"/>
            <a:ext cx="1003301" cy="1003301"/>
          </a:xfrm>
          <a:prstGeom prst="roundRect">
            <a:avLst>
              <a:gd name="adj" fmla="val 18750"/>
            </a:avLst>
          </a:prstGeom>
          <a:solidFill>
            <a:srgbClr val="FFFFFF"/>
          </a:solidFill>
          <a:ln w="12700">
            <a:miter lim="400000"/>
          </a:ln>
          <a:effectLst>
            <a:outerShdw blurRad="12700" dir="5400000" rotWithShape="0">
              <a:srgbClr val="000000">
                <a:alpha val="35000"/>
              </a:srgbClr>
            </a:outerShdw>
          </a:effectLst>
        </p:spPr>
        <p:txBody>
          <a:bodyPr lIns="25392" tIns="25392" rIns="25392" bIns="25392" anchor="ctr"/>
          <a:lstStyle/>
          <a:p>
            <a:pPr defTabSz="677545">
              <a:defRPr sz="2400" spc="-5">
                <a:solidFill>
                  <a:srgbClr val="FFFFFF"/>
                </a:solidFill>
              </a:defRPr>
            </a:pPr>
            <a:endParaRPr>
              <a:latin typeface="微软雅黑" panose="020B0503020204020204" charset="-122"/>
              <a:ea typeface="微软雅黑" panose="020B0503020204020204" charset="-122"/>
            </a:endParaRPr>
          </a:p>
        </p:txBody>
      </p:sp>
      <p:sp>
        <p:nvSpPr>
          <p:cNvPr id="662" name="圆角矩形"/>
          <p:cNvSpPr/>
          <p:nvPr/>
        </p:nvSpPr>
        <p:spPr>
          <a:xfrm>
            <a:off x="2600802" y="2597150"/>
            <a:ext cx="1016001" cy="1016000"/>
          </a:xfrm>
          <a:prstGeom prst="roundRect">
            <a:avLst>
              <a:gd name="adj" fmla="val 18750"/>
            </a:avLst>
          </a:prstGeom>
          <a:solidFill>
            <a:srgbClr val="FFFFFF"/>
          </a:solidFill>
          <a:ln w="12700">
            <a:miter lim="400000"/>
          </a:ln>
          <a:effectLst>
            <a:outerShdw blurRad="12700" dir="5400000" rotWithShape="0">
              <a:srgbClr val="000000">
                <a:alpha val="35000"/>
              </a:srgbClr>
            </a:outerShdw>
          </a:effectLst>
        </p:spPr>
        <p:txBody>
          <a:bodyPr lIns="25392" tIns="25392" rIns="25392" bIns="25392" anchor="ctr"/>
          <a:lstStyle/>
          <a:p>
            <a:pPr defTabSz="677545">
              <a:defRPr sz="2400" spc="-5">
                <a:solidFill>
                  <a:srgbClr val="FFFFFF"/>
                </a:solidFill>
              </a:defRPr>
            </a:pPr>
            <a:endParaRPr>
              <a:latin typeface="微软雅黑" panose="020B0503020204020204" charset="-122"/>
              <a:ea typeface="微软雅黑" panose="020B0503020204020204" charset="-122"/>
            </a:endParaRPr>
          </a:p>
        </p:txBody>
      </p:sp>
      <p:sp>
        <p:nvSpPr>
          <p:cNvPr id="663" name="圆角矩形"/>
          <p:cNvSpPr/>
          <p:nvPr/>
        </p:nvSpPr>
        <p:spPr>
          <a:xfrm>
            <a:off x="990600" y="2602732"/>
            <a:ext cx="1004837" cy="1004836"/>
          </a:xfrm>
          <a:prstGeom prst="roundRect">
            <a:avLst>
              <a:gd name="adj" fmla="val 18750"/>
            </a:avLst>
          </a:prstGeom>
          <a:solidFill>
            <a:srgbClr val="FFFFFF"/>
          </a:solidFill>
          <a:ln w="12700">
            <a:miter lim="400000"/>
          </a:ln>
          <a:effectLst>
            <a:outerShdw blurRad="12700" dir="5400000" rotWithShape="0">
              <a:srgbClr val="000000">
                <a:alpha val="35000"/>
              </a:srgbClr>
            </a:outerShdw>
          </a:effectLst>
        </p:spPr>
        <p:txBody>
          <a:bodyPr lIns="25392" tIns="25392" rIns="25392" bIns="25392" anchor="ctr"/>
          <a:lstStyle/>
          <a:p>
            <a:pPr defTabSz="677545">
              <a:defRPr sz="2400" spc="-5">
                <a:solidFill>
                  <a:srgbClr val="FFFFFF"/>
                </a:solidFill>
              </a:defRPr>
            </a:pPr>
            <a:endParaRPr>
              <a:latin typeface="微软雅黑" panose="020B0503020204020204" charset="-122"/>
              <a:ea typeface="微软雅黑" panose="020B0503020204020204" charset="-122"/>
            </a:endParaRPr>
          </a:p>
        </p:txBody>
      </p:sp>
      <p:sp>
        <p:nvSpPr>
          <p:cNvPr id="664" name="圆角矩形"/>
          <p:cNvSpPr/>
          <p:nvPr/>
        </p:nvSpPr>
        <p:spPr>
          <a:xfrm>
            <a:off x="5836157" y="2597150"/>
            <a:ext cx="1003301" cy="1003300"/>
          </a:xfrm>
          <a:prstGeom prst="roundRect">
            <a:avLst>
              <a:gd name="adj" fmla="val 18750"/>
            </a:avLst>
          </a:prstGeom>
          <a:solidFill>
            <a:srgbClr val="FFFFFF"/>
          </a:solidFill>
          <a:ln w="12700">
            <a:miter lim="400000"/>
          </a:ln>
          <a:effectLst>
            <a:outerShdw blurRad="12700" dir="5400000" rotWithShape="0">
              <a:srgbClr val="000000">
                <a:alpha val="35000"/>
              </a:srgbClr>
            </a:outerShdw>
          </a:effectLst>
        </p:spPr>
        <p:txBody>
          <a:bodyPr lIns="25392" tIns="25392" rIns="25392" bIns="25392" anchor="ctr"/>
          <a:lstStyle/>
          <a:p>
            <a:pPr defTabSz="677545">
              <a:defRPr sz="2400" spc="-5">
                <a:solidFill>
                  <a:srgbClr val="FFFFFF"/>
                </a:solidFill>
              </a:defRPr>
            </a:pPr>
            <a:endParaRPr>
              <a:latin typeface="微软雅黑" panose="020B0503020204020204" charset="-122"/>
              <a:ea typeface="微软雅黑" panose="020B0503020204020204" charset="-122"/>
            </a:endParaRPr>
          </a:p>
        </p:txBody>
      </p:sp>
      <p:sp>
        <p:nvSpPr>
          <p:cNvPr id="665" name="现金"/>
          <p:cNvSpPr txBox="1"/>
          <p:nvPr/>
        </p:nvSpPr>
        <p:spPr>
          <a:xfrm>
            <a:off x="5423431" y="4294138"/>
            <a:ext cx="1816053" cy="355601"/>
          </a:xfrm>
          <a:prstGeom prst="rect">
            <a:avLst/>
          </a:prstGeom>
          <a:ln w="12700">
            <a:miter lim="400000"/>
          </a:ln>
        </p:spPr>
        <p:txBody>
          <a:bodyPr lIns="0" tIns="0" rIns="0" bIns="0" anchor="b">
            <a:normAutofit/>
          </a:bodyPr>
          <a:lstStyle>
            <a:lvl1pPr algn="ctr" defTabSz="963295">
              <a:defRPr sz="2000" b="1" spc="333">
                <a:solidFill>
                  <a:srgbClr val="FFFFFF"/>
                </a:solidFill>
              </a:defRPr>
            </a:lvl1pPr>
          </a:lstStyle>
          <a:p>
            <a:r>
              <a:rPr>
                <a:latin typeface="微软雅黑" panose="020B0503020204020204" charset="-122"/>
                <a:ea typeface="微软雅黑" panose="020B0503020204020204" charset="-122"/>
              </a:rPr>
              <a:t>现金</a:t>
            </a:r>
            <a:endParaRPr>
              <a:latin typeface="微软雅黑" panose="020B0503020204020204" charset="-122"/>
              <a:ea typeface="微软雅黑" panose="020B0503020204020204" charset="-122"/>
            </a:endParaRPr>
          </a:p>
        </p:txBody>
      </p:sp>
      <p:sp>
        <p:nvSpPr>
          <p:cNvPr id="666" name="支持境外卡"/>
          <p:cNvSpPr txBox="1"/>
          <p:nvPr/>
        </p:nvSpPr>
        <p:spPr>
          <a:xfrm>
            <a:off x="3816563" y="4725996"/>
            <a:ext cx="1816053" cy="215901"/>
          </a:xfrm>
          <a:prstGeom prst="rect">
            <a:avLst/>
          </a:prstGeom>
          <a:ln w="12700">
            <a:miter lim="400000"/>
          </a:ln>
        </p:spPr>
        <p:txBody>
          <a:bodyPr lIns="0" tIns="0" rIns="0" bIns="0">
            <a:normAutofit/>
          </a:bodyPr>
          <a:lstStyle>
            <a:lvl1pPr algn="ctr" defTabSz="963295">
              <a:lnSpc>
                <a:spcPct val="120000"/>
              </a:lnSpc>
              <a:defRPr sz="1200" b="1" spc="100">
                <a:solidFill>
                  <a:srgbClr val="FFFFFF"/>
                </a:solidFill>
              </a:defRPr>
            </a:lvl1pPr>
          </a:lstStyle>
          <a:p>
            <a:r>
              <a:rPr>
                <a:latin typeface="微软雅黑" panose="020B0503020204020204" charset="-122"/>
                <a:ea typeface="微软雅黑" panose="020B0503020204020204" charset="-122"/>
              </a:rPr>
              <a:t>支持境外卡</a:t>
            </a:r>
            <a:endParaRPr>
              <a:latin typeface="微软雅黑" panose="020B0503020204020204" charset="-122"/>
              <a:ea typeface="微软雅黑" panose="020B0503020204020204" charset="-122"/>
            </a:endParaRPr>
          </a:p>
        </p:txBody>
      </p:sp>
      <p:sp>
        <p:nvSpPr>
          <p:cNvPr id="667" name="银联刷卡"/>
          <p:cNvSpPr txBox="1"/>
          <p:nvPr/>
        </p:nvSpPr>
        <p:spPr>
          <a:xfrm>
            <a:off x="3816563" y="4294138"/>
            <a:ext cx="1816053" cy="355601"/>
          </a:xfrm>
          <a:prstGeom prst="rect">
            <a:avLst/>
          </a:prstGeom>
          <a:ln w="12700">
            <a:miter lim="400000"/>
          </a:ln>
        </p:spPr>
        <p:txBody>
          <a:bodyPr lIns="0" tIns="0" rIns="0" bIns="0" anchor="b">
            <a:normAutofit/>
          </a:bodyPr>
          <a:lstStyle>
            <a:lvl1pPr algn="ctr" defTabSz="963295">
              <a:defRPr sz="2000" b="1" spc="333">
                <a:solidFill>
                  <a:srgbClr val="FFFFFF"/>
                </a:solidFill>
              </a:defRPr>
            </a:lvl1pPr>
          </a:lstStyle>
          <a:p>
            <a:r>
              <a:rPr>
                <a:latin typeface="微软雅黑" panose="020B0503020204020204" charset="-122"/>
                <a:ea typeface="微软雅黑" panose="020B0503020204020204" charset="-122"/>
              </a:rPr>
              <a:t>银联刷卡</a:t>
            </a:r>
            <a:endParaRPr>
              <a:latin typeface="微软雅黑" panose="020B0503020204020204" charset="-122"/>
              <a:ea typeface="微软雅黑" panose="020B0503020204020204" charset="-122"/>
            </a:endParaRPr>
          </a:p>
        </p:txBody>
      </p:sp>
      <p:sp>
        <p:nvSpPr>
          <p:cNvPr id="668" name="扫码付"/>
          <p:cNvSpPr txBox="1"/>
          <p:nvPr/>
        </p:nvSpPr>
        <p:spPr>
          <a:xfrm>
            <a:off x="584992" y="4725996"/>
            <a:ext cx="1816053" cy="215901"/>
          </a:xfrm>
          <a:prstGeom prst="rect">
            <a:avLst/>
          </a:prstGeom>
          <a:ln w="12700">
            <a:miter lim="400000"/>
          </a:ln>
        </p:spPr>
        <p:txBody>
          <a:bodyPr lIns="0" tIns="0" rIns="0" bIns="0">
            <a:normAutofit/>
          </a:bodyPr>
          <a:lstStyle>
            <a:lvl1pPr algn="ctr" defTabSz="963295">
              <a:lnSpc>
                <a:spcPct val="120000"/>
              </a:lnSpc>
              <a:defRPr sz="1200" b="1" spc="100">
                <a:solidFill>
                  <a:srgbClr val="FFFFFF"/>
                </a:solidFill>
              </a:defRPr>
            </a:lvl1pPr>
          </a:lstStyle>
          <a:p>
            <a:r>
              <a:rPr>
                <a:latin typeface="微软雅黑" panose="020B0503020204020204" charset="-122"/>
                <a:ea typeface="微软雅黑" panose="020B0503020204020204" charset="-122"/>
              </a:rPr>
              <a:t>扫码付</a:t>
            </a:r>
            <a:endParaRPr>
              <a:latin typeface="微软雅黑" panose="020B0503020204020204" charset="-122"/>
              <a:ea typeface="微软雅黑" panose="020B0503020204020204" charset="-122"/>
            </a:endParaRPr>
          </a:p>
        </p:txBody>
      </p:sp>
      <p:sp>
        <p:nvSpPr>
          <p:cNvPr id="669" name="支付宝"/>
          <p:cNvSpPr txBox="1"/>
          <p:nvPr/>
        </p:nvSpPr>
        <p:spPr>
          <a:xfrm>
            <a:off x="584992" y="4294138"/>
            <a:ext cx="1816053" cy="355601"/>
          </a:xfrm>
          <a:prstGeom prst="rect">
            <a:avLst/>
          </a:prstGeom>
          <a:ln w="12700">
            <a:miter lim="400000"/>
          </a:ln>
        </p:spPr>
        <p:txBody>
          <a:bodyPr lIns="0" tIns="0" rIns="0" bIns="0" anchor="b">
            <a:normAutofit/>
          </a:bodyPr>
          <a:lstStyle>
            <a:lvl1pPr algn="ctr" defTabSz="963295">
              <a:defRPr sz="2000" b="1" spc="333">
                <a:solidFill>
                  <a:srgbClr val="FFFFFF"/>
                </a:solidFill>
              </a:defRPr>
            </a:lvl1pPr>
          </a:lstStyle>
          <a:p>
            <a:r>
              <a:rPr>
                <a:latin typeface="微软雅黑" panose="020B0503020204020204" charset="-122"/>
                <a:ea typeface="微软雅黑" panose="020B0503020204020204" charset="-122"/>
              </a:rPr>
              <a:t>支付宝</a:t>
            </a:r>
            <a:endParaRPr>
              <a:latin typeface="微软雅黑" panose="020B0503020204020204" charset="-122"/>
              <a:ea typeface="微软雅黑" panose="020B0503020204020204" charset="-122"/>
            </a:endParaRPr>
          </a:p>
        </p:txBody>
      </p:sp>
      <p:sp>
        <p:nvSpPr>
          <p:cNvPr id="670" name="线条"/>
          <p:cNvSpPr/>
          <p:nvPr/>
        </p:nvSpPr>
        <p:spPr>
          <a:xfrm flipH="1">
            <a:off x="1518418" y="3690987"/>
            <a:ext cx="1" cy="628495"/>
          </a:xfrm>
          <a:prstGeom prst="line">
            <a:avLst/>
          </a:prstGeom>
          <a:ln w="12700">
            <a:solidFill>
              <a:srgbClr val="DDDDDD"/>
            </a:solidFill>
            <a:miter/>
            <a:headEnd type="oval"/>
          </a:ln>
        </p:spPr>
        <p:txBody>
          <a:bodyPr lIns="48174" tIns="48174" rIns="48174" bIns="48174"/>
          <a:lstStyle/>
          <a:p>
            <a:pPr defTabSz="963295"/>
          </a:p>
        </p:txBody>
      </p:sp>
      <p:sp>
        <p:nvSpPr>
          <p:cNvPr id="671" name="扫码付"/>
          <p:cNvSpPr txBox="1"/>
          <p:nvPr/>
        </p:nvSpPr>
        <p:spPr>
          <a:xfrm>
            <a:off x="2172485" y="4725996"/>
            <a:ext cx="1816053" cy="215901"/>
          </a:xfrm>
          <a:prstGeom prst="rect">
            <a:avLst/>
          </a:prstGeom>
          <a:ln w="12700">
            <a:miter lim="400000"/>
          </a:ln>
        </p:spPr>
        <p:txBody>
          <a:bodyPr lIns="0" tIns="0" rIns="0" bIns="0">
            <a:normAutofit/>
          </a:bodyPr>
          <a:lstStyle>
            <a:lvl1pPr algn="ctr" defTabSz="963295">
              <a:lnSpc>
                <a:spcPct val="120000"/>
              </a:lnSpc>
              <a:defRPr sz="1200" b="1" spc="100">
                <a:solidFill>
                  <a:srgbClr val="FFFFFF"/>
                </a:solidFill>
              </a:defRPr>
            </a:lvl1pPr>
          </a:lstStyle>
          <a:p>
            <a:r>
              <a:rPr>
                <a:latin typeface="微软雅黑" panose="020B0503020204020204" charset="-122"/>
                <a:ea typeface="微软雅黑" panose="020B0503020204020204" charset="-122"/>
              </a:rPr>
              <a:t>扫码付</a:t>
            </a:r>
            <a:endParaRPr>
              <a:latin typeface="微软雅黑" panose="020B0503020204020204" charset="-122"/>
              <a:ea typeface="微软雅黑" panose="020B0503020204020204" charset="-122"/>
            </a:endParaRPr>
          </a:p>
        </p:txBody>
      </p:sp>
      <p:sp>
        <p:nvSpPr>
          <p:cNvPr id="672" name="微信"/>
          <p:cNvSpPr txBox="1"/>
          <p:nvPr/>
        </p:nvSpPr>
        <p:spPr>
          <a:xfrm>
            <a:off x="2172485" y="4294138"/>
            <a:ext cx="1816053" cy="355601"/>
          </a:xfrm>
          <a:prstGeom prst="rect">
            <a:avLst/>
          </a:prstGeom>
          <a:ln w="12700">
            <a:miter lim="400000"/>
          </a:ln>
        </p:spPr>
        <p:txBody>
          <a:bodyPr lIns="0" tIns="0" rIns="0" bIns="0" anchor="b">
            <a:normAutofit/>
          </a:bodyPr>
          <a:lstStyle>
            <a:lvl1pPr algn="ctr" defTabSz="963295">
              <a:defRPr sz="2000" b="1" spc="333">
                <a:solidFill>
                  <a:srgbClr val="FFFFFF"/>
                </a:solidFill>
              </a:defRPr>
            </a:lvl1pPr>
          </a:lstStyle>
          <a:p>
            <a:r>
              <a:rPr>
                <a:latin typeface="微软雅黑" panose="020B0503020204020204" charset="-122"/>
                <a:ea typeface="微软雅黑" panose="020B0503020204020204" charset="-122"/>
              </a:rPr>
              <a:t>微信</a:t>
            </a:r>
            <a:endParaRPr>
              <a:latin typeface="微软雅黑" panose="020B0503020204020204" charset="-122"/>
              <a:ea typeface="微软雅黑" panose="020B0503020204020204" charset="-122"/>
            </a:endParaRPr>
          </a:p>
        </p:txBody>
      </p:sp>
      <p:sp>
        <p:nvSpPr>
          <p:cNvPr id="673" name="支持转账多账户"/>
          <p:cNvSpPr txBox="1"/>
          <p:nvPr/>
        </p:nvSpPr>
        <p:spPr>
          <a:xfrm>
            <a:off x="7067195" y="4725996"/>
            <a:ext cx="1816053" cy="215901"/>
          </a:xfrm>
          <a:prstGeom prst="rect">
            <a:avLst/>
          </a:prstGeom>
          <a:ln w="12700">
            <a:miter lim="400000"/>
          </a:ln>
        </p:spPr>
        <p:txBody>
          <a:bodyPr lIns="0" tIns="0" rIns="0" bIns="0">
            <a:normAutofit/>
          </a:bodyPr>
          <a:lstStyle>
            <a:lvl1pPr algn="ctr" defTabSz="963295">
              <a:lnSpc>
                <a:spcPct val="120000"/>
              </a:lnSpc>
              <a:defRPr sz="1200" b="1" spc="100">
                <a:solidFill>
                  <a:srgbClr val="FFFFFF"/>
                </a:solidFill>
              </a:defRPr>
            </a:lvl1pPr>
          </a:lstStyle>
          <a:p>
            <a:r>
              <a:rPr>
                <a:latin typeface="微软雅黑" panose="020B0503020204020204" charset="-122"/>
                <a:ea typeface="微软雅黑" panose="020B0503020204020204" charset="-122"/>
              </a:rPr>
              <a:t>支持转账多账户</a:t>
            </a:r>
            <a:endParaRPr>
              <a:latin typeface="微软雅黑" panose="020B0503020204020204" charset="-122"/>
              <a:ea typeface="微软雅黑" panose="020B0503020204020204" charset="-122"/>
            </a:endParaRPr>
          </a:p>
        </p:txBody>
      </p:sp>
      <p:sp>
        <p:nvSpPr>
          <p:cNvPr id="674" name="转账"/>
          <p:cNvSpPr txBox="1"/>
          <p:nvPr/>
        </p:nvSpPr>
        <p:spPr>
          <a:xfrm>
            <a:off x="7067195" y="4294138"/>
            <a:ext cx="1816053" cy="355601"/>
          </a:xfrm>
          <a:prstGeom prst="rect">
            <a:avLst/>
          </a:prstGeom>
          <a:ln w="12700">
            <a:miter lim="400000"/>
          </a:ln>
        </p:spPr>
        <p:txBody>
          <a:bodyPr lIns="0" tIns="0" rIns="0" bIns="0" anchor="b">
            <a:normAutofit/>
          </a:bodyPr>
          <a:lstStyle>
            <a:lvl1pPr algn="ctr" defTabSz="963295">
              <a:defRPr sz="2000" b="1" spc="333">
                <a:solidFill>
                  <a:srgbClr val="FFFFFF"/>
                </a:solidFill>
              </a:defRPr>
            </a:lvl1pPr>
          </a:lstStyle>
          <a:p>
            <a:r>
              <a:rPr>
                <a:latin typeface="微软雅黑" panose="020B0503020204020204" charset="-122"/>
                <a:ea typeface="微软雅黑" panose="020B0503020204020204" charset="-122"/>
              </a:rPr>
              <a:t>转账</a:t>
            </a:r>
            <a:endParaRPr>
              <a:latin typeface="微软雅黑" panose="020B0503020204020204" charset="-122"/>
              <a:ea typeface="微软雅黑" panose="020B0503020204020204" charset="-122"/>
            </a:endParaRPr>
          </a:p>
        </p:txBody>
      </p:sp>
      <p:sp>
        <p:nvSpPr>
          <p:cNvPr id="675" name="支持分类指定品类购物卡"/>
          <p:cNvSpPr txBox="1"/>
          <p:nvPr/>
        </p:nvSpPr>
        <p:spPr>
          <a:xfrm>
            <a:off x="8677854" y="4725996"/>
            <a:ext cx="1966548" cy="215901"/>
          </a:xfrm>
          <a:prstGeom prst="rect">
            <a:avLst/>
          </a:prstGeom>
          <a:ln w="12700">
            <a:miter lim="400000"/>
          </a:ln>
        </p:spPr>
        <p:txBody>
          <a:bodyPr lIns="0" tIns="0" rIns="0" bIns="0">
            <a:normAutofit/>
          </a:bodyPr>
          <a:lstStyle>
            <a:lvl1pPr algn="ctr" defTabSz="963295">
              <a:lnSpc>
                <a:spcPct val="120000"/>
              </a:lnSpc>
              <a:defRPr sz="1200" b="1" spc="100">
                <a:solidFill>
                  <a:srgbClr val="FFFFFF"/>
                </a:solidFill>
              </a:defRPr>
            </a:lvl1pPr>
          </a:lstStyle>
          <a:p>
            <a:r>
              <a:rPr>
                <a:latin typeface="微软雅黑" panose="020B0503020204020204" charset="-122"/>
                <a:ea typeface="微软雅黑" panose="020B0503020204020204" charset="-122"/>
              </a:rPr>
              <a:t>支持分类指定品类购物卡</a:t>
            </a:r>
            <a:endParaRPr>
              <a:latin typeface="微软雅黑" panose="020B0503020204020204" charset="-122"/>
              <a:ea typeface="微软雅黑" panose="020B0503020204020204" charset="-122"/>
            </a:endParaRPr>
          </a:p>
        </p:txBody>
      </p:sp>
      <p:sp>
        <p:nvSpPr>
          <p:cNvPr id="676" name="储值"/>
          <p:cNvSpPr txBox="1"/>
          <p:nvPr/>
        </p:nvSpPr>
        <p:spPr>
          <a:xfrm>
            <a:off x="8676688" y="4294138"/>
            <a:ext cx="1816053" cy="355601"/>
          </a:xfrm>
          <a:prstGeom prst="rect">
            <a:avLst/>
          </a:prstGeom>
          <a:ln w="12700">
            <a:miter lim="400000"/>
          </a:ln>
        </p:spPr>
        <p:txBody>
          <a:bodyPr lIns="0" tIns="0" rIns="0" bIns="0" anchor="b">
            <a:normAutofit/>
          </a:bodyPr>
          <a:lstStyle>
            <a:lvl1pPr algn="ctr" defTabSz="963295">
              <a:defRPr sz="2000" b="1" spc="333">
                <a:solidFill>
                  <a:srgbClr val="FFFFFF"/>
                </a:solidFill>
              </a:defRPr>
            </a:lvl1pPr>
          </a:lstStyle>
          <a:p>
            <a:r>
              <a:rPr>
                <a:latin typeface="微软雅黑" panose="020B0503020204020204" charset="-122"/>
                <a:ea typeface="微软雅黑" panose="020B0503020204020204" charset="-122"/>
              </a:rPr>
              <a:t>储值</a:t>
            </a:r>
            <a:endParaRPr>
              <a:latin typeface="微软雅黑" panose="020B0503020204020204" charset="-122"/>
              <a:ea typeface="微软雅黑" panose="020B0503020204020204" charset="-122"/>
            </a:endParaRPr>
          </a:p>
        </p:txBody>
      </p:sp>
      <p:pic>
        <p:nvPicPr>
          <p:cNvPr id="677" name="图像" descr="图像"/>
          <p:cNvPicPr>
            <a:picLocks noChangeAspect="1"/>
          </p:cNvPicPr>
          <p:nvPr/>
        </p:nvPicPr>
        <p:blipFill>
          <a:blip r:embed="rId1"/>
          <a:stretch>
            <a:fillRect/>
          </a:stretch>
        </p:blipFill>
        <p:spPr>
          <a:xfrm>
            <a:off x="7448155" y="2597150"/>
            <a:ext cx="1016001" cy="1016000"/>
          </a:xfrm>
          <a:prstGeom prst="rect">
            <a:avLst/>
          </a:prstGeom>
          <a:ln w="12700">
            <a:miter lim="400000"/>
            <a:headEnd/>
            <a:tailEnd/>
          </a:ln>
        </p:spPr>
      </p:pic>
      <p:sp>
        <p:nvSpPr>
          <p:cNvPr id="678" name="线条"/>
          <p:cNvSpPr/>
          <p:nvPr/>
        </p:nvSpPr>
        <p:spPr>
          <a:xfrm>
            <a:off x="3082481" y="3690987"/>
            <a:ext cx="1" cy="628495"/>
          </a:xfrm>
          <a:prstGeom prst="line">
            <a:avLst/>
          </a:prstGeom>
          <a:ln w="12700">
            <a:solidFill>
              <a:srgbClr val="DDDDDD"/>
            </a:solidFill>
            <a:miter/>
            <a:headEnd type="oval"/>
          </a:ln>
        </p:spPr>
        <p:txBody>
          <a:bodyPr lIns="48174" tIns="48174" rIns="48174" bIns="48174"/>
          <a:lstStyle/>
          <a:p>
            <a:pPr defTabSz="963295"/>
          </a:p>
        </p:txBody>
      </p:sp>
      <p:sp>
        <p:nvSpPr>
          <p:cNvPr id="679" name="线条"/>
          <p:cNvSpPr/>
          <p:nvPr/>
        </p:nvSpPr>
        <p:spPr>
          <a:xfrm>
            <a:off x="4720340" y="3690987"/>
            <a:ext cx="1" cy="628495"/>
          </a:xfrm>
          <a:prstGeom prst="line">
            <a:avLst/>
          </a:prstGeom>
          <a:ln w="12700">
            <a:solidFill>
              <a:srgbClr val="DDDDDD"/>
            </a:solidFill>
            <a:miter/>
            <a:headEnd type="oval"/>
          </a:ln>
        </p:spPr>
        <p:txBody>
          <a:bodyPr lIns="48174" tIns="48174" rIns="48174" bIns="48174"/>
          <a:lstStyle/>
          <a:p>
            <a:pPr defTabSz="963295"/>
          </a:p>
        </p:txBody>
      </p:sp>
      <p:sp>
        <p:nvSpPr>
          <p:cNvPr id="680" name="线条"/>
          <p:cNvSpPr/>
          <p:nvPr/>
        </p:nvSpPr>
        <p:spPr>
          <a:xfrm>
            <a:off x="6335706" y="3690987"/>
            <a:ext cx="1" cy="628495"/>
          </a:xfrm>
          <a:prstGeom prst="line">
            <a:avLst/>
          </a:prstGeom>
          <a:ln w="12700">
            <a:solidFill>
              <a:srgbClr val="DDDDDD"/>
            </a:solidFill>
            <a:miter/>
            <a:headEnd type="oval"/>
          </a:ln>
        </p:spPr>
        <p:txBody>
          <a:bodyPr lIns="48174" tIns="48174" rIns="48174" bIns="48174"/>
          <a:lstStyle/>
          <a:p>
            <a:pPr defTabSz="963295"/>
          </a:p>
        </p:txBody>
      </p:sp>
      <p:sp>
        <p:nvSpPr>
          <p:cNvPr id="681" name="线条"/>
          <p:cNvSpPr/>
          <p:nvPr/>
        </p:nvSpPr>
        <p:spPr>
          <a:xfrm>
            <a:off x="7960263" y="3690987"/>
            <a:ext cx="1" cy="628495"/>
          </a:xfrm>
          <a:prstGeom prst="line">
            <a:avLst/>
          </a:prstGeom>
          <a:ln w="12700">
            <a:solidFill>
              <a:srgbClr val="DDDDDD"/>
            </a:solidFill>
            <a:miter/>
            <a:headEnd type="oval"/>
          </a:ln>
        </p:spPr>
        <p:txBody>
          <a:bodyPr lIns="48174" tIns="48174" rIns="48174" bIns="48174"/>
          <a:lstStyle/>
          <a:p>
            <a:pPr defTabSz="963295"/>
          </a:p>
        </p:txBody>
      </p:sp>
      <p:sp>
        <p:nvSpPr>
          <p:cNvPr id="682" name="线条"/>
          <p:cNvSpPr/>
          <p:nvPr/>
        </p:nvSpPr>
        <p:spPr>
          <a:xfrm>
            <a:off x="9579420" y="3690987"/>
            <a:ext cx="1" cy="628495"/>
          </a:xfrm>
          <a:prstGeom prst="line">
            <a:avLst/>
          </a:prstGeom>
          <a:ln w="12700">
            <a:solidFill>
              <a:srgbClr val="DDDDDD"/>
            </a:solidFill>
            <a:miter/>
            <a:headEnd type="oval"/>
          </a:ln>
        </p:spPr>
        <p:txBody>
          <a:bodyPr lIns="48174" tIns="48174" rIns="48174" bIns="48174"/>
          <a:lstStyle/>
          <a:p>
            <a:pPr defTabSz="963295"/>
          </a:p>
        </p:txBody>
      </p:sp>
      <p:pic>
        <p:nvPicPr>
          <p:cNvPr id="683" name="chuzhi.png" descr="chuzhi.png"/>
          <p:cNvPicPr>
            <a:picLocks noChangeAspect="1"/>
          </p:cNvPicPr>
          <p:nvPr/>
        </p:nvPicPr>
        <p:blipFill>
          <a:blip r:embed="rId2"/>
          <a:stretch>
            <a:fillRect/>
          </a:stretch>
        </p:blipFill>
        <p:spPr>
          <a:xfrm>
            <a:off x="9063939" y="2597150"/>
            <a:ext cx="1016001" cy="1016000"/>
          </a:xfrm>
          <a:prstGeom prst="rect">
            <a:avLst/>
          </a:prstGeom>
          <a:ln w="12700">
            <a:miter lim="400000"/>
            <a:headEnd/>
            <a:tailEnd/>
          </a:ln>
        </p:spPr>
      </p:pic>
      <p:pic>
        <p:nvPicPr>
          <p:cNvPr id="684" name="zhifubao.png" descr="zhifubao.png"/>
          <p:cNvPicPr>
            <a:picLocks noChangeAspect="1"/>
          </p:cNvPicPr>
          <p:nvPr/>
        </p:nvPicPr>
        <p:blipFill>
          <a:blip r:embed="rId3"/>
          <a:stretch>
            <a:fillRect/>
          </a:stretch>
        </p:blipFill>
        <p:spPr>
          <a:xfrm>
            <a:off x="985018" y="2597150"/>
            <a:ext cx="1016001" cy="1016000"/>
          </a:xfrm>
          <a:prstGeom prst="rect">
            <a:avLst/>
          </a:prstGeom>
          <a:ln w="12700">
            <a:miter lim="400000"/>
            <a:headEnd/>
            <a:tailEnd/>
          </a:ln>
        </p:spPr>
      </p:pic>
      <p:pic>
        <p:nvPicPr>
          <p:cNvPr id="685" name="weixin.png" descr="weixin.png"/>
          <p:cNvPicPr>
            <a:picLocks noChangeAspect="1"/>
          </p:cNvPicPr>
          <p:nvPr/>
        </p:nvPicPr>
        <p:blipFill>
          <a:blip r:embed="rId4"/>
          <a:stretch>
            <a:fillRect/>
          </a:stretch>
        </p:blipFill>
        <p:spPr>
          <a:xfrm>
            <a:off x="2600802" y="2597150"/>
            <a:ext cx="1016001" cy="1016000"/>
          </a:xfrm>
          <a:prstGeom prst="rect">
            <a:avLst/>
          </a:prstGeom>
          <a:ln w="12700">
            <a:miter lim="400000"/>
            <a:headEnd/>
            <a:tailEnd/>
          </a:ln>
        </p:spPr>
      </p:pic>
      <p:pic>
        <p:nvPicPr>
          <p:cNvPr id="686" name="yinlian.png" descr="yinlian.png"/>
          <p:cNvPicPr>
            <a:picLocks noChangeAspect="1"/>
          </p:cNvPicPr>
          <p:nvPr/>
        </p:nvPicPr>
        <p:blipFill>
          <a:blip r:embed="rId5"/>
          <a:stretch>
            <a:fillRect/>
          </a:stretch>
        </p:blipFill>
        <p:spPr>
          <a:xfrm>
            <a:off x="4216586" y="2597150"/>
            <a:ext cx="1016001" cy="1016000"/>
          </a:xfrm>
          <a:prstGeom prst="rect">
            <a:avLst/>
          </a:prstGeom>
          <a:ln w="12700">
            <a:miter lim="400000"/>
            <a:headEnd/>
            <a:tailEnd/>
          </a:ln>
        </p:spPr>
      </p:pic>
      <p:pic>
        <p:nvPicPr>
          <p:cNvPr id="687" name="xianjin-2.png" descr="xianjin-2.png"/>
          <p:cNvPicPr>
            <a:picLocks noChangeAspect="1"/>
          </p:cNvPicPr>
          <p:nvPr/>
        </p:nvPicPr>
        <p:blipFill>
          <a:blip r:embed="rId6"/>
          <a:stretch>
            <a:fillRect/>
          </a:stretch>
        </p:blipFill>
        <p:spPr>
          <a:xfrm>
            <a:off x="5768871" y="2533650"/>
            <a:ext cx="1143001" cy="1143000"/>
          </a:xfrm>
          <a:prstGeom prst="rect">
            <a:avLst/>
          </a:prstGeom>
          <a:ln w="12700">
            <a:miter lim="400000"/>
            <a:headEnd/>
            <a:tailEnd/>
          </a:ln>
        </p:spPr>
      </p:pic>
      <p:sp>
        <p:nvSpPr>
          <p:cNvPr id="688" name="提升支付效率"/>
          <p:cNvSpPr txBox="1"/>
          <p:nvPr/>
        </p:nvSpPr>
        <p:spPr>
          <a:xfrm>
            <a:off x="10759520" y="4725996"/>
            <a:ext cx="1052542" cy="215901"/>
          </a:xfrm>
          <a:prstGeom prst="rect">
            <a:avLst/>
          </a:prstGeom>
          <a:ln w="12700">
            <a:miter lim="400000"/>
          </a:ln>
        </p:spPr>
        <p:txBody>
          <a:bodyPr lIns="0" tIns="0" rIns="0" bIns="0">
            <a:normAutofit/>
          </a:bodyPr>
          <a:lstStyle>
            <a:lvl1pPr algn="ctr" defTabSz="963295">
              <a:lnSpc>
                <a:spcPct val="120000"/>
              </a:lnSpc>
              <a:defRPr sz="1200" b="1" spc="100">
                <a:solidFill>
                  <a:srgbClr val="FFFFFF"/>
                </a:solidFill>
              </a:defRPr>
            </a:lvl1pPr>
          </a:lstStyle>
          <a:p>
            <a:r>
              <a:rPr>
                <a:latin typeface="微软雅黑" panose="020B0503020204020204" charset="-122"/>
                <a:ea typeface="微软雅黑" panose="020B0503020204020204" charset="-122"/>
              </a:rPr>
              <a:t>提升支付效率</a:t>
            </a:r>
            <a:endParaRPr>
              <a:latin typeface="微软雅黑" panose="020B0503020204020204" charset="-122"/>
              <a:ea typeface="微软雅黑" panose="020B0503020204020204" charset="-122"/>
            </a:endParaRPr>
          </a:p>
        </p:txBody>
      </p:sp>
      <p:sp>
        <p:nvSpPr>
          <p:cNvPr id="689" name="刷脸"/>
          <p:cNvSpPr txBox="1"/>
          <p:nvPr/>
        </p:nvSpPr>
        <p:spPr>
          <a:xfrm>
            <a:off x="10302517" y="4294138"/>
            <a:ext cx="1816053" cy="355601"/>
          </a:xfrm>
          <a:prstGeom prst="rect">
            <a:avLst/>
          </a:prstGeom>
          <a:ln w="12700">
            <a:miter lim="400000"/>
          </a:ln>
        </p:spPr>
        <p:txBody>
          <a:bodyPr lIns="0" tIns="0" rIns="0" bIns="0" anchor="b">
            <a:normAutofit/>
          </a:bodyPr>
          <a:lstStyle>
            <a:lvl1pPr algn="ctr" defTabSz="963295">
              <a:defRPr sz="2000" b="1" spc="333">
                <a:solidFill>
                  <a:srgbClr val="FFFFFF"/>
                </a:solidFill>
              </a:defRPr>
            </a:lvl1pPr>
          </a:lstStyle>
          <a:p>
            <a:r>
              <a:rPr>
                <a:latin typeface="微软雅黑" panose="020B0503020204020204" charset="-122"/>
                <a:ea typeface="微软雅黑" panose="020B0503020204020204" charset="-122"/>
              </a:rPr>
              <a:t>刷脸</a:t>
            </a:r>
            <a:endParaRPr>
              <a:latin typeface="微软雅黑" panose="020B0503020204020204" charset="-122"/>
              <a:ea typeface="微软雅黑" panose="020B0503020204020204" charset="-122"/>
            </a:endParaRPr>
          </a:p>
        </p:txBody>
      </p:sp>
      <p:sp>
        <p:nvSpPr>
          <p:cNvPr id="690" name="线条"/>
          <p:cNvSpPr/>
          <p:nvPr/>
        </p:nvSpPr>
        <p:spPr>
          <a:xfrm>
            <a:off x="11204082" y="3690987"/>
            <a:ext cx="1" cy="628495"/>
          </a:xfrm>
          <a:prstGeom prst="line">
            <a:avLst/>
          </a:prstGeom>
          <a:ln w="12700">
            <a:solidFill>
              <a:srgbClr val="DDDDDD"/>
            </a:solidFill>
            <a:miter/>
            <a:headEnd type="oval"/>
          </a:ln>
        </p:spPr>
        <p:txBody>
          <a:bodyPr lIns="48174" tIns="48174" rIns="48174" bIns="48174"/>
          <a:lstStyle/>
          <a:p>
            <a:pPr defTabSz="963295"/>
          </a:p>
        </p:txBody>
      </p:sp>
      <p:sp>
        <p:nvSpPr>
          <p:cNvPr id="691" name="圆角矩形"/>
          <p:cNvSpPr/>
          <p:nvPr/>
        </p:nvSpPr>
        <p:spPr>
          <a:xfrm>
            <a:off x="10661453" y="2578879"/>
            <a:ext cx="1052541" cy="1052542"/>
          </a:xfrm>
          <a:prstGeom prst="roundRect">
            <a:avLst>
              <a:gd name="adj" fmla="val 15000"/>
            </a:avLst>
          </a:prstGeom>
          <a:solidFill>
            <a:srgbClr val="24AEF1"/>
          </a:solidFill>
          <a:ln w="12700">
            <a:miter lim="400000"/>
          </a:ln>
        </p:spPr>
        <p:txBody>
          <a:bodyPr lIns="45718" tIns="45718" rIns="45718" bIns="45718" anchor="ctr"/>
          <a:lstStyle/>
          <a:p>
            <a:pPr algn="ctr">
              <a:defRPr b="1">
                <a:solidFill>
                  <a:srgbClr val="FFFFFF"/>
                </a:solidFill>
              </a:defRPr>
            </a:pPr>
            <a:endParaRPr>
              <a:latin typeface="微软雅黑" panose="020B0503020204020204" charset="-122"/>
              <a:ea typeface="微软雅黑" panose="020B0503020204020204" charset="-122"/>
            </a:endParaRPr>
          </a:p>
        </p:txBody>
      </p:sp>
      <p:pic>
        <p:nvPicPr>
          <p:cNvPr id="692" name="iconsuixintingshualian.png" descr="iconsuixintingshualian.png"/>
          <p:cNvPicPr>
            <a:picLocks noChangeAspect="1"/>
          </p:cNvPicPr>
          <p:nvPr/>
        </p:nvPicPr>
        <p:blipFill>
          <a:blip r:embed="rId7"/>
          <a:stretch>
            <a:fillRect/>
          </a:stretch>
        </p:blipFill>
        <p:spPr>
          <a:xfrm>
            <a:off x="10867611" y="2735670"/>
            <a:ext cx="647544" cy="647544"/>
          </a:xfrm>
          <a:prstGeom prst="rect">
            <a:avLst/>
          </a:prstGeom>
          <a:ln w="12700">
            <a:miter lim="400000"/>
            <a:headEnd/>
            <a:tailEnd/>
          </a:ln>
        </p:spPr>
      </p:pic>
      <p:sp>
        <p:nvSpPr>
          <p:cNvPr id="693" name="集成多种支付方式，一站式开通"/>
          <p:cNvSpPr/>
          <p:nvPr/>
        </p:nvSpPr>
        <p:spPr>
          <a:xfrm>
            <a:off x="3929591" y="1238967"/>
            <a:ext cx="4816433" cy="515451"/>
          </a:xfrm>
          <a:prstGeom prst="rect">
            <a:avLst/>
          </a:prstGeom>
          <a:ln w="12700">
            <a:miter lim="400000"/>
          </a:ln>
        </p:spPr>
        <p:txBody>
          <a:bodyPr lIns="48175" tIns="48175" rIns="48175" bIns="48175">
            <a:spAutoFit/>
          </a:bodyPr>
          <a:lstStyle>
            <a:lvl1pPr defTabSz="48895">
              <a:defRPr sz="2400" b="1" spc="240">
                <a:solidFill>
                  <a:srgbClr val="FFFFFF"/>
                </a:solidFill>
              </a:defRPr>
            </a:lvl1pPr>
          </a:lstStyle>
          <a:p>
            <a:r>
              <a:rPr>
                <a:latin typeface="微软雅黑" panose="020B0503020204020204" charset="-122"/>
                <a:ea typeface="微软雅黑" panose="020B0503020204020204" charset="-122"/>
              </a:rPr>
              <a:t>集成多种支付方式，一站式开通</a:t>
            </a:r>
            <a:endParaRPr>
              <a:latin typeface="微软雅黑" panose="020B0503020204020204" charset="-122"/>
              <a:ea typeface="微软雅黑" panose="020B0503020204020204" charset="-122"/>
            </a:endParaRPr>
          </a:p>
        </p:txBody>
      </p:sp>
      <p:sp>
        <p:nvSpPr>
          <p:cNvPr id="694" name="公司简介"/>
          <p:cNvSpPr txBox="1"/>
          <p:nvPr/>
        </p:nvSpPr>
        <p:spPr>
          <a:xfrm>
            <a:off x="534033" y="241184"/>
            <a:ext cx="3078330" cy="534669"/>
          </a:xfrm>
          <a:prstGeom prst="rect">
            <a:avLst/>
          </a:prstGeom>
          <a:ln w="12700">
            <a:miter lim="400000"/>
          </a:ln>
        </p:spPr>
        <p:txBody>
          <a:bodyPr lIns="32384" tIns="32384" rIns="32384" bIns="32384">
            <a:spAutoFit/>
          </a:bodyPr>
          <a:lstStyle>
            <a:lvl1pPr algn="just" defTabSz="912495">
              <a:lnSpc>
                <a:spcPct val="150000"/>
              </a:lnSpc>
              <a:defRPr sz="2600" b="1" spc="130">
                <a:solidFill>
                  <a:srgbClr val="FFFFFF"/>
                </a:solidFill>
              </a:defRPr>
            </a:lvl1pPr>
          </a:lstStyle>
          <a:p>
            <a:r>
              <a:rPr>
                <a:latin typeface="微软雅黑" panose="020B0503020204020204" charset="-122"/>
                <a:ea typeface="微软雅黑" panose="020B0503020204020204" charset="-122"/>
              </a:rPr>
              <a:t>对接主流支付方式</a:t>
            </a:r>
            <a:endParaRPr>
              <a:latin typeface="微软雅黑" panose="020B0503020204020204" charset="-122"/>
              <a:ea typeface="微软雅黑" panose="020B0503020204020204" charset="-122"/>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8" name="成组"/>
          <p:cNvGrpSpPr/>
          <p:nvPr/>
        </p:nvGrpSpPr>
        <p:grpSpPr>
          <a:xfrm>
            <a:off x="902236" y="1215004"/>
            <a:ext cx="11990230" cy="5269703"/>
            <a:chOff x="-1" y="0"/>
            <a:chExt cx="11990228" cy="5269701"/>
          </a:xfrm>
        </p:grpSpPr>
        <p:sp>
          <p:nvSpPr>
            <p:cNvPr id="696" name="圆角矩形"/>
            <p:cNvSpPr/>
            <p:nvPr/>
          </p:nvSpPr>
          <p:spPr>
            <a:xfrm>
              <a:off x="-2" y="-1"/>
              <a:ext cx="11112510" cy="5269703"/>
            </a:xfrm>
            <a:prstGeom prst="roundRect">
              <a:avLst>
                <a:gd name="adj" fmla="val 2150"/>
              </a:avLst>
            </a:prstGeom>
            <a:solidFill>
              <a:srgbClr val="FFFFFF"/>
            </a:solidFill>
            <a:ln w="12700" cap="flat">
              <a:noFill/>
              <a:miter lim="400000"/>
            </a:ln>
            <a:effectLst/>
          </p:spPr>
          <p:txBody>
            <a:bodyPr wrap="square" lIns="25392" tIns="25392" rIns="25392" bIns="25392" numCol="1" anchor="ctr">
              <a:noAutofit/>
            </a:bodyP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697" name="object 68"/>
            <p:cNvSpPr/>
            <p:nvPr/>
          </p:nvSpPr>
          <p:spPr>
            <a:xfrm>
              <a:off x="4374801" y="317097"/>
              <a:ext cx="7615427" cy="4610106"/>
            </a:xfrm>
            <a:prstGeom prst="rect">
              <a:avLst/>
            </a:prstGeom>
            <a:blipFill rotWithShape="1">
              <a:blip r:embed="rId1"/>
              <a:srcRect/>
              <a:stretch>
                <a:fillRect/>
              </a:stretch>
            </a:blipFill>
            <a:ln w="12700" cap="flat">
              <a:noFill/>
              <a:miter lim="400000"/>
            </a:ln>
            <a:effectLst/>
          </p:spPr>
          <p:txBody>
            <a:bodyPr wrap="square" lIns="25392" tIns="25392" rIns="25392" bIns="25392" numCol="1" anchor="t">
              <a:noAutofit/>
            </a:bodyPr>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grpSp>
      <p:sp>
        <p:nvSpPr>
          <p:cNvPr id="699" name="object 40"/>
          <p:cNvSpPr txBox="1"/>
          <p:nvPr/>
        </p:nvSpPr>
        <p:spPr>
          <a:xfrm>
            <a:off x="1268320" y="2373797"/>
            <a:ext cx="3082379" cy="215265"/>
          </a:xfrm>
          <a:prstGeom prst="rect">
            <a:avLst/>
          </a:prstGeom>
          <a:ln w="12700">
            <a:miter lim="400000"/>
          </a:ln>
        </p:spPr>
        <p:txBody>
          <a:bodyPr lIns="0" tIns="0" rIns="0" bIns="0">
            <a:spAutoFit/>
          </a:bodyPr>
          <a:lstStyle/>
          <a:p>
            <a:pPr indent="12700" defTabSz="677545">
              <a:defRPr sz="1400" b="1" spc="140">
                <a:solidFill>
                  <a:srgbClr val="333333"/>
                </a:solidFill>
              </a:defRPr>
            </a:pPr>
            <a:r>
              <a:rPr>
                <a:latin typeface="微软雅黑" panose="020B0503020204020204" charset="-122"/>
                <a:ea typeface="微软雅黑" panose="020B0503020204020204" charset="-122"/>
                <a:cs typeface="微软雅黑" panose="020B0503020204020204" charset="-122"/>
              </a:rPr>
              <a:t>背景</a:t>
            </a:r>
            <a:r>
              <a:rPr spc="0">
                <a:latin typeface="微软雅黑" panose="020B0503020204020204" charset="-122"/>
                <a:ea typeface="微软雅黑" panose="020B0503020204020204" charset="-122"/>
                <a:cs typeface="微软雅黑" panose="020B0503020204020204" charset="-122"/>
              </a:rPr>
              <a:t>介绍：</a:t>
            </a:r>
            <a:r>
              <a:rPr spc="-251">
                <a:latin typeface="微软雅黑" panose="020B0503020204020204" charset="-122"/>
                <a:ea typeface="微软雅黑" panose="020B0503020204020204" charset="-122"/>
                <a:cs typeface="微软雅黑" panose="020B0503020204020204" charset="-122"/>
              </a:rPr>
              <a:t> </a:t>
            </a:r>
            <a:endParaRPr spc="-251">
              <a:latin typeface="微软雅黑" panose="020B0503020204020204" charset="-122"/>
              <a:ea typeface="微软雅黑" panose="020B0503020204020204" charset="-122"/>
              <a:cs typeface="微软雅黑" panose="020B0503020204020204" charset="-122"/>
            </a:endParaRPr>
          </a:p>
        </p:txBody>
      </p:sp>
      <p:sp>
        <p:nvSpPr>
          <p:cNvPr id="700" name="object 40"/>
          <p:cNvSpPr txBox="1"/>
          <p:nvPr/>
        </p:nvSpPr>
        <p:spPr>
          <a:xfrm>
            <a:off x="1268320" y="2777205"/>
            <a:ext cx="3694456" cy="3294381"/>
          </a:xfrm>
          <a:prstGeom prst="rect">
            <a:avLst/>
          </a:prstGeom>
          <a:ln w="12700">
            <a:miter lim="400000"/>
          </a:ln>
        </p:spPr>
        <p:txBody>
          <a:bodyPr lIns="0" tIns="0" rIns="0" bIns="0">
            <a:spAutoFit/>
          </a:bodyPr>
          <a:lstStyle/>
          <a:p>
            <a:pPr marR="53340" indent="12700" algn="just" defTabSz="677545">
              <a:lnSpc>
                <a:spcPct val="133000"/>
              </a:lnSpc>
              <a:spcBef>
                <a:spcPts val="900"/>
              </a:spcBef>
              <a:defRPr sz="1400" spc="140">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全球知名运动品牌，致力于将阳光的生活方式通过各种形式传递给全世界的年轻人。南宁市聚冠体育用品有限公司，主要代理经营国内外知名的鞋服品牌“鸿星尔克</a:t>
            </a:r>
            <a:r>
              <a:rPr spc="-126"/>
              <a:t>”</a:t>
            </a:r>
            <a:r>
              <a:rPr spc="-293"/>
              <a:t>、</a:t>
            </a:r>
            <a:r>
              <a:t>“纽巴伦”等。旗下经营的店铺网点遍布全区，直营和加盟店铺约500家，体量巨大。电商冲击下，线下门店销量愈差；绝大部门店收银和支付分开进行，出错率高，致使旗舰店排队高峰较长，收银率低，容易出错。</a:t>
            </a:r>
          </a:p>
        </p:txBody>
      </p:sp>
      <p:sp>
        <p:nvSpPr>
          <p:cNvPr id="701" name="object 69"/>
          <p:cNvSpPr/>
          <p:nvPr/>
        </p:nvSpPr>
        <p:spPr>
          <a:xfrm>
            <a:off x="1272295" y="1498306"/>
            <a:ext cx="790101" cy="470490"/>
          </a:xfrm>
          <a:prstGeom prst="rect">
            <a:avLst/>
          </a:prstGeom>
          <a:blipFill>
            <a:blip r:embed="rId2"/>
            <a:stretch>
              <a:fillRect/>
            </a:stretch>
          </a:blipFill>
          <a:ln w="12700">
            <a:miter lim="400000"/>
          </a:ln>
        </p:spPr>
        <p:txBody>
          <a:bodyPr lIns="25392" tIns="25392" rIns="25392" bIns="25392"/>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02" name="鸿星尔克"/>
          <p:cNvSpPr txBox="1"/>
          <p:nvPr/>
        </p:nvSpPr>
        <p:spPr>
          <a:xfrm>
            <a:off x="2114799" y="1561841"/>
            <a:ext cx="1069325" cy="368285"/>
          </a:xfrm>
          <a:prstGeom prst="rect">
            <a:avLst/>
          </a:prstGeom>
          <a:ln w="12700">
            <a:miter lim="400000"/>
          </a:ln>
        </p:spPr>
        <p:txBody>
          <a:bodyPr wrap="none" lIns="25392" tIns="25392" rIns="25392" bIns="25392">
            <a:spAutoFit/>
          </a:bodyPr>
          <a:lstStyle>
            <a:lvl1pPr defTabSz="677545">
              <a:defRPr b="1" spc="180"/>
            </a:lvl1pPr>
          </a:lstStyle>
          <a:p>
            <a:r>
              <a:rPr>
                <a:latin typeface="微软雅黑" panose="020B0503020204020204" charset="-122"/>
                <a:ea typeface="微软雅黑" panose="020B0503020204020204" charset="-122"/>
              </a:rPr>
              <a:t>鸿星尔克</a:t>
            </a:r>
            <a:endParaRPr>
              <a:latin typeface="微软雅黑" panose="020B0503020204020204" charset="-122"/>
              <a:ea typeface="微软雅黑" panose="020B0503020204020204" charset="-122"/>
            </a:endParaRPr>
          </a:p>
        </p:txBody>
      </p:sp>
      <p:sp>
        <p:nvSpPr>
          <p:cNvPr id="703" name="公司简介"/>
          <p:cNvSpPr txBox="1"/>
          <p:nvPr/>
        </p:nvSpPr>
        <p:spPr>
          <a:xfrm>
            <a:off x="465664" y="241066"/>
            <a:ext cx="10068840"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—鸿星尔克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—全渠道快捷支付，为门店引流 </a:t>
            </a:r>
            <a:endParaRPr>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圆角矩形"/>
          <p:cNvSpPr/>
          <p:nvPr/>
        </p:nvSpPr>
        <p:spPr>
          <a:xfrm>
            <a:off x="1171575" y="1414145"/>
            <a:ext cx="8723630" cy="474345"/>
          </a:xfrm>
          <a:prstGeom prst="roundRect">
            <a:avLst>
              <a:gd name="adj" fmla="val 22630"/>
            </a:avLst>
          </a:prstGeom>
          <a:ln w="19050">
            <a:solidFill>
              <a:srgbClr val="FFFFFF"/>
            </a:solidFill>
            <a:custDash>
              <a:ds d="200000" sp="200000"/>
            </a:custDash>
            <a:miter lim="400000"/>
          </a:ln>
        </p:spPr>
        <p:txBody>
          <a:bodyPr lIns="45718" tIns="45718" rIns="45718" bIns="45718" anchor="ctr"/>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06" name="圆角矩形"/>
          <p:cNvSpPr/>
          <p:nvPr/>
        </p:nvSpPr>
        <p:spPr>
          <a:xfrm>
            <a:off x="1214531" y="2661732"/>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07" name="圆角矩形"/>
          <p:cNvSpPr/>
          <p:nvPr/>
        </p:nvSpPr>
        <p:spPr>
          <a:xfrm>
            <a:off x="1214531" y="4075568"/>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08" name="圆角矩形"/>
          <p:cNvSpPr/>
          <p:nvPr/>
        </p:nvSpPr>
        <p:spPr>
          <a:xfrm>
            <a:off x="1214531" y="4909149"/>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pic>
        <p:nvPicPr>
          <p:cNvPr id="709" name="图像" descr="图像"/>
          <p:cNvPicPr/>
          <p:nvPr/>
        </p:nvPicPr>
        <p:blipFill>
          <a:blip r:embed="rId1"/>
          <a:stretch>
            <a:fillRect/>
          </a:stretch>
        </p:blipFill>
        <p:spPr>
          <a:xfrm>
            <a:off x="6443074" y="2551887"/>
            <a:ext cx="5351563" cy="3271871"/>
          </a:xfrm>
          <a:prstGeom prst="rect">
            <a:avLst/>
          </a:prstGeom>
          <a:ln w="12700">
            <a:miter lim="400000"/>
            <a:headEnd/>
            <a:tailEnd/>
          </a:ln>
        </p:spPr>
      </p:pic>
      <p:sp>
        <p:nvSpPr>
          <p:cNvPr id="710" name="object 40"/>
          <p:cNvSpPr txBox="1"/>
          <p:nvPr/>
        </p:nvSpPr>
        <p:spPr>
          <a:xfrm>
            <a:off x="1300104" y="2272615"/>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rPr>
              <a:t>项目成效：</a:t>
            </a:r>
            <a:endParaRPr>
              <a:latin typeface="微软雅黑" panose="020B0503020204020204" charset="-122"/>
              <a:ea typeface="微软雅黑" panose="020B0503020204020204" charset="-122"/>
            </a:endParaRPr>
          </a:p>
        </p:txBody>
      </p:sp>
      <p:sp>
        <p:nvSpPr>
          <p:cNvPr id="711" name="object 40"/>
          <p:cNvSpPr txBox="1"/>
          <p:nvPr/>
        </p:nvSpPr>
        <p:spPr>
          <a:xfrm>
            <a:off x="1313913" y="2661720"/>
            <a:ext cx="4778514" cy="3171190"/>
          </a:xfrm>
          <a:prstGeom prst="rect">
            <a:avLst/>
          </a:prstGeom>
          <a:ln w="12700">
            <a:miter lim="400000"/>
          </a:ln>
        </p:spPr>
        <p:txBody>
          <a:bodyPr wrap="square" lIns="0" tIns="0" rIns="0" bIns="0">
            <a:spAutoFit/>
          </a:bodyPr>
          <a:lstStyle/>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无缝对接私域微商城促进引流</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借助聚冠多年积累的客户数，通过线上会员的分享裂变，以及线上营销活动、发券等方式给线下引流，提升门店客流，优惠券的刺激下，提高了到店客户的转换。</a:t>
            </a: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对接银行支付通道</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解决了多年收银、支付断层的问题，大幅提升支付效率。</a:t>
            </a: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收银方式</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根据不同门店的人流和经营情况，灵活得在门店提供了手机、Ipad和Pc的收银方式，大大提高了门店收银的效率。</a:t>
            </a:r>
          </a:p>
        </p:txBody>
      </p:sp>
      <p:sp>
        <p:nvSpPr>
          <p:cNvPr id="712" name="object 40"/>
          <p:cNvSpPr txBox="1"/>
          <p:nvPr/>
        </p:nvSpPr>
        <p:spPr>
          <a:xfrm>
            <a:off x="1406060" y="1530460"/>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cs typeface="微软雅黑" panose="020B0503020204020204" charset="-122"/>
              </a:rPr>
              <a:t>解决方案使用产品： </a:t>
            </a:r>
            <a:endParaRPr>
              <a:latin typeface="微软雅黑" panose="020B0503020204020204" charset="-122"/>
              <a:ea typeface="微软雅黑" panose="020B0503020204020204" charset="-122"/>
              <a:cs typeface="微软雅黑" panose="020B0503020204020204" charset="-122"/>
            </a:endParaRPr>
          </a:p>
        </p:txBody>
      </p:sp>
      <p:sp>
        <p:nvSpPr>
          <p:cNvPr id="713" name="object 40"/>
          <p:cNvSpPr txBox="1"/>
          <p:nvPr/>
        </p:nvSpPr>
        <p:spPr>
          <a:xfrm>
            <a:off x="3296285" y="1487805"/>
            <a:ext cx="6828790" cy="307340"/>
          </a:xfrm>
          <a:prstGeom prst="rect">
            <a:avLst/>
          </a:prstGeom>
          <a:ln w="12700">
            <a:miter lim="400000"/>
          </a:ln>
        </p:spPr>
        <p:txBody>
          <a:bodyPr wrap="square" lIns="0" tIns="0" rIns="0" bIns="0">
            <a:spAutoFit/>
          </a:bodyPr>
          <a:lstStyle>
            <a:lvl1pPr indent="12700" defTabSz="677545">
              <a:spcBef>
                <a:spcPts val="600"/>
              </a:spcBef>
              <a:defRPr sz="2000" b="1" spc="200">
                <a:solidFill>
                  <a:srgbClr val="FFFFFF"/>
                </a:solidFill>
              </a:defRPr>
            </a:lvl1pPr>
          </a:lstStyle>
          <a:p>
            <a:r>
              <a:rPr lang="zh-CN">
                <a:latin typeface="微软雅黑" panose="020B0503020204020204" charset="-122"/>
                <a:ea typeface="微软雅黑" panose="020B0503020204020204" charset="-122"/>
                <a:cs typeface="微软雅黑" panose="020B0503020204020204" charset="-122"/>
                <a:sym typeface="+mn-ea"/>
              </a:rPr>
              <a:t>微商城</a:t>
            </a:r>
            <a:r>
              <a:rPr lang="en-US" altLang="zh-CN">
                <a:latin typeface="微软雅黑" panose="020B0503020204020204" charset="-122"/>
                <a:ea typeface="微软雅黑" panose="020B0503020204020204" charset="-122"/>
                <a:cs typeface="微软雅黑" panose="020B0503020204020204" charset="-122"/>
                <a:sym typeface="+mn-ea"/>
              </a:rPr>
              <a:t>+</a:t>
            </a:r>
            <a:r>
              <a:rPr>
                <a:latin typeface="微软雅黑" panose="020B0503020204020204" charset="-122"/>
                <a:ea typeface="微软雅黑" panose="020B0503020204020204" charset="-122"/>
                <a:cs typeface="微软雅黑" panose="020B0503020204020204" charset="-122"/>
                <a:sym typeface="+mn-ea"/>
              </a:rPr>
              <a:t>万里牛智慧零售+ERP</a:t>
            </a:r>
            <a:r>
              <a:rPr lang="en-US">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收银硬件</a:t>
            </a:r>
            <a:r>
              <a:rPr>
                <a:latin typeface="微软雅黑" panose="020B0503020204020204" charset="-122"/>
                <a:ea typeface="微软雅黑" panose="020B0503020204020204" charset="-122"/>
                <a:cs typeface="微软雅黑" panose="020B0503020204020204" charset="-122"/>
              </a:rPr>
              <a:t>+订货系统</a:t>
            </a:r>
            <a:endParaRPr>
              <a:latin typeface="微软雅黑" panose="020B0503020204020204" charset="-122"/>
              <a:ea typeface="微软雅黑" panose="020B0503020204020204" charset="-122"/>
              <a:cs typeface="微软雅黑" panose="020B0503020204020204" charset="-122"/>
            </a:endParaRPr>
          </a:p>
        </p:txBody>
      </p:sp>
      <p:sp>
        <p:nvSpPr>
          <p:cNvPr id="714" name="公司简介"/>
          <p:cNvSpPr txBox="1"/>
          <p:nvPr/>
        </p:nvSpPr>
        <p:spPr>
          <a:xfrm>
            <a:off x="465664" y="241066"/>
            <a:ext cx="3783414"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—鸿星尔克</a:t>
            </a:r>
            <a:endParaRPr>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圆角矩形"/>
          <p:cNvSpPr/>
          <p:nvPr/>
        </p:nvSpPr>
        <p:spPr>
          <a:xfrm>
            <a:off x="902236" y="1215004"/>
            <a:ext cx="11112510" cy="5269703"/>
          </a:xfrm>
          <a:prstGeom prst="roundRect">
            <a:avLst>
              <a:gd name="adj" fmla="val 2150"/>
            </a:avLst>
          </a:prstGeom>
          <a:solidFill>
            <a:srgbClr val="FFFFFF"/>
          </a:solidFill>
          <a:ln w="12700">
            <a:miter lim="400000"/>
          </a:ln>
        </p:spPr>
        <p:txBody>
          <a:bodyPr lIns="25392" tIns="25392" rIns="25392" bIns="25392" anchor="ct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17" name="object 40"/>
          <p:cNvSpPr txBox="1"/>
          <p:nvPr/>
        </p:nvSpPr>
        <p:spPr>
          <a:xfrm>
            <a:off x="1268320" y="2373797"/>
            <a:ext cx="3082379" cy="254001"/>
          </a:xfrm>
          <a:prstGeom prst="rect">
            <a:avLst/>
          </a:prstGeom>
          <a:ln w="12700">
            <a:miter lim="400000"/>
          </a:ln>
        </p:spPr>
        <p:txBody>
          <a:bodyPr lIns="0" tIns="0" rIns="0" bIns="0">
            <a:spAutoFit/>
          </a:bodyPr>
          <a:lstStyle/>
          <a:p>
            <a:pPr indent="12700" defTabSz="677545">
              <a:defRPr sz="1400" b="1" spc="140">
                <a:solidFill>
                  <a:srgbClr val="333333"/>
                </a:solidFill>
              </a:defRPr>
            </a:pPr>
            <a:r>
              <a:rPr>
                <a:latin typeface="微软雅黑" panose="020B0503020204020204" charset="-122"/>
                <a:ea typeface="微软雅黑" panose="020B0503020204020204" charset="-122"/>
                <a:cs typeface="微软雅黑" panose="020B0503020204020204" charset="-122"/>
              </a:rPr>
              <a:t>背景</a:t>
            </a:r>
            <a:r>
              <a:rPr spc="0">
                <a:latin typeface="微软雅黑" panose="020B0503020204020204" charset="-122"/>
                <a:ea typeface="微软雅黑" panose="020B0503020204020204" charset="-122"/>
                <a:cs typeface="微软雅黑" panose="020B0503020204020204" charset="-122"/>
              </a:rPr>
              <a:t>介绍：</a:t>
            </a:r>
            <a:r>
              <a:rPr spc="-251">
                <a:latin typeface="微软雅黑" panose="020B0503020204020204" charset="-122"/>
                <a:ea typeface="微软雅黑" panose="020B0503020204020204" charset="-122"/>
                <a:cs typeface="微软雅黑" panose="020B0503020204020204" charset="-122"/>
              </a:rPr>
              <a:t> </a:t>
            </a:r>
            <a:endParaRPr spc="-251">
              <a:latin typeface="微软雅黑" panose="020B0503020204020204" charset="-122"/>
              <a:ea typeface="微软雅黑" panose="020B0503020204020204" charset="-122"/>
              <a:cs typeface="微软雅黑" panose="020B0503020204020204" charset="-122"/>
            </a:endParaRPr>
          </a:p>
        </p:txBody>
      </p:sp>
      <p:sp>
        <p:nvSpPr>
          <p:cNvPr id="718" name="object 40"/>
          <p:cNvSpPr txBox="1"/>
          <p:nvPr/>
        </p:nvSpPr>
        <p:spPr>
          <a:xfrm>
            <a:off x="1268320" y="2777205"/>
            <a:ext cx="3694456" cy="2956561"/>
          </a:xfrm>
          <a:prstGeom prst="rect">
            <a:avLst/>
          </a:prstGeom>
          <a:ln w="12700">
            <a:miter lim="400000"/>
          </a:ln>
        </p:spPr>
        <p:txBody>
          <a:bodyPr lIns="0" tIns="0" rIns="0" bIns="0">
            <a:spAutoFit/>
          </a:bodyPr>
          <a:lstStyle>
            <a:lvl1pPr marR="53340" indent="12700" algn="just" defTabSz="677545">
              <a:lnSpc>
                <a:spcPct val="133000"/>
              </a:lnSpc>
              <a:spcBef>
                <a:spcPts val="900"/>
              </a:spcBef>
              <a:defRPr sz="1400" spc="140">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万代玩具（深圳）有限公司，是全日本最大的综合性娱乐公司之一，主要涉及娱乐、网络、动漫产品及其周边等。一直存在线上微商城、小程序与线下门店消费权益无法共享，导致客户体验差，新店开业时也缺少更具吸引力的传播手段，由于商场对线下商家店铺入驻的强制要求，由于没有专业的数据分析系统还存在销售数据无法拆分、汇总等问题。</a:t>
            </a:r>
          </a:p>
        </p:txBody>
      </p:sp>
      <p:sp>
        <p:nvSpPr>
          <p:cNvPr id="719" name="鸿星尔克"/>
          <p:cNvSpPr txBox="1"/>
          <p:nvPr/>
        </p:nvSpPr>
        <p:spPr>
          <a:xfrm>
            <a:off x="2114799" y="1561841"/>
            <a:ext cx="1069325" cy="368285"/>
          </a:xfrm>
          <a:prstGeom prst="rect">
            <a:avLst/>
          </a:prstGeom>
          <a:ln w="12700">
            <a:miter lim="400000"/>
          </a:ln>
        </p:spPr>
        <p:txBody>
          <a:bodyPr wrap="none" lIns="25392" tIns="25392" rIns="25392" bIns="25392">
            <a:spAutoFit/>
          </a:bodyPr>
          <a:lstStyle>
            <a:lvl1pPr defTabSz="677545">
              <a:defRPr b="1" spc="180"/>
            </a:lvl1pPr>
          </a:lstStyle>
          <a:p>
            <a:r>
              <a:rPr>
                <a:latin typeface="微软雅黑" panose="020B0503020204020204" charset="-122"/>
                <a:ea typeface="微软雅黑" panose="020B0503020204020204" charset="-122"/>
              </a:rPr>
              <a:t>万代玩具</a:t>
            </a:r>
            <a:endParaRPr>
              <a:latin typeface="微软雅黑" panose="020B0503020204020204" charset="-122"/>
              <a:ea typeface="微软雅黑" panose="020B0503020204020204" charset="-122"/>
            </a:endParaRPr>
          </a:p>
        </p:txBody>
      </p:sp>
      <p:sp>
        <p:nvSpPr>
          <p:cNvPr id="720" name="公司简介"/>
          <p:cNvSpPr txBox="1"/>
          <p:nvPr/>
        </p:nvSpPr>
        <p:spPr>
          <a:xfrm>
            <a:off x="465664" y="241065"/>
            <a:ext cx="11112509"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—万代玩具</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—线上+线下定向营销，实时掌握精准数据</a:t>
            </a:r>
            <a:endParaRPr>
              <a:latin typeface="微软雅黑" panose="020B0503020204020204" charset="-122"/>
              <a:ea typeface="微软雅黑" panose="020B0503020204020204" charset="-122"/>
              <a:cs typeface="微软雅黑" panose="020B0503020204020204" charset="-122"/>
            </a:endParaRPr>
          </a:p>
        </p:txBody>
      </p:sp>
      <p:pic>
        <p:nvPicPr>
          <p:cNvPr id="721" name="图像" descr="图像"/>
          <p:cNvPicPr>
            <a:picLocks noChangeAspect="1"/>
          </p:cNvPicPr>
          <p:nvPr/>
        </p:nvPicPr>
        <p:blipFill>
          <a:blip r:embed="rId1"/>
          <a:stretch>
            <a:fillRect/>
          </a:stretch>
        </p:blipFill>
        <p:spPr>
          <a:xfrm>
            <a:off x="1245892" y="1494918"/>
            <a:ext cx="533401" cy="537703"/>
          </a:xfrm>
          <a:prstGeom prst="rect">
            <a:avLst/>
          </a:prstGeom>
          <a:ln w="12700">
            <a:miter lim="400000"/>
            <a:headEnd/>
            <a:tailEnd/>
          </a:ln>
        </p:spPr>
      </p:pic>
      <p:pic>
        <p:nvPicPr>
          <p:cNvPr id="722" name="图片 10" descr="图片 10"/>
          <p:cNvPicPr/>
          <p:nvPr/>
        </p:nvPicPr>
        <p:blipFill>
          <a:blip r:embed="rId2"/>
          <a:stretch>
            <a:fillRect/>
          </a:stretch>
        </p:blipFill>
        <p:spPr>
          <a:xfrm>
            <a:off x="5287314" y="1494918"/>
            <a:ext cx="7594877" cy="4643403"/>
          </a:xfrm>
          <a:prstGeom prst="rect">
            <a:avLst/>
          </a:prstGeom>
          <a:ln w="12700">
            <a:miter lim="400000"/>
            <a:headEnd/>
            <a:tailEnd/>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p:cNvSpPr/>
          <p:nvPr/>
        </p:nvSpPr>
        <p:spPr>
          <a:xfrm>
            <a:off x="1241425" y="5413375"/>
            <a:ext cx="3082290" cy="311785"/>
          </a:xfrm>
          <a:prstGeom prst="roundRect">
            <a:avLst>
              <a:gd name="adj" fmla="val 42662"/>
            </a:avLst>
          </a:prstGeom>
          <a:solidFill>
            <a:srgbClr val="2962E3"/>
          </a:solidFill>
          <a:ln w="12700">
            <a:miter lim="400000"/>
          </a:ln>
        </p:spPr>
        <p:txBody>
          <a:bodyPr lIns="45718" tIns="45718" rIns="45718" bIns="45718" anchor="ctr"/>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3" name="圆角矩形"/>
          <p:cNvSpPr/>
          <p:nvPr/>
        </p:nvSpPr>
        <p:spPr>
          <a:xfrm>
            <a:off x="1241425" y="4476750"/>
            <a:ext cx="3082290" cy="311785"/>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 name="圆角矩形"/>
          <p:cNvSpPr/>
          <p:nvPr/>
        </p:nvSpPr>
        <p:spPr>
          <a:xfrm>
            <a:off x="1241425" y="3613150"/>
            <a:ext cx="3082290" cy="311785"/>
          </a:xfrm>
          <a:prstGeom prst="roundRect">
            <a:avLst>
              <a:gd name="adj" fmla="val 42662"/>
            </a:avLst>
          </a:prstGeom>
          <a:solidFill>
            <a:srgbClr val="2962E3"/>
          </a:solidFill>
          <a:ln w="12700">
            <a:miter lim="400000"/>
          </a:ln>
        </p:spPr>
        <p:txBody>
          <a:bodyPr lIns="45718" tIns="45718" rIns="45718" bIns="45718" anchor="ctr"/>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25" name="圆角矩形"/>
          <p:cNvSpPr/>
          <p:nvPr/>
        </p:nvSpPr>
        <p:spPr>
          <a:xfrm>
            <a:off x="1171575" y="1414145"/>
            <a:ext cx="7478395" cy="474345"/>
          </a:xfrm>
          <a:prstGeom prst="roundRect">
            <a:avLst>
              <a:gd name="adj" fmla="val 22630"/>
            </a:avLst>
          </a:prstGeom>
          <a:ln w="19050">
            <a:solidFill>
              <a:srgbClr val="FFFFFF"/>
            </a:solidFill>
            <a:custDash>
              <a:ds d="200000" sp="200000"/>
            </a:custDash>
            <a:miter lim="400000"/>
          </a:ln>
        </p:spPr>
        <p:txBody>
          <a:bodyPr lIns="45718" tIns="45718" rIns="45718" bIns="45718" anchor="ctr"/>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26" name="圆角矩形"/>
          <p:cNvSpPr/>
          <p:nvPr/>
        </p:nvSpPr>
        <p:spPr>
          <a:xfrm>
            <a:off x="1214755" y="2676525"/>
            <a:ext cx="3082290" cy="311785"/>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29" name="object 40"/>
          <p:cNvSpPr txBox="1"/>
          <p:nvPr/>
        </p:nvSpPr>
        <p:spPr>
          <a:xfrm>
            <a:off x="1300104" y="2272615"/>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rPr>
              <a:t>项目成效：</a:t>
            </a:r>
            <a:endParaRPr>
              <a:latin typeface="微软雅黑" panose="020B0503020204020204" charset="-122"/>
              <a:ea typeface="微软雅黑" panose="020B0503020204020204" charset="-122"/>
            </a:endParaRPr>
          </a:p>
        </p:txBody>
      </p:sp>
      <p:sp>
        <p:nvSpPr>
          <p:cNvPr id="730" name="object 40"/>
          <p:cNvSpPr txBox="1"/>
          <p:nvPr/>
        </p:nvSpPr>
        <p:spPr>
          <a:xfrm>
            <a:off x="1299943" y="2748715"/>
            <a:ext cx="4872550" cy="3401695"/>
          </a:xfrm>
          <a:prstGeom prst="rect">
            <a:avLst/>
          </a:prstGeom>
          <a:ln w="12700">
            <a:miter lim="400000"/>
          </a:ln>
        </p:spPr>
        <p:txBody>
          <a:bodyPr lIns="0" tIns="0" rIns="0" bIns="0">
            <a:spAutoFit/>
          </a:bodyPr>
          <a:lstStyle/>
          <a:p>
            <a:pPr algn="just" defTabSz="963295" eaLnBrk="1">
              <a:lnSpc>
                <a:spcPct val="10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专业进销存</a:t>
            </a:r>
            <a:endParaRPr b="1" spc="140">
              <a:sym typeface="Helvetica"/>
            </a:endParaRPr>
          </a:p>
          <a:p>
            <a:pPr algn="just" defTabSz="963295" eaLnBrk="1">
              <a:lnSpc>
                <a:spcPct val="10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批量导入商品信息有效管理基地商品，销售状况、库存动态、预警采购等情况一目了然，精准掌握门店经营动态。</a:t>
            </a:r>
          </a:p>
          <a:p>
            <a:pPr algn="just" defTabSz="963295" eaLnBrk="1">
              <a:lnSpc>
                <a:spcPct val="10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sz="2400" b="1" baseline="-8000">
              <a:sym typeface="Helvetica"/>
            </a:endParaRPr>
          </a:p>
          <a:p>
            <a:pPr algn="just" defTabSz="963295" eaLnBrk="1">
              <a:lnSpc>
                <a:spcPct val="10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线上+线下全面打通</a:t>
            </a:r>
            <a:endParaRPr b="1" spc="140">
              <a:sym typeface="Helvetica"/>
            </a:endParaRPr>
          </a:p>
          <a:p>
            <a:pPr algn="just" defTabSz="963295" eaLnBrk="1">
              <a:lnSpc>
                <a:spcPct val="10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线上（商城、小程序）投放卡券，引流到线下，提升客户到店转换，同时享受无差别购物体验。</a:t>
            </a:r>
          </a:p>
          <a:p>
            <a:pPr eaLnBrk="1">
              <a:lnSpc>
                <a:spcPct val="100000"/>
              </a:lnSpc>
              <a:defRPr sz="1400" b="1">
                <a:solidFill>
                  <a:srgbClr val="FFFFFF"/>
                </a:solidFill>
              </a:defRPr>
            </a:pPr>
            <a:endParaRPr sz="2400" baseline="-8000"/>
          </a:p>
          <a:p>
            <a:pPr eaLnBrk="1">
              <a:lnSpc>
                <a:spcPct val="100000"/>
              </a:lnSpc>
              <a:defRPr sz="1400" b="1">
                <a:solidFill>
                  <a:srgbClr val="FFFFFF"/>
                </a:solidFill>
              </a:defRPr>
            </a:pPr>
            <a:r>
              <a:rPr sz="2400" baseline="-8000"/>
              <a:t>☑</a:t>
            </a:r>
            <a:r>
              <a:t>搭建会员管理体系</a:t>
            </a:r>
          </a:p>
          <a:p>
            <a:pPr eaLnBrk="1">
              <a:lnSpc>
                <a:spcPct val="10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将商城、小程序和线下店铺的会员进行沉淀，精准化客户画像，精准定向营销。</a:t>
            </a:r>
          </a:p>
          <a:p>
            <a:pPr eaLnBrk="1">
              <a:lnSpc>
                <a:spcPct val="10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sz="2400" b="1" baseline="-8000">
              <a:sym typeface="Helvetica"/>
            </a:endParaRPr>
          </a:p>
          <a:p>
            <a:pPr eaLnBrk="1">
              <a:lnSpc>
                <a:spcPct val="10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商场系统对接</a:t>
            </a:r>
            <a:endParaRPr b="1" spc="140">
              <a:sym typeface="Helvetica"/>
            </a:endParaRPr>
          </a:p>
          <a:p>
            <a:pPr eaLnBrk="1">
              <a:lnSpc>
                <a:spcPct val="10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通过开放平台实现与正大广场的系统实现数据打通，与正大广场实现数据对接，每日定时将当日销售数据同步到对方系统。</a:t>
            </a:r>
          </a:p>
        </p:txBody>
      </p:sp>
      <p:sp>
        <p:nvSpPr>
          <p:cNvPr id="731" name="object 40"/>
          <p:cNvSpPr txBox="1"/>
          <p:nvPr/>
        </p:nvSpPr>
        <p:spPr>
          <a:xfrm>
            <a:off x="1406060" y="1530460"/>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cs typeface="微软雅黑" panose="020B0503020204020204" charset="-122"/>
              </a:rPr>
              <a:t>解决方案使用产品： </a:t>
            </a:r>
            <a:endParaRPr>
              <a:latin typeface="微软雅黑" panose="020B0503020204020204" charset="-122"/>
              <a:ea typeface="微软雅黑" panose="020B0503020204020204" charset="-122"/>
              <a:cs typeface="微软雅黑" panose="020B0503020204020204" charset="-122"/>
            </a:endParaRPr>
          </a:p>
        </p:txBody>
      </p:sp>
      <p:sp>
        <p:nvSpPr>
          <p:cNvPr id="732" name="object 40"/>
          <p:cNvSpPr txBox="1"/>
          <p:nvPr/>
        </p:nvSpPr>
        <p:spPr>
          <a:xfrm>
            <a:off x="3296285" y="1487805"/>
            <a:ext cx="5237480" cy="307340"/>
          </a:xfrm>
          <a:prstGeom prst="rect">
            <a:avLst/>
          </a:prstGeom>
          <a:ln w="12700">
            <a:miter lim="400000"/>
          </a:ln>
        </p:spPr>
        <p:txBody>
          <a:bodyPr wrap="square" lIns="0" tIns="0" rIns="0" bIns="0">
            <a:spAutoFit/>
          </a:bodyPr>
          <a:lstStyle>
            <a:lvl1pPr indent="12700" defTabSz="677545">
              <a:spcBef>
                <a:spcPts val="600"/>
              </a:spcBef>
              <a:defRPr sz="2000" b="1" spc="200">
                <a:solidFill>
                  <a:srgbClr val="FFFFFF"/>
                </a:solidFill>
              </a:defRPr>
            </a:lvl1pPr>
          </a:lstStyle>
          <a:p>
            <a:r>
              <a:rPr lang="zh-CN">
                <a:latin typeface="微软雅黑" panose="020B0503020204020204" charset="-122"/>
                <a:ea typeface="微软雅黑" panose="020B0503020204020204" charset="-122"/>
                <a:cs typeface="微软雅黑" panose="020B0503020204020204" charset="-122"/>
                <a:sym typeface="+mn-ea"/>
              </a:rPr>
              <a:t>微商城</a:t>
            </a:r>
            <a:r>
              <a:rPr lang="en-US" altLang="zh-CN">
                <a:latin typeface="微软雅黑" panose="020B0503020204020204" charset="-122"/>
                <a:ea typeface="微软雅黑" panose="020B0503020204020204" charset="-122"/>
                <a:cs typeface="微软雅黑" panose="020B0503020204020204" charset="-122"/>
                <a:sym typeface="+mn-ea"/>
              </a:rPr>
              <a:t>+</a:t>
            </a:r>
            <a:r>
              <a:rPr>
                <a:latin typeface="微软雅黑" panose="020B0503020204020204" charset="-122"/>
                <a:ea typeface="微软雅黑" panose="020B0503020204020204" charset="-122"/>
                <a:cs typeface="微软雅黑" panose="020B0503020204020204" charset="-122"/>
                <a:sym typeface="+mn-ea"/>
              </a:rPr>
              <a:t>万里牛智慧零售+ERP</a:t>
            </a:r>
            <a:r>
              <a:rPr lang="en-US">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收银硬件</a:t>
            </a:r>
            <a:endParaRPr>
              <a:latin typeface="微软雅黑" panose="020B0503020204020204" charset="-122"/>
              <a:ea typeface="微软雅黑" panose="020B0503020204020204" charset="-122"/>
              <a:cs typeface="微软雅黑" panose="020B0503020204020204" charset="-122"/>
            </a:endParaRPr>
          </a:p>
        </p:txBody>
      </p:sp>
      <p:pic>
        <p:nvPicPr>
          <p:cNvPr id="733" name="图片 17" descr="图片 17"/>
          <p:cNvPicPr/>
          <p:nvPr/>
        </p:nvPicPr>
        <p:blipFill>
          <a:blip r:embed="rId1"/>
          <a:srcRect l="6085" r="6085"/>
          <a:stretch>
            <a:fillRect/>
          </a:stretch>
        </p:blipFill>
        <p:spPr>
          <a:xfrm>
            <a:off x="6440124" y="2549454"/>
            <a:ext cx="5359674" cy="3276831"/>
          </a:xfrm>
          <a:prstGeom prst="rect">
            <a:avLst/>
          </a:prstGeom>
          <a:ln w="12700">
            <a:miter lim="400000"/>
            <a:headEnd/>
            <a:tailEnd/>
          </a:ln>
        </p:spPr>
      </p:pic>
      <p:sp>
        <p:nvSpPr>
          <p:cNvPr id="734" name="公司简介"/>
          <p:cNvSpPr txBox="1"/>
          <p:nvPr/>
        </p:nvSpPr>
        <p:spPr>
          <a:xfrm>
            <a:off x="465664" y="241065"/>
            <a:ext cx="3712469"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—万代玩具</a:t>
            </a:r>
            <a:endParaRPr>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 name="圆角矩形"/>
          <p:cNvSpPr/>
          <p:nvPr/>
        </p:nvSpPr>
        <p:spPr>
          <a:xfrm>
            <a:off x="902236" y="1215004"/>
            <a:ext cx="11112510" cy="5269703"/>
          </a:xfrm>
          <a:prstGeom prst="roundRect">
            <a:avLst>
              <a:gd name="adj" fmla="val 2150"/>
            </a:avLst>
          </a:prstGeom>
          <a:solidFill>
            <a:srgbClr val="FFFFFF"/>
          </a:solidFill>
          <a:ln w="12700">
            <a:miter lim="400000"/>
          </a:ln>
        </p:spPr>
        <p:txBody>
          <a:bodyPr lIns="25392" tIns="25392" rIns="25392" bIns="25392" anchor="ct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37" name="object 40"/>
          <p:cNvSpPr txBox="1"/>
          <p:nvPr/>
        </p:nvSpPr>
        <p:spPr>
          <a:xfrm>
            <a:off x="1268320" y="2373797"/>
            <a:ext cx="3082379" cy="215265"/>
          </a:xfrm>
          <a:prstGeom prst="rect">
            <a:avLst/>
          </a:prstGeom>
          <a:ln w="12700">
            <a:miter lim="400000"/>
          </a:ln>
        </p:spPr>
        <p:txBody>
          <a:bodyPr lIns="0" tIns="0" rIns="0" bIns="0">
            <a:spAutoFit/>
          </a:bodyPr>
          <a:lstStyle/>
          <a:p>
            <a:pPr indent="12700" defTabSz="677545">
              <a:defRPr sz="1400" b="1" spc="140">
                <a:solidFill>
                  <a:srgbClr val="333333"/>
                </a:solidFill>
              </a:defRPr>
            </a:pPr>
            <a:r>
              <a:rPr>
                <a:latin typeface="微软雅黑" panose="020B0503020204020204" charset="-122"/>
                <a:ea typeface="微软雅黑" panose="020B0503020204020204" charset="-122"/>
                <a:cs typeface="微软雅黑" panose="020B0503020204020204" charset="-122"/>
              </a:rPr>
              <a:t>背景</a:t>
            </a:r>
            <a:r>
              <a:rPr spc="0">
                <a:latin typeface="微软雅黑" panose="020B0503020204020204" charset="-122"/>
                <a:ea typeface="微软雅黑" panose="020B0503020204020204" charset="-122"/>
                <a:cs typeface="微软雅黑" panose="020B0503020204020204" charset="-122"/>
              </a:rPr>
              <a:t>介绍：</a:t>
            </a:r>
            <a:r>
              <a:rPr spc="-251">
                <a:latin typeface="微软雅黑" panose="020B0503020204020204" charset="-122"/>
                <a:ea typeface="微软雅黑" panose="020B0503020204020204" charset="-122"/>
                <a:cs typeface="微软雅黑" panose="020B0503020204020204" charset="-122"/>
              </a:rPr>
              <a:t> </a:t>
            </a:r>
            <a:endParaRPr spc="-251">
              <a:latin typeface="微软雅黑" panose="020B0503020204020204" charset="-122"/>
              <a:ea typeface="微软雅黑" panose="020B0503020204020204" charset="-122"/>
              <a:cs typeface="微软雅黑" panose="020B0503020204020204" charset="-122"/>
            </a:endParaRPr>
          </a:p>
        </p:txBody>
      </p:sp>
      <p:sp>
        <p:nvSpPr>
          <p:cNvPr id="738" name="object 40"/>
          <p:cNvSpPr txBox="1"/>
          <p:nvPr/>
        </p:nvSpPr>
        <p:spPr>
          <a:xfrm>
            <a:off x="1268320" y="2777205"/>
            <a:ext cx="3694456" cy="1943101"/>
          </a:xfrm>
          <a:prstGeom prst="rect">
            <a:avLst/>
          </a:prstGeom>
          <a:ln w="12700">
            <a:miter lim="400000"/>
          </a:ln>
        </p:spPr>
        <p:txBody>
          <a:bodyPr lIns="0" tIns="0" rIns="0" bIns="0">
            <a:spAutoFit/>
          </a:bodyPr>
          <a:lstStyle>
            <a:lvl1pPr marR="53340" indent="12700" algn="just" defTabSz="677545">
              <a:lnSpc>
                <a:spcPct val="133000"/>
              </a:lnSpc>
              <a:spcBef>
                <a:spcPts val="900"/>
              </a:spcBef>
              <a:defRPr sz="1400" spc="140">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布兰兔的茶创立于2014年，主营德国进口花果茶、花草茶、以及各类茶器茶具，种类丰富，品质优异。一直存在线下到仓库发货效率慢、库存更新滞后的问题，线上店铺（天猫、C店）和线下收银系统无法打通，导致库存割裂，内部管理难度大。</a:t>
            </a:r>
          </a:p>
        </p:txBody>
      </p:sp>
      <p:sp>
        <p:nvSpPr>
          <p:cNvPr id="739" name="鸿星尔克"/>
          <p:cNvSpPr txBox="1"/>
          <p:nvPr/>
        </p:nvSpPr>
        <p:spPr>
          <a:xfrm>
            <a:off x="2455155" y="1561841"/>
            <a:ext cx="1320785" cy="368285"/>
          </a:xfrm>
          <a:prstGeom prst="rect">
            <a:avLst/>
          </a:prstGeom>
          <a:ln w="12700">
            <a:miter lim="400000"/>
          </a:ln>
        </p:spPr>
        <p:txBody>
          <a:bodyPr wrap="none" lIns="25392" tIns="25392" rIns="25392" bIns="25392">
            <a:spAutoFit/>
          </a:bodyPr>
          <a:lstStyle>
            <a:lvl1pPr defTabSz="677545">
              <a:defRPr b="1" spc="180"/>
            </a:lvl1pPr>
          </a:lstStyle>
          <a:p>
            <a:r>
              <a:rPr>
                <a:latin typeface="微软雅黑" panose="020B0503020204020204" charset="-122"/>
                <a:ea typeface="微软雅黑" panose="020B0503020204020204" charset="-122"/>
              </a:rPr>
              <a:t>布兰兔的茶</a:t>
            </a:r>
            <a:endParaRPr>
              <a:latin typeface="微软雅黑" panose="020B0503020204020204" charset="-122"/>
              <a:ea typeface="微软雅黑" panose="020B0503020204020204" charset="-122"/>
            </a:endParaRPr>
          </a:p>
        </p:txBody>
      </p:sp>
      <p:sp>
        <p:nvSpPr>
          <p:cNvPr id="740" name="公司简介"/>
          <p:cNvSpPr txBox="1"/>
          <p:nvPr/>
        </p:nvSpPr>
        <p:spPr>
          <a:xfrm>
            <a:off x="465664" y="241066"/>
            <a:ext cx="10068840"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—布兰兔的茶</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—多终端操作，全渠道业务开展</a:t>
            </a:r>
            <a:endParaRPr>
              <a:latin typeface="微软雅黑" panose="020B0503020204020204" charset="-122"/>
              <a:ea typeface="微软雅黑" panose="020B0503020204020204" charset="-122"/>
              <a:cs typeface="微软雅黑" panose="020B0503020204020204" charset="-122"/>
            </a:endParaRPr>
          </a:p>
        </p:txBody>
      </p:sp>
      <p:pic>
        <p:nvPicPr>
          <p:cNvPr id="741" name="布兰兔.jpeg" descr="布兰兔.jpeg"/>
          <p:cNvPicPr/>
          <p:nvPr/>
        </p:nvPicPr>
        <p:blipFill>
          <a:blip r:embed="rId1"/>
          <a:srcRect t="3451" r="2733"/>
          <a:stretch>
            <a:fillRect/>
          </a:stretch>
        </p:blipFill>
        <p:spPr>
          <a:xfrm>
            <a:off x="5283105" y="1536665"/>
            <a:ext cx="7579604" cy="4599849"/>
          </a:xfrm>
          <a:prstGeom prst="rect">
            <a:avLst/>
          </a:prstGeom>
          <a:ln w="12700">
            <a:miter lim="400000"/>
            <a:headEnd/>
            <a:tailEnd/>
          </a:ln>
        </p:spPr>
      </p:pic>
      <p:pic>
        <p:nvPicPr>
          <p:cNvPr id="742" name="0217157B-2797-4FE6-A973-9B0D5829A961.png" descr="0217157B-2797-4FE6-A973-9B0D5829A961.png"/>
          <p:cNvPicPr/>
          <p:nvPr/>
        </p:nvPicPr>
        <p:blipFill>
          <a:blip r:embed="rId2"/>
          <a:stretch>
            <a:fillRect/>
          </a:stretch>
        </p:blipFill>
        <p:spPr>
          <a:xfrm>
            <a:off x="1295736" y="1483238"/>
            <a:ext cx="1083431" cy="561063"/>
          </a:xfrm>
          <a:prstGeom prst="rect">
            <a:avLst/>
          </a:prstGeom>
          <a:ln w="12700">
            <a:miter lim="400000"/>
            <a:headEnd/>
            <a:tailEnd/>
          </a:ln>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圆角矩形"/>
          <p:cNvSpPr/>
          <p:nvPr/>
        </p:nvSpPr>
        <p:spPr>
          <a:xfrm>
            <a:off x="1171575" y="1414145"/>
            <a:ext cx="7407275" cy="474345"/>
          </a:xfrm>
          <a:prstGeom prst="roundRect">
            <a:avLst>
              <a:gd name="adj" fmla="val 22630"/>
            </a:avLst>
          </a:prstGeom>
          <a:ln w="19050">
            <a:solidFill>
              <a:srgbClr val="FFFFFF"/>
            </a:solidFill>
            <a:custDash>
              <a:ds d="200000" sp="200000"/>
            </a:custDash>
            <a:miter lim="400000"/>
          </a:ln>
        </p:spPr>
        <p:txBody>
          <a:bodyPr lIns="45718" tIns="45718" rIns="45718" bIns="45718" anchor="ctr"/>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45" name="圆角矩形"/>
          <p:cNvSpPr/>
          <p:nvPr/>
        </p:nvSpPr>
        <p:spPr>
          <a:xfrm>
            <a:off x="1214531" y="2661732"/>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46" name="圆角矩形"/>
          <p:cNvSpPr/>
          <p:nvPr/>
        </p:nvSpPr>
        <p:spPr>
          <a:xfrm>
            <a:off x="1214531" y="3859033"/>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47" name="圆角矩形"/>
          <p:cNvSpPr/>
          <p:nvPr/>
        </p:nvSpPr>
        <p:spPr>
          <a:xfrm>
            <a:off x="1214531" y="4715803"/>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48" name="object 40"/>
          <p:cNvSpPr txBox="1"/>
          <p:nvPr/>
        </p:nvSpPr>
        <p:spPr>
          <a:xfrm>
            <a:off x="1300104" y="2272615"/>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rPr>
              <a:t>项目成效：</a:t>
            </a:r>
            <a:endParaRPr>
              <a:latin typeface="微软雅黑" panose="020B0503020204020204" charset="-122"/>
              <a:ea typeface="微软雅黑" panose="020B0503020204020204" charset="-122"/>
            </a:endParaRPr>
          </a:p>
        </p:txBody>
      </p:sp>
      <p:sp>
        <p:nvSpPr>
          <p:cNvPr id="749" name="object 40"/>
          <p:cNvSpPr txBox="1"/>
          <p:nvPr/>
        </p:nvSpPr>
        <p:spPr>
          <a:xfrm>
            <a:off x="1342488" y="2697280"/>
            <a:ext cx="4778514" cy="4160476"/>
          </a:xfrm>
          <a:prstGeom prst="rect">
            <a:avLst/>
          </a:prstGeom>
          <a:ln w="12700">
            <a:miter lim="400000"/>
          </a:ln>
        </p:spPr>
        <p:txBody>
          <a:bodyPr lIns="0" tIns="0" rIns="0" bIns="0">
            <a:spAutoFit/>
          </a:bodyPr>
          <a:lstStyle/>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库存实时同步更新</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系统录入后直接回传给仓库，仓库作业人员看到订单，审核发货。提升门店配送订单的发货效，同时又解决了线上线下库存不同的问题，做到了库存实时更新。</a:t>
            </a: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门店收银多终端操作</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平时利用主机收银机，节假日客流大时，使用移动安卓Pad和手机，有效解决高峰期门店收银排队的问题。</a:t>
            </a: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人脸识别、收银监控</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开单小票信息实时传递到视频监控系统内，系统自动识别异常收银行为，有效防止门店收银异常；到店会员信息系统同步传递，导购在手机App端就能查看会员历史消费记录，针对性进行引导销售。</a:t>
            </a:r>
          </a:p>
        </p:txBody>
      </p:sp>
      <p:sp>
        <p:nvSpPr>
          <p:cNvPr id="750" name="object 40"/>
          <p:cNvSpPr txBox="1"/>
          <p:nvPr/>
        </p:nvSpPr>
        <p:spPr>
          <a:xfrm>
            <a:off x="1406060" y="1530460"/>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cs typeface="微软雅黑" panose="020B0503020204020204" charset="-122"/>
              </a:rPr>
              <a:t>解决方案使用产品： </a:t>
            </a:r>
            <a:endParaRPr>
              <a:latin typeface="微软雅黑" panose="020B0503020204020204" charset="-122"/>
              <a:ea typeface="微软雅黑" panose="020B0503020204020204" charset="-122"/>
              <a:cs typeface="微软雅黑" panose="020B0503020204020204" charset="-122"/>
            </a:endParaRPr>
          </a:p>
        </p:txBody>
      </p:sp>
      <p:sp>
        <p:nvSpPr>
          <p:cNvPr id="751" name="object 40"/>
          <p:cNvSpPr txBox="1"/>
          <p:nvPr/>
        </p:nvSpPr>
        <p:spPr>
          <a:xfrm>
            <a:off x="3329305" y="1486535"/>
            <a:ext cx="5189855" cy="307340"/>
          </a:xfrm>
          <a:prstGeom prst="rect">
            <a:avLst/>
          </a:prstGeom>
          <a:ln w="12700">
            <a:miter lim="400000"/>
          </a:ln>
        </p:spPr>
        <p:txBody>
          <a:bodyPr wrap="square" lIns="0" tIns="0" rIns="0" bIns="0">
            <a:spAutoFit/>
          </a:bodyPr>
          <a:lstStyle>
            <a:lvl1pPr indent="12700" defTabSz="677545">
              <a:spcBef>
                <a:spcPts val="600"/>
              </a:spcBef>
              <a:defRPr sz="2000" b="1" spc="200">
                <a:solidFill>
                  <a:srgbClr val="FFFFFF"/>
                </a:solidFill>
              </a:defRPr>
            </a:lvl1pPr>
          </a:lstStyle>
          <a:p>
            <a:r>
              <a:rPr lang="zh-CN">
                <a:latin typeface="微软雅黑" panose="020B0503020204020204" charset="-122"/>
                <a:ea typeface="微软雅黑" panose="020B0503020204020204" charset="-122"/>
                <a:cs typeface="微软雅黑" panose="020B0503020204020204" charset="-122"/>
                <a:sym typeface="+mn-ea"/>
              </a:rPr>
              <a:t>微商城</a:t>
            </a:r>
            <a:r>
              <a:rPr lang="en-US" altLang="zh-CN">
                <a:latin typeface="微软雅黑" panose="020B0503020204020204" charset="-122"/>
                <a:ea typeface="微软雅黑" panose="020B0503020204020204" charset="-122"/>
                <a:cs typeface="微软雅黑" panose="020B0503020204020204" charset="-122"/>
                <a:sym typeface="+mn-ea"/>
              </a:rPr>
              <a:t>+</a:t>
            </a:r>
            <a:r>
              <a:rPr>
                <a:latin typeface="微软雅黑" panose="020B0503020204020204" charset="-122"/>
                <a:ea typeface="微软雅黑" panose="020B0503020204020204" charset="-122"/>
                <a:cs typeface="微软雅黑" panose="020B0503020204020204" charset="-122"/>
                <a:sym typeface="+mn-ea"/>
              </a:rPr>
              <a:t>万里牛智慧零售+ERP</a:t>
            </a:r>
            <a:r>
              <a:rPr lang="en-US">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收银硬件</a:t>
            </a:r>
            <a:endParaRPr>
              <a:latin typeface="微软雅黑" panose="020B0503020204020204" charset="-122"/>
              <a:ea typeface="微软雅黑" panose="020B0503020204020204" charset="-122"/>
              <a:cs typeface="微软雅黑" panose="020B0503020204020204" charset="-122"/>
            </a:endParaRPr>
          </a:p>
        </p:txBody>
      </p:sp>
      <p:pic>
        <p:nvPicPr>
          <p:cNvPr id="752" name="图片 5" descr="图片 5"/>
          <p:cNvPicPr/>
          <p:nvPr/>
        </p:nvPicPr>
        <p:blipFill>
          <a:blip r:embed="rId1"/>
          <a:srcRect l="1649" t="14160"/>
          <a:stretch>
            <a:fillRect/>
          </a:stretch>
        </p:blipFill>
        <p:spPr>
          <a:xfrm>
            <a:off x="6463420" y="2551887"/>
            <a:ext cx="5351735" cy="3271976"/>
          </a:xfrm>
          <a:prstGeom prst="rect">
            <a:avLst/>
          </a:prstGeom>
          <a:ln w="12700">
            <a:miter lim="400000"/>
            <a:headEnd/>
            <a:tailEnd/>
          </a:ln>
        </p:spPr>
      </p:pic>
      <p:sp>
        <p:nvSpPr>
          <p:cNvPr id="753" name="公司简介"/>
          <p:cNvSpPr txBox="1"/>
          <p:nvPr/>
        </p:nvSpPr>
        <p:spPr>
          <a:xfrm>
            <a:off x="465664" y="241066"/>
            <a:ext cx="10068840"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—布兰兔的茶</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—多终端操作，全渠道业务开展</a:t>
            </a:r>
            <a:endParaRPr>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 name="圆角矩形"/>
          <p:cNvSpPr/>
          <p:nvPr/>
        </p:nvSpPr>
        <p:spPr>
          <a:xfrm>
            <a:off x="902236" y="1215004"/>
            <a:ext cx="11112510" cy="5269703"/>
          </a:xfrm>
          <a:prstGeom prst="roundRect">
            <a:avLst>
              <a:gd name="adj" fmla="val 2150"/>
            </a:avLst>
          </a:prstGeom>
          <a:solidFill>
            <a:srgbClr val="FFFFFF"/>
          </a:solidFill>
          <a:ln w="12700">
            <a:miter lim="400000"/>
          </a:ln>
        </p:spPr>
        <p:txBody>
          <a:bodyPr lIns="25392" tIns="25392" rIns="25392" bIns="25392" anchor="ct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56" name="object 40"/>
          <p:cNvSpPr txBox="1"/>
          <p:nvPr/>
        </p:nvSpPr>
        <p:spPr>
          <a:xfrm>
            <a:off x="1268320" y="2373797"/>
            <a:ext cx="3082379" cy="254001"/>
          </a:xfrm>
          <a:prstGeom prst="rect">
            <a:avLst/>
          </a:prstGeom>
          <a:ln w="12700">
            <a:miter lim="400000"/>
          </a:ln>
        </p:spPr>
        <p:txBody>
          <a:bodyPr lIns="0" tIns="0" rIns="0" bIns="0">
            <a:spAutoFit/>
          </a:bodyPr>
          <a:lstStyle/>
          <a:p>
            <a:pPr indent="12700" defTabSz="677545">
              <a:defRPr sz="1400" b="1" spc="140">
                <a:solidFill>
                  <a:srgbClr val="333333"/>
                </a:solidFill>
              </a:defRPr>
            </a:pPr>
            <a:r>
              <a:rPr>
                <a:latin typeface="微软雅黑" panose="020B0503020204020204" charset="-122"/>
                <a:ea typeface="微软雅黑" panose="020B0503020204020204" charset="-122"/>
                <a:cs typeface="微软雅黑" panose="020B0503020204020204" charset="-122"/>
              </a:rPr>
              <a:t>背景</a:t>
            </a:r>
            <a:r>
              <a:rPr spc="0">
                <a:latin typeface="微软雅黑" panose="020B0503020204020204" charset="-122"/>
                <a:ea typeface="微软雅黑" panose="020B0503020204020204" charset="-122"/>
                <a:cs typeface="微软雅黑" panose="020B0503020204020204" charset="-122"/>
              </a:rPr>
              <a:t>介绍：</a:t>
            </a:r>
            <a:r>
              <a:rPr spc="-251">
                <a:latin typeface="微软雅黑" panose="020B0503020204020204" charset="-122"/>
                <a:ea typeface="微软雅黑" panose="020B0503020204020204" charset="-122"/>
                <a:cs typeface="微软雅黑" panose="020B0503020204020204" charset="-122"/>
              </a:rPr>
              <a:t> </a:t>
            </a:r>
            <a:endParaRPr spc="-251">
              <a:latin typeface="微软雅黑" panose="020B0503020204020204" charset="-122"/>
              <a:ea typeface="微软雅黑" panose="020B0503020204020204" charset="-122"/>
              <a:cs typeface="微软雅黑" panose="020B0503020204020204" charset="-122"/>
            </a:endParaRPr>
          </a:p>
        </p:txBody>
      </p:sp>
      <p:sp>
        <p:nvSpPr>
          <p:cNvPr id="757" name="object 40"/>
          <p:cNvSpPr txBox="1"/>
          <p:nvPr/>
        </p:nvSpPr>
        <p:spPr>
          <a:xfrm>
            <a:off x="1268320" y="2777205"/>
            <a:ext cx="3694456" cy="3378201"/>
          </a:xfrm>
          <a:prstGeom prst="rect">
            <a:avLst/>
          </a:prstGeom>
          <a:ln w="12700">
            <a:miter lim="400000"/>
          </a:ln>
        </p:spPr>
        <p:txBody>
          <a:bodyPr lIns="0" tIns="0" rIns="0" bIns="0">
            <a:spAutoFit/>
          </a:bodyPr>
          <a:lstStyle>
            <a:lvl1pPr algn="just" defTabSz="963295">
              <a:lnSpc>
                <a:spcPct val="150000"/>
              </a:lnSpc>
              <a:defRPr sz="14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木墨创立于2011年，是一家以制作木质家具，打造环保、自然、健康生活方式的企业。一直存在线上店铺（淘宝、京东、微盟智慧零售）与线下门店会员权益无法同享，导致顾客体验差，以及各平台渠道的商品、订单和库存信息无法互通，出现运营管理的滞后和人工成本的增大，以及将近6000方的仓库在没有WMS的支持下，仓内管理粗放，发货效率低。</a:t>
            </a:r>
          </a:p>
        </p:txBody>
      </p:sp>
      <p:sp>
        <p:nvSpPr>
          <p:cNvPr id="758" name="鸿星尔克"/>
          <p:cNvSpPr txBox="1"/>
          <p:nvPr/>
        </p:nvSpPr>
        <p:spPr>
          <a:xfrm>
            <a:off x="2114799" y="1561841"/>
            <a:ext cx="1069325" cy="368285"/>
          </a:xfrm>
          <a:prstGeom prst="rect">
            <a:avLst/>
          </a:prstGeom>
          <a:ln w="12700">
            <a:miter lim="400000"/>
          </a:ln>
        </p:spPr>
        <p:txBody>
          <a:bodyPr wrap="none" lIns="25392" tIns="25392" rIns="25392" bIns="25392">
            <a:spAutoFit/>
          </a:bodyPr>
          <a:lstStyle>
            <a:lvl1pPr defTabSz="677545">
              <a:defRPr b="1" spc="180"/>
            </a:lvl1pPr>
          </a:lstStyle>
          <a:p>
            <a:r>
              <a:rPr>
                <a:latin typeface="微软雅黑" panose="020B0503020204020204" charset="-122"/>
                <a:ea typeface="微软雅黑" panose="020B0503020204020204" charset="-122"/>
              </a:rPr>
              <a:t>木墨家居</a:t>
            </a:r>
            <a:endParaRPr>
              <a:latin typeface="微软雅黑" panose="020B0503020204020204" charset="-122"/>
              <a:ea typeface="微软雅黑" panose="020B0503020204020204" charset="-122"/>
            </a:endParaRPr>
          </a:p>
        </p:txBody>
      </p:sp>
      <p:sp>
        <p:nvSpPr>
          <p:cNvPr id="759" name="公司简介"/>
          <p:cNvSpPr txBox="1"/>
          <p:nvPr/>
        </p:nvSpPr>
        <p:spPr>
          <a:xfrm>
            <a:off x="465664" y="241065"/>
            <a:ext cx="11112509"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—木墨家居</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—搭建智能化管理体系，全渠道会员管理</a:t>
            </a:r>
            <a:endParaRPr>
              <a:latin typeface="微软雅黑" panose="020B0503020204020204" charset="-122"/>
              <a:ea typeface="微软雅黑" panose="020B0503020204020204" charset="-122"/>
              <a:cs typeface="微软雅黑" panose="020B0503020204020204" charset="-122"/>
            </a:endParaRPr>
          </a:p>
        </p:txBody>
      </p:sp>
      <p:pic>
        <p:nvPicPr>
          <p:cNvPr id="760" name="图像" descr="图像"/>
          <p:cNvPicPr/>
          <p:nvPr/>
        </p:nvPicPr>
        <p:blipFill>
          <a:blip r:embed="rId1"/>
          <a:stretch>
            <a:fillRect/>
          </a:stretch>
        </p:blipFill>
        <p:spPr>
          <a:xfrm>
            <a:off x="5274614" y="1523965"/>
            <a:ext cx="7608956" cy="4651780"/>
          </a:xfrm>
          <a:prstGeom prst="rect">
            <a:avLst/>
          </a:prstGeom>
          <a:ln w="12700">
            <a:miter lim="400000"/>
            <a:headEnd/>
            <a:tailEnd/>
          </a:ln>
        </p:spPr>
      </p:pic>
      <p:pic>
        <p:nvPicPr>
          <p:cNvPr id="761" name="图像" descr="图像"/>
          <p:cNvPicPr>
            <a:picLocks noChangeAspect="1"/>
          </p:cNvPicPr>
          <p:nvPr/>
        </p:nvPicPr>
        <p:blipFill>
          <a:blip r:embed="rId2"/>
          <a:stretch>
            <a:fillRect/>
          </a:stretch>
        </p:blipFill>
        <p:spPr>
          <a:xfrm>
            <a:off x="1185502" y="1264295"/>
            <a:ext cx="756348" cy="998949"/>
          </a:xfrm>
          <a:prstGeom prst="rect">
            <a:avLst/>
          </a:prstGeom>
          <a:ln w="12700">
            <a:miter lim="400000"/>
            <a:headEnd/>
            <a:tailEnd/>
          </a:ln>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 name="圆角矩形"/>
          <p:cNvSpPr/>
          <p:nvPr/>
        </p:nvSpPr>
        <p:spPr>
          <a:xfrm>
            <a:off x="1171575" y="1414145"/>
            <a:ext cx="8410575" cy="474345"/>
          </a:xfrm>
          <a:prstGeom prst="roundRect">
            <a:avLst>
              <a:gd name="adj" fmla="val 22630"/>
            </a:avLst>
          </a:prstGeom>
          <a:ln w="19050">
            <a:solidFill>
              <a:srgbClr val="FFFFFF"/>
            </a:solidFill>
            <a:custDash>
              <a:ds d="200000" sp="200000"/>
            </a:custDash>
            <a:miter lim="400000"/>
          </a:ln>
        </p:spPr>
        <p:txBody>
          <a:bodyPr lIns="45718" tIns="45718" rIns="45718" bIns="45718" anchor="ctr"/>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64" name="圆角矩形"/>
          <p:cNvSpPr/>
          <p:nvPr/>
        </p:nvSpPr>
        <p:spPr>
          <a:xfrm>
            <a:off x="1214531" y="2661732"/>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65" name="圆角矩形"/>
          <p:cNvSpPr/>
          <p:nvPr/>
        </p:nvSpPr>
        <p:spPr>
          <a:xfrm>
            <a:off x="1214531" y="3528833"/>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66" name="圆角矩形"/>
          <p:cNvSpPr/>
          <p:nvPr/>
        </p:nvSpPr>
        <p:spPr>
          <a:xfrm>
            <a:off x="1214531" y="4391624"/>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67" name="object 40"/>
          <p:cNvSpPr txBox="1"/>
          <p:nvPr/>
        </p:nvSpPr>
        <p:spPr>
          <a:xfrm>
            <a:off x="1300104" y="2272615"/>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rPr>
              <a:t>项目成效：</a:t>
            </a:r>
            <a:endParaRPr>
              <a:latin typeface="微软雅黑" panose="020B0503020204020204" charset="-122"/>
              <a:ea typeface="微软雅黑" panose="020B0503020204020204" charset="-122"/>
            </a:endParaRPr>
          </a:p>
        </p:txBody>
      </p:sp>
      <p:sp>
        <p:nvSpPr>
          <p:cNvPr id="768" name="object 40"/>
          <p:cNvSpPr txBox="1"/>
          <p:nvPr/>
        </p:nvSpPr>
        <p:spPr>
          <a:xfrm>
            <a:off x="1342488" y="2697280"/>
            <a:ext cx="4778514" cy="3830276"/>
          </a:xfrm>
          <a:prstGeom prst="rect">
            <a:avLst/>
          </a:prstGeom>
          <a:ln w="12700">
            <a:miter lim="400000"/>
          </a:ln>
        </p:spPr>
        <p:txBody>
          <a:bodyPr lIns="0" tIns="0" rIns="0" bIns="0">
            <a:spAutoFit/>
          </a:bodyPr>
          <a:lstStyle/>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搭建会员中心体系</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将天猫、C店和小程序的会员进行沉淀，通过唯一会员ID进行会员合并，最终回传至私域微信小程序中。</a:t>
            </a: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无缝对接私域微商城</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实现了线上线下商品、订单、库存、会员等级、积分和余额的打通，客户线上线下购物体验无差别。</a:t>
            </a: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智能仓储</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万里牛WMS（仓储管理系统）统一整合多平台订单，有效管理仓库的半成品与成品，精确管理商品货位库存，并根据仓库布局，规划最优拣货路径，有效提高发货效率及仓库管理的精细度。</a:t>
            </a:r>
          </a:p>
        </p:txBody>
      </p:sp>
      <p:sp>
        <p:nvSpPr>
          <p:cNvPr id="769" name="object 40"/>
          <p:cNvSpPr txBox="1"/>
          <p:nvPr/>
        </p:nvSpPr>
        <p:spPr>
          <a:xfrm>
            <a:off x="1406060" y="1530460"/>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cs typeface="微软雅黑" panose="020B0503020204020204" charset="-122"/>
              </a:rPr>
              <a:t>解决方案使用产品： </a:t>
            </a:r>
            <a:endParaRPr>
              <a:latin typeface="微软雅黑" panose="020B0503020204020204" charset="-122"/>
              <a:ea typeface="微软雅黑" panose="020B0503020204020204" charset="-122"/>
              <a:cs typeface="微软雅黑" panose="020B0503020204020204" charset="-122"/>
            </a:endParaRPr>
          </a:p>
        </p:txBody>
      </p:sp>
      <p:sp>
        <p:nvSpPr>
          <p:cNvPr id="770" name="object 40"/>
          <p:cNvSpPr txBox="1"/>
          <p:nvPr/>
        </p:nvSpPr>
        <p:spPr>
          <a:xfrm>
            <a:off x="3296285" y="1487805"/>
            <a:ext cx="6164580" cy="307340"/>
          </a:xfrm>
          <a:prstGeom prst="rect">
            <a:avLst/>
          </a:prstGeom>
          <a:ln w="12700">
            <a:miter lim="400000"/>
          </a:ln>
        </p:spPr>
        <p:txBody>
          <a:bodyPr wrap="square" lIns="0" tIns="0" rIns="0" bIns="0">
            <a:spAutoFit/>
          </a:bodyPr>
          <a:lstStyle>
            <a:lvl1pPr indent="12700" defTabSz="677545">
              <a:spcBef>
                <a:spcPts val="600"/>
              </a:spcBef>
              <a:defRPr sz="2000" b="1" spc="200">
                <a:solidFill>
                  <a:srgbClr val="FFFFFF"/>
                </a:solidFill>
              </a:defRPr>
            </a:lvl1pPr>
          </a:lstStyle>
          <a:p>
            <a:r>
              <a:rPr lang="zh-CN">
                <a:latin typeface="微软雅黑" panose="020B0503020204020204" charset="-122"/>
                <a:ea typeface="微软雅黑" panose="020B0503020204020204" charset="-122"/>
                <a:cs typeface="微软雅黑" panose="020B0503020204020204" charset="-122"/>
                <a:sym typeface="+mn-ea"/>
              </a:rPr>
              <a:t>微商城</a:t>
            </a:r>
            <a:r>
              <a:rPr lang="en-US" altLang="zh-CN">
                <a:latin typeface="微软雅黑" panose="020B0503020204020204" charset="-122"/>
                <a:ea typeface="微软雅黑" panose="020B0503020204020204" charset="-122"/>
                <a:cs typeface="微软雅黑" panose="020B0503020204020204" charset="-122"/>
                <a:sym typeface="+mn-ea"/>
              </a:rPr>
              <a:t>+</a:t>
            </a:r>
            <a:r>
              <a:rPr>
                <a:latin typeface="微软雅黑" panose="020B0503020204020204" charset="-122"/>
                <a:ea typeface="微软雅黑" panose="020B0503020204020204" charset="-122"/>
                <a:cs typeface="微软雅黑" panose="020B0503020204020204" charset="-122"/>
                <a:sym typeface="+mn-ea"/>
              </a:rPr>
              <a:t>万里牛智慧零售+ERP</a:t>
            </a:r>
            <a:r>
              <a:rPr lang="en-US">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收银硬件</a:t>
            </a:r>
            <a:r>
              <a:rPr lang="en-US" altLang="zh-CN">
                <a:latin typeface="微软雅黑" panose="020B0503020204020204" charset="-122"/>
                <a:ea typeface="微软雅黑" panose="020B0503020204020204" charset="-122"/>
                <a:cs typeface="微软雅黑" panose="020B0503020204020204" charset="-122"/>
                <a:sym typeface="+mn-ea"/>
              </a:rPr>
              <a:t>+</a:t>
            </a:r>
            <a:r>
              <a:rPr>
                <a:latin typeface="微软雅黑" panose="020B0503020204020204" charset="-122"/>
                <a:ea typeface="微软雅黑" panose="020B0503020204020204" charset="-122"/>
                <a:cs typeface="微软雅黑" panose="020B0503020204020204" charset="-122"/>
              </a:rPr>
              <a:t>WMS</a:t>
            </a:r>
            <a:endParaRPr>
              <a:latin typeface="微软雅黑" panose="020B0503020204020204" charset="-122"/>
              <a:ea typeface="微软雅黑" panose="020B0503020204020204" charset="-122"/>
              <a:cs typeface="微软雅黑" panose="020B0503020204020204" charset="-122"/>
            </a:endParaRPr>
          </a:p>
        </p:txBody>
      </p:sp>
      <p:pic>
        <p:nvPicPr>
          <p:cNvPr id="771" name="图像" descr="图像"/>
          <p:cNvPicPr/>
          <p:nvPr/>
        </p:nvPicPr>
        <p:blipFill>
          <a:blip r:embed="rId1"/>
          <a:stretch>
            <a:fillRect/>
          </a:stretch>
        </p:blipFill>
        <p:spPr>
          <a:xfrm>
            <a:off x="6440125" y="2551887"/>
            <a:ext cx="5357462" cy="3271871"/>
          </a:xfrm>
          <a:prstGeom prst="rect">
            <a:avLst/>
          </a:prstGeom>
          <a:ln w="12700">
            <a:miter lim="400000"/>
            <a:headEnd/>
            <a:tailEnd/>
          </a:ln>
        </p:spPr>
      </p:pic>
      <p:sp>
        <p:nvSpPr>
          <p:cNvPr id="772" name="公司简介"/>
          <p:cNvSpPr txBox="1"/>
          <p:nvPr/>
        </p:nvSpPr>
        <p:spPr>
          <a:xfrm>
            <a:off x="465664" y="241065"/>
            <a:ext cx="11112509"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—木墨家居</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—搭建智能化管理体系，全渠道会员管理</a:t>
            </a:r>
            <a:endParaRPr>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38" name="公司简介"/>
          <p:cNvSpPr txBox="1"/>
          <p:nvPr/>
        </p:nvSpPr>
        <p:spPr>
          <a:xfrm>
            <a:off x="452752" y="241183"/>
            <a:ext cx="3105463" cy="676275"/>
          </a:xfrm>
          <a:prstGeom prst="rect">
            <a:avLst/>
          </a:prstGeom>
          <a:ln w="12700">
            <a:miter lim="400000"/>
          </a:ln>
        </p:spPr>
        <p:txBody>
          <a:bodyPr lIns="38100" tIns="38100" rIns="38100" bIns="38100">
            <a:spAutoFit/>
          </a:bodyPr>
          <a:lstStyle>
            <a:lvl1pPr algn="just" defTabSz="12700">
              <a:lnSpc>
                <a:spcPct val="150000"/>
              </a:lnSpc>
              <a:defRPr sz="2600" b="1" spc="260">
                <a:solidFill>
                  <a:srgbClr val="FFFFFF"/>
                </a:solidFill>
              </a:defRPr>
            </a:lvl1pPr>
          </a:lstStyle>
          <a:p>
            <a:r>
              <a:rPr>
                <a:latin typeface="微软雅黑" panose="020B0503020204020204" charset="-122"/>
                <a:ea typeface="微软雅黑" panose="020B0503020204020204" charset="-122"/>
              </a:rPr>
              <a:t>公司历程</a:t>
            </a:r>
            <a:endParaRPr>
              <a:latin typeface="微软雅黑" panose="020B0503020204020204" charset="-122"/>
              <a:ea typeface="微软雅黑" panose="020B0503020204020204" charset="-122"/>
            </a:endParaRPr>
          </a:p>
        </p:txBody>
      </p:sp>
      <p:sp>
        <p:nvSpPr>
          <p:cNvPr id="219" name="矩形"/>
          <p:cNvSpPr/>
          <p:nvPr/>
        </p:nvSpPr>
        <p:spPr>
          <a:xfrm>
            <a:off x="1137281" y="1528152"/>
            <a:ext cx="25406" cy="5080004"/>
          </a:xfrm>
          <a:prstGeom prst="rect">
            <a:avLst/>
          </a:prstGeom>
          <a:solidFill>
            <a:srgbClr val="5FFFF1"/>
          </a:solidFill>
          <a:ln w="3175">
            <a:solidFill>
              <a:srgbClr val="4F81BD"/>
            </a:solidFill>
          </a:ln>
          <a:effectLst>
            <a:outerShdw blurRad="12700" dir="5400000" rotWithShape="0">
              <a:srgbClr val="000000">
                <a:alpha val="35000"/>
              </a:srgbClr>
            </a:outerShdw>
          </a:effectLst>
        </p:spPr>
        <p:txBody>
          <a:bodyPr lIns="25392" tIns="25392" rIns="25392" bIns="25392" anchor="ctr"/>
          <a:lstStyle/>
          <a:p>
            <a:pPr defTabSz="677545">
              <a:defRPr sz="13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20" name="成组"/>
          <p:cNvSpPr/>
          <p:nvPr/>
        </p:nvSpPr>
        <p:spPr>
          <a:xfrm>
            <a:off x="737228" y="2965238"/>
            <a:ext cx="762015" cy="76201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760" y="49"/>
                </a:lnTo>
                <a:lnTo>
                  <a:pt x="8748" y="195"/>
                </a:lnTo>
                <a:lnTo>
                  <a:pt x="7768" y="431"/>
                </a:lnTo>
                <a:lnTo>
                  <a:pt x="6825" y="755"/>
                </a:lnTo>
                <a:lnTo>
                  <a:pt x="5924" y="1161"/>
                </a:lnTo>
                <a:lnTo>
                  <a:pt x="5069" y="1644"/>
                </a:lnTo>
                <a:lnTo>
                  <a:pt x="4265" y="2201"/>
                </a:lnTo>
                <a:lnTo>
                  <a:pt x="3516" y="2826"/>
                </a:lnTo>
                <a:lnTo>
                  <a:pt x="2826" y="3516"/>
                </a:lnTo>
                <a:lnTo>
                  <a:pt x="2201" y="4265"/>
                </a:lnTo>
                <a:lnTo>
                  <a:pt x="1644" y="5069"/>
                </a:lnTo>
                <a:lnTo>
                  <a:pt x="1161" y="5924"/>
                </a:lnTo>
                <a:lnTo>
                  <a:pt x="755" y="6825"/>
                </a:lnTo>
                <a:lnTo>
                  <a:pt x="431" y="7768"/>
                </a:lnTo>
                <a:lnTo>
                  <a:pt x="195" y="8748"/>
                </a:lnTo>
                <a:lnTo>
                  <a:pt x="49" y="9760"/>
                </a:lnTo>
                <a:lnTo>
                  <a:pt x="0" y="10800"/>
                </a:lnTo>
                <a:lnTo>
                  <a:pt x="49" y="11840"/>
                </a:lnTo>
                <a:lnTo>
                  <a:pt x="195" y="12852"/>
                </a:lnTo>
                <a:lnTo>
                  <a:pt x="431" y="13832"/>
                </a:lnTo>
                <a:lnTo>
                  <a:pt x="755" y="14774"/>
                </a:lnTo>
                <a:lnTo>
                  <a:pt x="1161" y="15676"/>
                </a:lnTo>
                <a:lnTo>
                  <a:pt x="1644" y="16531"/>
                </a:lnTo>
                <a:lnTo>
                  <a:pt x="2201" y="17335"/>
                </a:lnTo>
                <a:lnTo>
                  <a:pt x="2826" y="18084"/>
                </a:lnTo>
                <a:lnTo>
                  <a:pt x="3516" y="18774"/>
                </a:lnTo>
                <a:lnTo>
                  <a:pt x="4265" y="19399"/>
                </a:lnTo>
                <a:lnTo>
                  <a:pt x="5069" y="19956"/>
                </a:lnTo>
                <a:lnTo>
                  <a:pt x="5924" y="20439"/>
                </a:lnTo>
                <a:lnTo>
                  <a:pt x="6825" y="20845"/>
                </a:lnTo>
                <a:lnTo>
                  <a:pt x="7768" y="21169"/>
                </a:lnTo>
                <a:lnTo>
                  <a:pt x="8748" y="21405"/>
                </a:lnTo>
                <a:lnTo>
                  <a:pt x="9760" y="21551"/>
                </a:lnTo>
                <a:lnTo>
                  <a:pt x="10800" y="21600"/>
                </a:lnTo>
                <a:lnTo>
                  <a:pt x="11840" y="21551"/>
                </a:lnTo>
                <a:lnTo>
                  <a:pt x="12852" y="21405"/>
                </a:lnTo>
                <a:lnTo>
                  <a:pt x="13832" y="21169"/>
                </a:lnTo>
                <a:lnTo>
                  <a:pt x="14774" y="20845"/>
                </a:lnTo>
                <a:lnTo>
                  <a:pt x="15676" y="20439"/>
                </a:lnTo>
                <a:lnTo>
                  <a:pt x="16531" y="19956"/>
                </a:lnTo>
                <a:lnTo>
                  <a:pt x="17335" y="19399"/>
                </a:lnTo>
                <a:lnTo>
                  <a:pt x="18084" y="18774"/>
                </a:lnTo>
                <a:lnTo>
                  <a:pt x="18774" y="18084"/>
                </a:lnTo>
                <a:lnTo>
                  <a:pt x="19399" y="17335"/>
                </a:lnTo>
                <a:lnTo>
                  <a:pt x="19956" y="16531"/>
                </a:lnTo>
                <a:lnTo>
                  <a:pt x="20439" y="15676"/>
                </a:lnTo>
                <a:lnTo>
                  <a:pt x="20845" y="14774"/>
                </a:lnTo>
                <a:lnTo>
                  <a:pt x="21169" y="13832"/>
                </a:lnTo>
                <a:lnTo>
                  <a:pt x="21405" y="12852"/>
                </a:lnTo>
                <a:lnTo>
                  <a:pt x="21551" y="11840"/>
                </a:lnTo>
                <a:lnTo>
                  <a:pt x="21600" y="10800"/>
                </a:lnTo>
                <a:lnTo>
                  <a:pt x="21551" y="9760"/>
                </a:lnTo>
                <a:lnTo>
                  <a:pt x="21405" y="8748"/>
                </a:lnTo>
                <a:lnTo>
                  <a:pt x="21169" y="7768"/>
                </a:lnTo>
                <a:lnTo>
                  <a:pt x="20845" y="6825"/>
                </a:lnTo>
                <a:lnTo>
                  <a:pt x="20439" y="5924"/>
                </a:lnTo>
                <a:lnTo>
                  <a:pt x="19956" y="5069"/>
                </a:lnTo>
                <a:lnTo>
                  <a:pt x="19399" y="4265"/>
                </a:lnTo>
                <a:lnTo>
                  <a:pt x="18774" y="3516"/>
                </a:lnTo>
                <a:lnTo>
                  <a:pt x="18084" y="2826"/>
                </a:lnTo>
                <a:lnTo>
                  <a:pt x="17335" y="2201"/>
                </a:lnTo>
                <a:lnTo>
                  <a:pt x="16531" y="1644"/>
                </a:lnTo>
                <a:lnTo>
                  <a:pt x="15676" y="1161"/>
                </a:lnTo>
                <a:lnTo>
                  <a:pt x="14774" y="755"/>
                </a:lnTo>
                <a:lnTo>
                  <a:pt x="13832" y="431"/>
                </a:lnTo>
                <a:lnTo>
                  <a:pt x="12852" y="195"/>
                </a:lnTo>
                <a:lnTo>
                  <a:pt x="11840" y="49"/>
                </a:lnTo>
                <a:lnTo>
                  <a:pt x="10800" y="0"/>
                </a:lnTo>
                <a:close/>
              </a:path>
            </a:pathLst>
          </a:custGeom>
          <a:solidFill>
            <a:srgbClr val="FFFFFF"/>
          </a:solidFill>
          <a:ln w="12700">
            <a:miter lim="400000"/>
          </a:ln>
        </p:spPr>
        <p:txBody>
          <a:bodyPr lIns="25392" tIns="25392" rIns="25392" bIns="25392"/>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23" name="矩形"/>
          <p:cNvSpPr/>
          <p:nvPr/>
        </p:nvSpPr>
        <p:spPr>
          <a:xfrm>
            <a:off x="7360284" y="1274154"/>
            <a:ext cx="25406" cy="5388517"/>
          </a:xfrm>
          <a:prstGeom prst="rect">
            <a:avLst/>
          </a:prstGeom>
          <a:solidFill>
            <a:srgbClr val="5FFFF1"/>
          </a:solidFill>
          <a:ln w="3175">
            <a:solidFill>
              <a:srgbClr val="4F81BD"/>
            </a:solidFill>
          </a:ln>
          <a:effectLst>
            <a:outerShdw blurRad="12700" dir="5400000" rotWithShape="0">
              <a:srgbClr val="000000">
                <a:alpha val="35000"/>
              </a:srgbClr>
            </a:outerShdw>
          </a:effectLst>
        </p:spPr>
        <p:txBody>
          <a:bodyPr lIns="25392" tIns="25392" rIns="25392" bIns="25392" anchor="ctr"/>
          <a:lstStyle/>
          <a:p>
            <a:pPr defTabSz="677545">
              <a:defRPr sz="13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24" name="object 56"/>
          <p:cNvSpPr/>
          <p:nvPr/>
        </p:nvSpPr>
        <p:spPr>
          <a:xfrm>
            <a:off x="6992619" y="1082197"/>
            <a:ext cx="762001" cy="7620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760" y="49"/>
                </a:lnTo>
                <a:lnTo>
                  <a:pt x="8748" y="195"/>
                </a:lnTo>
                <a:lnTo>
                  <a:pt x="7768" y="431"/>
                </a:lnTo>
                <a:lnTo>
                  <a:pt x="6825" y="755"/>
                </a:lnTo>
                <a:lnTo>
                  <a:pt x="5924" y="1161"/>
                </a:lnTo>
                <a:lnTo>
                  <a:pt x="5069" y="1644"/>
                </a:lnTo>
                <a:lnTo>
                  <a:pt x="4265" y="2201"/>
                </a:lnTo>
                <a:lnTo>
                  <a:pt x="3516" y="2826"/>
                </a:lnTo>
                <a:lnTo>
                  <a:pt x="2826" y="3516"/>
                </a:lnTo>
                <a:lnTo>
                  <a:pt x="2201" y="4265"/>
                </a:lnTo>
                <a:lnTo>
                  <a:pt x="1644" y="5069"/>
                </a:lnTo>
                <a:lnTo>
                  <a:pt x="1161" y="5924"/>
                </a:lnTo>
                <a:lnTo>
                  <a:pt x="755" y="6825"/>
                </a:lnTo>
                <a:lnTo>
                  <a:pt x="431" y="7768"/>
                </a:lnTo>
                <a:lnTo>
                  <a:pt x="195" y="8748"/>
                </a:lnTo>
                <a:lnTo>
                  <a:pt x="49" y="9760"/>
                </a:lnTo>
                <a:lnTo>
                  <a:pt x="0" y="10800"/>
                </a:lnTo>
                <a:lnTo>
                  <a:pt x="49" y="11840"/>
                </a:lnTo>
                <a:lnTo>
                  <a:pt x="195" y="12852"/>
                </a:lnTo>
                <a:lnTo>
                  <a:pt x="431" y="13832"/>
                </a:lnTo>
                <a:lnTo>
                  <a:pt x="755" y="14774"/>
                </a:lnTo>
                <a:lnTo>
                  <a:pt x="1161" y="15676"/>
                </a:lnTo>
                <a:lnTo>
                  <a:pt x="1644" y="16531"/>
                </a:lnTo>
                <a:lnTo>
                  <a:pt x="2201" y="17335"/>
                </a:lnTo>
                <a:lnTo>
                  <a:pt x="2826" y="18084"/>
                </a:lnTo>
                <a:lnTo>
                  <a:pt x="3516" y="18774"/>
                </a:lnTo>
                <a:lnTo>
                  <a:pt x="4265" y="19399"/>
                </a:lnTo>
                <a:lnTo>
                  <a:pt x="5069" y="19956"/>
                </a:lnTo>
                <a:lnTo>
                  <a:pt x="5924" y="20439"/>
                </a:lnTo>
                <a:lnTo>
                  <a:pt x="6825" y="20845"/>
                </a:lnTo>
                <a:lnTo>
                  <a:pt x="7768" y="21169"/>
                </a:lnTo>
                <a:lnTo>
                  <a:pt x="8748" y="21405"/>
                </a:lnTo>
                <a:lnTo>
                  <a:pt x="9760" y="21551"/>
                </a:lnTo>
                <a:lnTo>
                  <a:pt x="10800" y="21600"/>
                </a:lnTo>
                <a:lnTo>
                  <a:pt x="11840" y="21551"/>
                </a:lnTo>
                <a:lnTo>
                  <a:pt x="12852" y="21405"/>
                </a:lnTo>
                <a:lnTo>
                  <a:pt x="13832" y="21169"/>
                </a:lnTo>
                <a:lnTo>
                  <a:pt x="14774" y="20845"/>
                </a:lnTo>
                <a:lnTo>
                  <a:pt x="15676" y="20439"/>
                </a:lnTo>
                <a:lnTo>
                  <a:pt x="16531" y="19956"/>
                </a:lnTo>
                <a:lnTo>
                  <a:pt x="17335" y="19399"/>
                </a:lnTo>
                <a:lnTo>
                  <a:pt x="18084" y="18774"/>
                </a:lnTo>
                <a:lnTo>
                  <a:pt x="18774" y="18084"/>
                </a:lnTo>
                <a:lnTo>
                  <a:pt x="19399" y="17335"/>
                </a:lnTo>
                <a:lnTo>
                  <a:pt x="19956" y="16531"/>
                </a:lnTo>
                <a:lnTo>
                  <a:pt x="20439" y="15676"/>
                </a:lnTo>
                <a:lnTo>
                  <a:pt x="20845" y="14774"/>
                </a:lnTo>
                <a:lnTo>
                  <a:pt x="21169" y="13832"/>
                </a:lnTo>
                <a:lnTo>
                  <a:pt x="21405" y="12852"/>
                </a:lnTo>
                <a:lnTo>
                  <a:pt x="21551" y="11840"/>
                </a:lnTo>
                <a:lnTo>
                  <a:pt x="21600" y="10800"/>
                </a:lnTo>
                <a:lnTo>
                  <a:pt x="21551" y="9760"/>
                </a:lnTo>
                <a:lnTo>
                  <a:pt x="21405" y="8748"/>
                </a:lnTo>
                <a:lnTo>
                  <a:pt x="21169" y="7768"/>
                </a:lnTo>
                <a:lnTo>
                  <a:pt x="20845" y="6825"/>
                </a:lnTo>
                <a:lnTo>
                  <a:pt x="20439" y="5924"/>
                </a:lnTo>
                <a:lnTo>
                  <a:pt x="19956" y="5069"/>
                </a:lnTo>
                <a:lnTo>
                  <a:pt x="19399" y="4265"/>
                </a:lnTo>
                <a:lnTo>
                  <a:pt x="18774" y="3516"/>
                </a:lnTo>
                <a:lnTo>
                  <a:pt x="18084" y="2826"/>
                </a:lnTo>
                <a:lnTo>
                  <a:pt x="17335" y="2201"/>
                </a:lnTo>
                <a:lnTo>
                  <a:pt x="16531" y="1644"/>
                </a:lnTo>
                <a:lnTo>
                  <a:pt x="15676" y="1161"/>
                </a:lnTo>
                <a:lnTo>
                  <a:pt x="14774" y="755"/>
                </a:lnTo>
                <a:lnTo>
                  <a:pt x="13832" y="431"/>
                </a:lnTo>
                <a:lnTo>
                  <a:pt x="12852" y="195"/>
                </a:lnTo>
                <a:lnTo>
                  <a:pt x="11840" y="49"/>
                </a:lnTo>
                <a:lnTo>
                  <a:pt x="10800" y="0"/>
                </a:lnTo>
                <a:close/>
              </a:path>
            </a:pathLst>
          </a:custGeom>
          <a:solidFill>
            <a:srgbClr val="FFFFFF"/>
          </a:solidFill>
          <a:ln w="12700">
            <a:miter lim="400000"/>
          </a:ln>
        </p:spPr>
        <p:txBody>
          <a:bodyPr lIns="25392" tIns="25392" rIns="25392" bIns="25392"/>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26" name="object 62"/>
          <p:cNvSpPr/>
          <p:nvPr/>
        </p:nvSpPr>
        <p:spPr>
          <a:xfrm>
            <a:off x="6991985" y="4112587"/>
            <a:ext cx="762001" cy="7620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760" y="49"/>
                </a:lnTo>
                <a:lnTo>
                  <a:pt x="8748" y="195"/>
                </a:lnTo>
                <a:lnTo>
                  <a:pt x="7768" y="431"/>
                </a:lnTo>
                <a:lnTo>
                  <a:pt x="6825" y="755"/>
                </a:lnTo>
                <a:lnTo>
                  <a:pt x="5924" y="1161"/>
                </a:lnTo>
                <a:lnTo>
                  <a:pt x="5069" y="1644"/>
                </a:lnTo>
                <a:lnTo>
                  <a:pt x="4265" y="2201"/>
                </a:lnTo>
                <a:lnTo>
                  <a:pt x="3516" y="2826"/>
                </a:lnTo>
                <a:lnTo>
                  <a:pt x="2826" y="3516"/>
                </a:lnTo>
                <a:lnTo>
                  <a:pt x="2201" y="4265"/>
                </a:lnTo>
                <a:lnTo>
                  <a:pt x="1644" y="5069"/>
                </a:lnTo>
                <a:lnTo>
                  <a:pt x="1161" y="5924"/>
                </a:lnTo>
                <a:lnTo>
                  <a:pt x="755" y="6825"/>
                </a:lnTo>
                <a:lnTo>
                  <a:pt x="431" y="7768"/>
                </a:lnTo>
                <a:lnTo>
                  <a:pt x="195" y="8748"/>
                </a:lnTo>
                <a:lnTo>
                  <a:pt x="49" y="9760"/>
                </a:lnTo>
                <a:lnTo>
                  <a:pt x="0" y="10800"/>
                </a:lnTo>
                <a:lnTo>
                  <a:pt x="49" y="11840"/>
                </a:lnTo>
                <a:lnTo>
                  <a:pt x="195" y="12852"/>
                </a:lnTo>
                <a:lnTo>
                  <a:pt x="431" y="13832"/>
                </a:lnTo>
                <a:lnTo>
                  <a:pt x="755" y="14774"/>
                </a:lnTo>
                <a:lnTo>
                  <a:pt x="1161" y="15676"/>
                </a:lnTo>
                <a:lnTo>
                  <a:pt x="1644" y="16531"/>
                </a:lnTo>
                <a:lnTo>
                  <a:pt x="2201" y="17335"/>
                </a:lnTo>
                <a:lnTo>
                  <a:pt x="2826" y="18084"/>
                </a:lnTo>
                <a:lnTo>
                  <a:pt x="3516" y="18774"/>
                </a:lnTo>
                <a:lnTo>
                  <a:pt x="4265" y="19399"/>
                </a:lnTo>
                <a:lnTo>
                  <a:pt x="5069" y="19956"/>
                </a:lnTo>
                <a:lnTo>
                  <a:pt x="5924" y="20439"/>
                </a:lnTo>
                <a:lnTo>
                  <a:pt x="6825" y="20845"/>
                </a:lnTo>
                <a:lnTo>
                  <a:pt x="7768" y="21169"/>
                </a:lnTo>
                <a:lnTo>
                  <a:pt x="8748" y="21405"/>
                </a:lnTo>
                <a:lnTo>
                  <a:pt x="9760" y="21551"/>
                </a:lnTo>
                <a:lnTo>
                  <a:pt x="10800" y="21600"/>
                </a:lnTo>
                <a:lnTo>
                  <a:pt x="11840" y="21551"/>
                </a:lnTo>
                <a:lnTo>
                  <a:pt x="12852" y="21405"/>
                </a:lnTo>
                <a:lnTo>
                  <a:pt x="13832" y="21169"/>
                </a:lnTo>
                <a:lnTo>
                  <a:pt x="14774" y="20845"/>
                </a:lnTo>
                <a:lnTo>
                  <a:pt x="15676" y="20439"/>
                </a:lnTo>
                <a:lnTo>
                  <a:pt x="16531" y="19956"/>
                </a:lnTo>
                <a:lnTo>
                  <a:pt x="17335" y="19399"/>
                </a:lnTo>
                <a:lnTo>
                  <a:pt x="18084" y="18774"/>
                </a:lnTo>
                <a:lnTo>
                  <a:pt x="18774" y="18084"/>
                </a:lnTo>
                <a:lnTo>
                  <a:pt x="19399" y="17335"/>
                </a:lnTo>
                <a:lnTo>
                  <a:pt x="19956" y="16531"/>
                </a:lnTo>
                <a:lnTo>
                  <a:pt x="20439" y="15676"/>
                </a:lnTo>
                <a:lnTo>
                  <a:pt x="20845" y="14774"/>
                </a:lnTo>
                <a:lnTo>
                  <a:pt x="21169" y="13832"/>
                </a:lnTo>
                <a:lnTo>
                  <a:pt x="21405" y="12852"/>
                </a:lnTo>
                <a:lnTo>
                  <a:pt x="21551" y="11840"/>
                </a:lnTo>
                <a:lnTo>
                  <a:pt x="21600" y="10800"/>
                </a:lnTo>
                <a:lnTo>
                  <a:pt x="21551" y="9760"/>
                </a:lnTo>
                <a:lnTo>
                  <a:pt x="21405" y="8748"/>
                </a:lnTo>
                <a:lnTo>
                  <a:pt x="21169" y="7768"/>
                </a:lnTo>
                <a:lnTo>
                  <a:pt x="20845" y="6825"/>
                </a:lnTo>
                <a:lnTo>
                  <a:pt x="20439" y="5924"/>
                </a:lnTo>
                <a:lnTo>
                  <a:pt x="19956" y="5069"/>
                </a:lnTo>
                <a:lnTo>
                  <a:pt x="19399" y="4265"/>
                </a:lnTo>
                <a:lnTo>
                  <a:pt x="18774" y="3516"/>
                </a:lnTo>
                <a:lnTo>
                  <a:pt x="18084" y="2826"/>
                </a:lnTo>
                <a:lnTo>
                  <a:pt x="17335" y="2201"/>
                </a:lnTo>
                <a:lnTo>
                  <a:pt x="16531" y="1644"/>
                </a:lnTo>
                <a:lnTo>
                  <a:pt x="15676" y="1161"/>
                </a:lnTo>
                <a:lnTo>
                  <a:pt x="14774" y="755"/>
                </a:lnTo>
                <a:lnTo>
                  <a:pt x="13832" y="431"/>
                </a:lnTo>
                <a:lnTo>
                  <a:pt x="12852" y="195"/>
                </a:lnTo>
                <a:lnTo>
                  <a:pt x="11840" y="49"/>
                </a:lnTo>
                <a:lnTo>
                  <a:pt x="10800" y="0"/>
                </a:lnTo>
                <a:close/>
              </a:path>
            </a:pathLst>
          </a:custGeom>
          <a:solidFill>
            <a:srgbClr val="FFFFFF"/>
          </a:solidFill>
          <a:ln w="12700">
            <a:miter lim="400000"/>
          </a:ln>
        </p:spPr>
        <p:txBody>
          <a:bodyPr lIns="25392" tIns="25392" rIns="25392" bIns="25392"/>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27" name="object 59"/>
          <p:cNvSpPr/>
          <p:nvPr/>
        </p:nvSpPr>
        <p:spPr>
          <a:xfrm>
            <a:off x="6981100" y="2100368"/>
            <a:ext cx="762015" cy="76201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760" y="49"/>
                </a:lnTo>
                <a:lnTo>
                  <a:pt x="8748" y="195"/>
                </a:lnTo>
                <a:lnTo>
                  <a:pt x="7768" y="431"/>
                </a:lnTo>
                <a:lnTo>
                  <a:pt x="6825" y="755"/>
                </a:lnTo>
                <a:lnTo>
                  <a:pt x="5924" y="1161"/>
                </a:lnTo>
                <a:lnTo>
                  <a:pt x="5069" y="1644"/>
                </a:lnTo>
                <a:lnTo>
                  <a:pt x="4265" y="2201"/>
                </a:lnTo>
                <a:lnTo>
                  <a:pt x="3516" y="2826"/>
                </a:lnTo>
                <a:lnTo>
                  <a:pt x="2826" y="3516"/>
                </a:lnTo>
                <a:lnTo>
                  <a:pt x="2201" y="4265"/>
                </a:lnTo>
                <a:lnTo>
                  <a:pt x="1644" y="5069"/>
                </a:lnTo>
                <a:lnTo>
                  <a:pt x="1161" y="5924"/>
                </a:lnTo>
                <a:lnTo>
                  <a:pt x="755" y="6825"/>
                </a:lnTo>
                <a:lnTo>
                  <a:pt x="431" y="7768"/>
                </a:lnTo>
                <a:lnTo>
                  <a:pt x="195" y="8748"/>
                </a:lnTo>
                <a:lnTo>
                  <a:pt x="49" y="9760"/>
                </a:lnTo>
                <a:lnTo>
                  <a:pt x="0" y="10800"/>
                </a:lnTo>
                <a:lnTo>
                  <a:pt x="49" y="11840"/>
                </a:lnTo>
                <a:lnTo>
                  <a:pt x="195" y="12852"/>
                </a:lnTo>
                <a:lnTo>
                  <a:pt x="431" y="13832"/>
                </a:lnTo>
                <a:lnTo>
                  <a:pt x="755" y="14774"/>
                </a:lnTo>
                <a:lnTo>
                  <a:pt x="1161" y="15676"/>
                </a:lnTo>
                <a:lnTo>
                  <a:pt x="1644" y="16531"/>
                </a:lnTo>
                <a:lnTo>
                  <a:pt x="2201" y="17335"/>
                </a:lnTo>
                <a:lnTo>
                  <a:pt x="2826" y="18084"/>
                </a:lnTo>
                <a:lnTo>
                  <a:pt x="3516" y="18774"/>
                </a:lnTo>
                <a:lnTo>
                  <a:pt x="4265" y="19399"/>
                </a:lnTo>
                <a:lnTo>
                  <a:pt x="5069" y="19956"/>
                </a:lnTo>
                <a:lnTo>
                  <a:pt x="5924" y="20439"/>
                </a:lnTo>
                <a:lnTo>
                  <a:pt x="6825" y="20845"/>
                </a:lnTo>
                <a:lnTo>
                  <a:pt x="7768" y="21169"/>
                </a:lnTo>
                <a:lnTo>
                  <a:pt x="8748" y="21405"/>
                </a:lnTo>
                <a:lnTo>
                  <a:pt x="9760" y="21551"/>
                </a:lnTo>
                <a:lnTo>
                  <a:pt x="10800" y="21600"/>
                </a:lnTo>
                <a:lnTo>
                  <a:pt x="11840" y="21551"/>
                </a:lnTo>
                <a:lnTo>
                  <a:pt x="12852" y="21405"/>
                </a:lnTo>
                <a:lnTo>
                  <a:pt x="13832" y="21169"/>
                </a:lnTo>
                <a:lnTo>
                  <a:pt x="14774" y="20845"/>
                </a:lnTo>
                <a:lnTo>
                  <a:pt x="15676" y="20439"/>
                </a:lnTo>
                <a:lnTo>
                  <a:pt x="16531" y="19956"/>
                </a:lnTo>
                <a:lnTo>
                  <a:pt x="17335" y="19399"/>
                </a:lnTo>
                <a:lnTo>
                  <a:pt x="18084" y="18774"/>
                </a:lnTo>
                <a:lnTo>
                  <a:pt x="18774" y="18084"/>
                </a:lnTo>
                <a:lnTo>
                  <a:pt x="19399" y="17335"/>
                </a:lnTo>
                <a:lnTo>
                  <a:pt x="19956" y="16531"/>
                </a:lnTo>
                <a:lnTo>
                  <a:pt x="20439" y="15676"/>
                </a:lnTo>
                <a:lnTo>
                  <a:pt x="20845" y="14774"/>
                </a:lnTo>
                <a:lnTo>
                  <a:pt x="21169" y="13832"/>
                </a:lnTo>
                <a:lnTo>
                  <a:pt x="21405" y="12852"/>
                </a:lnTo>
                <a:lnTo>
                  <a:pt x="21551" y="11840"/>
                </a:lnTo>
                <a:lnTo>
                  <a:pt x="21600" y="10800"/>
                </a:lnTo>
                <a:lnTo>
                  <a:pt x="21551" y="9760"/>
                </a:lnTo>
                <a:lnTo>
                  <a:pt x="21405" y="8748"/>
                </a:lnTo>
                <a:lnTo>
                  <a:pt x="21169" y="7768"/>
                </a:lnTo>
                <a:lnTo>
                  <a:pt x="20845" y="6825"/>
                </a:lnTo>
                <a:lnTo>
                  <a:pt x="20439" y="5924"/>
                </a:lnTo>
                <a:lnTo>
                  <a:pt x="19956" y="5069"/>
                </a:lnTo>
                <a:lnTo>
                  <a:pt x="19399" y="4265"/>
                </a:lnTo>
                <a:lnTo>
                  <a:pt x="18774" y="3516"/>
                </a:lnTo>
                <a:lnTo>
                  <a:pt x="18084" y="2826"/>
                </a:lnTo>
                <a:lnTo>
                  <a:pt x="17335" y="2201"/>
                </a:lnTo>
                <a:lnTo>
                  <a:pt x="16531" y="1644"/>
                </a:lnTo>
                <a:lnTo>
                  <a:pt x="15676" y="1161"/>
                </a:lnTo>
                <a:lnTo>
                  <a:pt x="14774" y="755"/>
                </a:lnTo>
                <a:lnTo>
                  <a:pt x="13832" y="431"/>
                </a:lnTo>
                <a:lnTo>
                  <a:pt x="12852" y="195"/>
                </a:lnTo>
                <a:lnTo>
                  <a:pt x="11840" y="49"/>
                </a:lnTo>
                <a:lnTo>
                  <a:pt x="10800" y="0"/>
                </a:lnTo>
                <a:close/>
              </a:path>
            </a:pathLst>
          </a:custGeom>
          <a:solidFill>
            <a:srgbClr val="FFFFFF"/>
          </a:solidFill>
          <a:ln w="12700">
            <a:miter lim="400000"/>
          </a:ln>
        </p:spPr>
        <p:txBody>
          <a:bodyPr lIns="25392" tIns="25392" rIns="25392" bIns="25392"/>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28" name="object 60"/>
          <p:cNvSpPr txBox="1"/>
          <p:nvPr/>
        </p:nvSpPr>
        <p:spPr>
          <a:xfrm>
            <a:off x="7076670" y="4341363"/>
            <a:ext cx="571510" cy="276860"/>
          </a:xfrm>
          <a:prstGeom prst="rect">
            <a:avLst/>
          </a:prstGeom>
          <a:ln w="12700">
            <a:miter lim="400000"/>
          </a:ln>
        </p:spPr>
        <p:txBody>
          <a:bodyPr lIns="0" tIns="0" rIns="0" bIns="0">
            <a:spAutoFit/>
          </a:bodyPr>
          <a:lstStyle>
            <a:lvl1pPr indent="12700" defTabSz="677545">
              <a:defRPr spc="-3">
                <a:solidFill>
                  <a:srgbClr val="1445A1"/>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201</a:t>
            </a:r>
            <a:r>
              <a:rPr lang="en-US"/>
              <a:t>1</a:t>
            </a:r>
            <a:endParaRPr lang="en-US"/>
          </a:p>
        </p:txBody>
      </p:sp>
      <p:grpSp>
        <p:nvGrpSpPr>
          <p:cNvPr id="231" name="成组"/>
          <p:cNvGrpSpPr/>
          <p:nvPr/>
        </p:nvGrpSpPr>
        <p:grpSpPr>
          <a:xfrm>
            <a:off x="6992530" y="6089437"/>
            <a:ext cx="762016" cy="762014"/>
            <a:chOff x="-1" y="-2"/>
            <a:chExt cx="762015" cy="762012"/>
          </a:xfrm>
        </p:grpSpPr>
        <p:sp>
          <p:nvSpPr>
            <p:cNvPr id="229" name="object 68"/>
            <p:cNvSpPr/>
            <p:nvPr/>
          </p:nvSpPr>
          <p:spPr>
            <a:xfrm>
              <a:off x="-1" y="-2"/>
              <a:ext cx="762015" cy="76201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760" y="49"/>
                  </a:lnTo>
                  <a:lnTo>
                    <a:pt x="8748" y="195"/>
                  </a:lnTo>
                  <a:lnTo>
                    <a:pt x="7768" y="431"/>
                  </a:lnTo>
                  <a:lnTo>
                    <a:pt x="6825" y="755"/>
                  </a:lnTo>
                  <a:lnTo>
                    <a:pt x="5924" y="1161"/>
                  </a:lnTo>
                  <a:lnTo>
                    <a:pt x="5069" y="1644"/>
                  </a:lnTo>
                  <a:lnTo>
                    <a:pt x="4265" y="2201"/>
                  </a:lnTo>
                  <a:lnTo>
                    <a:pt x="3516" y="2826"/>
                  </a:lnTo>
                  <a:lnTo>
                    <a:pt x="2826" y="3516"/>
                  </a:lnTo>
                  <a:lnTo>
                    <a:pt x="2201" y="4265"/>
                  </a:lnTo>
                  <a:lnTo>
                    <a:pt x="1644" y="5069"/>
                  </a:lnTo>
                  <a:lnTo>
                    <a:pt x="1161" y="5924"/>
                  </a:lnTo>
                  <a:lnTo>
                    <a:pt x="755" y="6825"/>
                  </a:lnTo>
                  <a:lnTo>
                    <a:pt x="431" y="7768"/>
                  </a:lnTo>
                  <a:lnTo>
                    <a:pt x="195" y="8748"/>
                  </a:lnTo>
                  <a:lnTo>
                    <a:pt x="49" y="9760"/>
                  </a:lnTo>
                  <a:lnTo>
                    <a:pt x="0" y="10800"/>
                  </a:lnTo>
                  <a:lnTo>
                    <a:pt x="49" y="11840"/>
                  </a:lnTo>
                  <a:lnTo>
                    <a:pt x="195" y="12852"/>
                  </a:lnTo>
                  <a:lnTo>
                    <a:pt x="431" y="13832"/>
                  </a:lnTo>
                  <a:lnTo>
                    <a:pt x="755" y="14774"/>
                  </a:lnTo>
                  <a:lnTo>
                    <a:pt x="1161" y="15676"/>
                  </a:lnTo>
                  <a:lnTo>
                    <a:pt x="1644" y="16531"/>
                  </a:lnTo>
                  <a:lnTo>
                    <a:pt x="2201" y="17335"/>
                  </a:lnTo>
                  <a:lnTo>
                    <a:pt x="2826" y="18084"/>
                  </a:lnTo>
                  <a:lnTo>
                    <a:pt x="3516" y="18774"/>
                  </a:lnTo>
                  <a:lnTo>
                    <a:pt x="4265" y="19399"/>
                  </a:lnTo>
                  <a:lnTo>
                    <a:pt x="5069" y="19956"/>
                  </a:lnTo>
                  <a:lnTo>
                    <a:pt x="5924" y="20439"/>
                  </a:lnTo>
                  <a:lnTo>
                    <a:pt x="6825" y="20845"/>
                  </a:lnTo>
                  <a:lnTo>
                    <a:pt x="7768" y="21169"/>
                  </a:lnTo>
                  <a:lnTo>
                    <a:pt x="8748" y="21405"/>
                  </a:lnTo>
                  <a:lnTo>
                    <a:pt x="9760" y="21551"/>
                  </a:lnTo>
                  <a:lnTo>
                    <a:pt x="10800" y="21600"/>
                  </a:lnTo>
                  <a:lnTo>
                    <a:pt x="11840" y="21551"/>
                  </a:lnTo>
                  <a:lnTo>
                    <a:pt x="12852" y="21405"/>
                  </a:lnTo>
                  <a:lnTo>
                    <a:pt x="13832" y="21169"/>
                  </a:lnTo>
                  <a:lnTo>
                    <a:pt x="14774" y="20845"/>
                  </a:lnTo>
                  <a:lnTo>
                    <a:pt x="15676" y="20439"/>
                  </a:lnTo>
                  <a:lnTo>
                    <a:pt x="16531" y="19956"/>
                  </a:lnTo>
                  <a:lnTo>
                    <a:pt x="17335" y="19399"/>
                  </a:lnTo>
                  <a:lnTo>
                    <a:pt x="18084" y="18774"/>
                  </a:lnTo>
                  <a:lnTo>
                    <a:pt x="18774" y="18084"/>
                  </a:lnTo>
                  <a:lnTo>
                    <a:pt x="19399" y="17335"/>
                  </a:lnTo>
                  <a:lnTo>
                    <a:pt x="19956" y="16531"/>
                  </a:lnTo>
                  <a:lnTo>
                    <a:pt x="20439" y="15676"/>
                  </a:lnTo>
                  <a:lnTo>
                    <a:pt x="20845" y="14774"/>
                  </a:lnTo>
                  <a:lnTo>
                    <a:pt x="21169" y="13832"/>
                  </a:lnTo>
                  <a:lnTo>
                    <a:pt x="21405" y="12852"/>
                  </a:lnTo>
                  <a:lnTo>
                    <a:pt x="21551" y="11840"/>
                  </a:lnTo>
                  <a:lnTo>
                    <a:pt x="21600" y="10800"/>
                  </a:lnTo>
                  <a:lnTo>
                    <a:pt x="21551" y="9760"/>
                  </a:lnTo>
                  <a:lnTo>
                    <a:pt x="21405" y="8748"/>
                  </a:lnTo>
                  <a:lnTo>
                    <a:pt x="21169" y="7768"/>
                  </a:lnTo>
                  <a:lnTo>
                    <a:pt x="20845" y="6825"/>
                  </a:lnTo>
                  <a:lnTo>
                    <a:pt x="20439" y="5924"/>
                  </a:lnTo>
                  <a:lnTo>
                    <a:pt x="19956" y="5069"/>
                  </a:lnTo>
                  <a:lnTo>
                    <a:pt x="19399" y="4265"/>
                  </a:lnTo>
                  <a:lnTo>
                    <a:pt x="18774" y="3516"/>
                  </a:lnTo>
                  <a:lnTo>
                    <a:pt x="18084" y="2826"/>
                  </a:lnTo>
                  <a:lnTo>
                    <a:pt x="17335" y="2201"/>
                  </a:lnTo>
                  <a:lnTo>
                    <a:pt x="16531" y="1644"/>
                  </a:lnTo>
                  <a:lnTo>
                    <a:pt x="15676" y="1161"/>
                  </a:lnTo>
                  <a:lnTo>
                    <a:pt x="14774" y="755"/>
                  </a:lnTo>
                  <a:lnTo>
                    <a:pt x="13832" y="431"/>
                  </a:lnTo>
                  <a:lnTo>
                    <a:pt x="12852" y="195"/>
                  </a:lnTo>
                  <a:lnTo>
                    <a:pt x="11840" y="49"/>
                  </a:lnTo>
                  <a:lnTo>
                    <a:pt x="10800" y="0"/>
                  </a:lnTo>
                  <a:close/>
                </a:path>
              </a:pathLst>
            </a:custGeom>
            <a:solidFill>
              <a:srgbClr val="FFFFFF"/>
            </a:solidFill>
            <a:ln w="12700" cap="flat">
              <a:noFill/>
              <a:miter lim="400000"/>
            </a:ln>
            <a:effectLst/>
          </p:spPr>
          <p:txBody>
            <a:bodyPr wrap="square" lIns="25392" tIns="25392" rIns="25392" bIns="25392" numCol="1" anchor="t">
              <a:noAutofit/>
            </a:bodyPr>
            <a:lstStyle/>
            <a:p>
              <a:pPr defTabSz="677545">
                <a:defRPr sz="13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30" name="object 69"/>
            <p:cNvSpPr txBox="1"/>
            <p:nvPr/>
          </p:nvSpPr>
          <p:spPr>
            <a:xfrm>
              <a:off x="96839" y="228601"/>
              <a:ext cx="571509" cy="276859"/>
            </a:xfrm>
            <a:prstGeom prst="rect">
              <a:avLst/>
            </a:prstGeom>
            <a:noFill/>
            <a:ln w="12700" cap="flat">
              <a:noFill/>
              <a:miter lim="400000"/>
            </a:ln>
            <a:effectLst/>
          </p:spPr>
          <p:txBody>
            <a:bodyPr wrap="square" lIns="0" tIns="0" rIns="0" bIns="0" numCol="1" anchor="t">
              <a:spAutoFit/>
            </a:bodyPr>
            <a:lstStyle>
              <a:lvl1pPr indent="12700" defTabSz="677545">
                <a:defRPr spc="-3">
                  <a:solidFill>
                    <a:srgbClr val="1445A1"/>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20</a:t>
              </a:r>
              <a:r>
                <a:rPr lang="en-US"/>
                <a:t>08</a:t>
              </a:r>
              <a:endParaRPr lang="en-US"/>
            </a:p>
          </p:txBody>
        </p:sp>
      </p:grpSp>
      <p:sp>
        <p:nvSpPr>
          <p:cNvPr id="233" name="object 68"/>
          <p:cNvSpPr/>
          <p:nvPr/>
        </p:nvSpPr>
        <p:spPr>
          <a:xfrm>
            <a:off x="737227" y="4046541"/>
            <a:ext cx="762015" cy="76201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760" y="49"/>
                </a:lnTo>
                <a:lnTo>
                  <a:pt x="8748" y="195"/>
                </a:lnTo>
                <a:lnTo>
                  <a:pt x="7768" y="431"/>
                </a:lnTo>
                <a:lnTo>
                  <a:pt x="6825" y="755"/>
                </a:lnTo>
                <a:lnTo>
                  <a:pt x="5924" y="1161"/>
                </a:lnTo>
                <a:lnTo>
                  <a:pt x="5069" y="1644"/>
                </a:lnTo>
                <a:lnTo>
                  <a:pt x="4265" y="2201"/>
                </a:lnTo>
                <a:lnTo>
                  <a:pt x="3516" y="2826"/>
                </a:lnTo>
                <a:lnTo>
                  <a:pt x="2826" y="3516"/>
                </a:lnTo>
                <a:lnTo>
                  <a:pt x="2201" y="4265"/>
                </a:lnTo>
                <a:lnTo>
                  <a:pt x="1644" y="5069"/>
                </a:lnTo>
                <a:lnTo>
                  <a:pt x="1161" y="5924"/>
                </a:lnTo>
                <a:lnTo>
                  <a:pt x="755" y="6825"/>
                </a:lnTo>
                <a:lnTo>
                  <a:pt x="431" y="7768"/>
                </a:lnTo>
                <a:lnTo>
                  <a:pt x="195" y="8748"/>
                </a:lnTo>
                <a:lnTo>
                  <a:pt x="49" y="9760"/>
                </a:lnTo>
                <a:lnTo>
                  <a:pt x="0" y="10800"/>
                </a:lnTo>
                <a:lnTo>
                  <a:pt x="49" y="11840"/>
                </a:lnTo>
                <a:lnTo>
                  <a:pt x="195" y="12852"/>
                </a:lnTo>
                <a:lnTo>
                  <a:pt x="431" y="13832"/>
                </a:lnTo>
                <a:lnTo>
                  <a:pt x="755" y="14774"/>
                </a:lnTo>
                <a:lnTo>
                  <a:pt x="1161" y="15676"/>
                </a:lnTo>
                <a:lnTo>
                  <a:pt x="1644" y="16531"/>
                </a:lnTo>
                <a:lnTo>
                  <a:pt x="2201" y="17335"/>
                </a:lnTo>
                <a:lnTo>
                  <a:pt x="2826" y="18084"/>
                </a:lnTo>
                <a:lnTo>
                  <a:pt x="3516" y="18774"/>
                </a:lnTo>
                <a:lnTo>
                  <a:pt x="4265" y="19399"/>
                </a:lnTo>
                <a:lnTo>
                  <a:pt x="5069" y="19956"/>
                </a:lnTo>
                <a:lnTo>
                  <a:pt x="5924" y="20439"/>
                </a:lnTo>
                <a:lnTo>
                  <a:pt x="6825" y="20845"/>
                </a:lnTo>
                <a:lnTo>
                  <a:pt x="7768" y="21169"/>
                </a:lnTo>
                <a:lnTo>
                  <a:pt x="8748" y="21405"/>
                </a:lnTo>
                <a:lnTo>
                  <a:pt x="9760" y="21551"/>
                </a:lnTo>
                <a:lnTo>
                  <a:pt x="10800" y="21600"/>
                </a:lnTo>
                <a:lnTo>
                  <a:pt x="11840" y="21551"/>
                </a:lnTo>
                <a:lnTo>
                  <a:pt x="12852" y="21405"/>
                </a:lnTo>
                <a:lnTo>
                  <a:pt x="13832" y="21169"/>
                </a:lnTo>
                <a:lnTo>
                  <a:pt x="14774" y="20845"/>
                </a:lnTo>
                <a:lnTo>
                  <a:pt x="15676" y="20439"/>
                </a:lnTo>
                <a:lnTo>
                  <a:pt x="16531" y="19956"/>
                </a:lnTo>
                <a:lnTo>
                  <a:pt x="17335" y="19399"/>
                </a:lnTo>
                <a:lnTo>
                  <a:pt x="18084" y="18774"/>
                </a:lnTo>
                <a:lnTo>
                  <a:pt x="18774" y="18084"/>
                </a:lnTo>
                <a:lnTo>
                  <a:pt x="19399" y="17335"/>
                </a:lnTo>
                <a:lnTo>
                  <a:pt x="19956" y="16531"/>
                </a:lnTo>
                <a:lnTo>
                  <a:pt x="20439" y="15676"/>
                </a:lnTo>
                <a:lnTo>
                  <a:pt x="20845" y="14774"/>
                </a:lnTo>
                <a:lnTo>
                  <a:pt x="21169" y="13832"/>
                </a:lnTo>
                <a:lnTo>
                  <a:pt x="21405" y="12852"/>
                </a:lnTo>
                <a:lnTo>
                  <a:pt x="21551" y="11840"/>
                </a:lnTo>
                <a:lnTo>
                  <a:pt x="21600" y="10800"/>
                </a:lnTo>
                <a:lnTo>
                  <a:pt x="21551" y="9760"/>
                </a:lnTo>
                <a:lnTo>
                  <a:pt x="21405" y="8748"/>
                </a:lnTo>
                <a:lnTo>
                  <a:pt x="21169" y="7768"/>
                </a:lnTo>
                <a:lnTo>
                  <a:pt x="20845" y="6825"/>
                </a:lnTo>
                <a:lnTo>
                  <a:pt x="20439" y="5924"/>
                </a:lnTo>
                <a:lnTo>
                  <a:pt x="19956" y="5069"/>
                </a:lnTo>
                <a:lnTo>
                  <a:pt x="19399" y="4265"/>
                </a:lnTo>
                <a:lnTo>
                  <a:pt x="18774" y="3516"/>
                </a:lnTo>
                <a:lnTo>
                  <a:pt x="18084" y="2826"/>
                </a:lnTo>
                <a:lnTo>
                  <a:pt x="17335" y="2201"/>
                </a:lnTo>
                <a:lnTo>
                  <a:pt x="16531" y="1644"/>
                </a:lnTo>
                <a:lnTo>
                  <a:pt x="15676" y="1161"/>
                </a:lnTo>
                <a:lnTo>
                  <a:pt x="14774" y="755"/>
                </a:lnTo>
                <a:lnTo>
                  <a:pt x="13832" y="431"/>
                </a:lnTo>
                <a:lnTo>
                  <a:pt x="12852" y="195"/>
                </a:lnTo>
                <a:lnTo>
                  <a:pt x="11840" y="49"/>
                </a:lnTo>
                <a:lnTo>
                  <a:pt x="10800" y="0"/>
                </a:lnTo>
                <a:close/>
              </a:path>
            </a:pathLst>
          </a:custGeom>
          <a:solidFill>
            <a:srgbClr val="FFFFFF"/>
          </a:solidFill>
          <a:ln w="12700">
            <a:miter lim="400000"/>
          </a:ln>
        </p:spPr>
        <p:txBody>
          <a:bodyPr lIns="25392" tIns="25392" rIns="25392" bIns="25392"/>
          <a:lstStyle/>
          <a:p>
            <a:pPr defTabSz="677545">
              <a:defRPr sz="13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34" name="object 69"/>
          <p:cNvSpPr txBox="1"/>
          <p:nvPr/>
        </p:nvSpPr>
        <p:spPr>
          <a:xfrm>
            <a:off x="7087547" y="1323497"/>
            <a:ext cx="571510" cy="276860"/>
          </a:xfrm>
          <a:prstGeom prst="rect">
            <a:avLst/>
          </a:prstGeom>
          <a:ln w="12700">
            <a:miter lim="400000"/>
          </a:ln>
        </p:spPr>
        <p:txBody>
          <a:bodyPr lIns="0" tIns="0" rIns="0" bIns="0">
            <a:spAutoFit/>
          </a:bodyPr>
          <a:lstStyle>
            <a:lvl1pPr indent="12700" defTabSz="677545">
              <a:defRPr spc="-3">
                <a:solidFill>
                  <a:srgbClr val="1445A1"/>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201</a:t>
            </a:r>
            <a:r>
              <a:rPr lang="en-US"/>
              <a:t>6</a:t>
            </a:r>
            <a:endParaRPr lang="en-US"/>
          </a:p>
        </p:txBody>
      </p:sp>
      <p:sp>
        <p:nvSpPr>
          <p:cNvPr id="235" name="object 69"/>
          <p:cNvSpPr txBox="1"/>
          <p:nvPr/>
        </p:nvSpPr>
        <p:spPr>
          <a:xfrm>
            <a:off x="834068" y="4289113"/>
            <a:ext cx="571510" cy="279401"/>
          </a:xfrm>
          <a:prstGeom prst="rect">
            <a:avLst/>
          </a:prstGeom>
          <a:ln w="12700">
            <a:miter lim="400000"/>
          </a:ln>
        </p:spPr>
        <p:txBody>
          <a:bodyPr lIns="0" tIns="0" rIns="0" bIns="0">
            <a:spAutoFit/>
          </a:bodyPr>
          <a:lstStyle/>
          <a:p>
            <a:pPr indent="12700" defTabSz="677545">
              <a:defRPr spc="-3">
                <a:solidFill>
                  <a:srgbClr val="1445A1"/>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201</a:t>
            </a:r>
            <a:r>
              <a:t>9</a:t>
            </a:r>
          </a:p>
        </p:txBody>
      </p:sp>
      <p:sp>
        <p:nvSpPr>
          <p:cNvPr id="236" name="object 69"/>
          <p:cNvSpPr txBox="1"/>
          <p:nvPr/>
        </p:nvSpPr>
        <p:spPr>
          <a:xfrm>
            <a:off x="832797" y="3181221"/>
            <a:ext cx="571511" cy="279401"/>
          </a:xfrm>
          <a:prstGeom prst="rect">
            <a:avLst/>
          </a:prstGeom>
          <a:ln w="12700">
            <a:miter lim="400000"/>
          </a:ln>
        </p:spPr>
        <p:txBody>
          <a:bodyPr lIns="0" tIns="0" rIns="0" bIns="0">
            <a:spAutoFit/>
          </a:bodyPr>
          <a:lstStyle/>
          <a:p>
            <a:pPr indent="12700" defTabSz="677545">
              <a:defRPr spc="-3">
                <a:solidFill>
                  <a:srgbClr val="1445A1"/>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20</a:t>
            </a:r>
            <a:r>
              <a:t>20</a:t>
            </a:r>
          </a:p>
        </p:txBody>
      </p:sp>
      <p:sp>
        <p:nvSpPr>
          <p:cNvPr id="237" name="文本框 5"/>
          <p:cNvSpPr txBox="1"/>
          <p:nvPr/>
        </p:nvSpPr>
        <p:spPr>
          <a:xfrm>
            <a:off x="1745615" y="1236980"/>
            <a:ext cx="3808730" cy="1772920"/>
          </a:xfrm>
          <a:prstGeom prst="rect">
            <a:avLst/>
          </a:prstGeom>
          <a:ln w="12700">
            <a:miter lim="400000"/>
          </a:ln>
        </p:spPr>
        <p:txBody>
          <a:bodyPr wrap="square" lIns="25392" tIns="25392" rIns="25392" bIns="25392">
            <a:spAutoFit/>
          </a:bodyPr>
          <a:lstStyle/>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0</a:t>
            </a:r>
            <a:r>
              <a:rPr lang="en-US"/>
              <a:t>7</a:t>
            </a:r>
            <a:r>
              <a:t>月  </a:t>
            </a:r>
            <a:r>
              <a:rPr lang="zh-CN"/>
              <a:t>老高电商战略投资</a:t>
            </a:r>
            <a:endParaRPr lang="zh-CN"/>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0</a:t>
            </a:r>
            <a:r>
              <a:rPr lang="en-US"/>
              <a:t>6</a:t>
            </a:r>
            <a:r>
              <a:t>月</a:t>
            </a:r>
            <a:r>
              <a:t>  2021第六届saas应用大会年度最具投资</a:t>
            </a:r>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 </a:t>
            </a:r>
            <a:r>
              <a:rPr lang="en-US"/>
              <a:t>        </a:t>
            </a:r>
            <a:r>
              <a:t>价值saas服务商</a:t>
            </a:r>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05</a:t>
            </a:r>
            <a:r>
              <a:rPr lang="zh-CN" altLang="en-US"/>
              <a:t>月</a:t>
            </a:r>
            <a:r>
              <a:rPr lang="en-US" altLang="zh-CN"/>
              <a:t>  2021食品饮料CIO创新论坛年度食品行业   </a:t>
            </a:r>
            <a:endParaRPr lang="en-US" altLang="zh-CN"/>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         最佳智慧零售服务商</a:t>
            </a:r>
            <a:endParaRPr lang="en-US"/>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04</a:t>
            </a:r>
            <a:r>
              <a:rPr lang="zh-CN" altLang="en-US"/>
              <a:t>月</a:t>
            </a:r>
            <a:r>
              <a:rPr lang="en-US" altLang="zh-CN"/>
              <a:t>  2021年度“金殿”最佳零售技术解决方  </a:t>
            </a:r>
            <a:endParaRPr lang="en-US" altLang="zh-CN"/>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a:t>          案奖</a:t>
            </a:r>
            <a:endParaRPr lang="en-US" altLang="zh-CN"/>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a:t>02</a:t>
            </a:r>
            <a:r>
              <a:rPr lang="zh-CN" altLang="en-US"/>
              <a:t>月</a:t>
            </a:r>
            <a:r>
              <a:rPr lang="en-US" altLang="zh-CN"/>
              <a:t>  携手阿里巴巴淘小铺进军社群团购</a:t>
            </a:r>
            <a:endParaRPr lang="en-US" altLang="zh-CN"/>
          </a:p>
        </p:txBody>
      </p:sp>
      <p:sp>
        <p:nvSpPr>
          <p:cNvPr id="239" name="成组"/>
          <p:cNvSpPr/>
          <p:nvPr/>
        </p:nvSpPr>
        <p:spPr>
          <a:xfrm>
            <a:off x="768978" y="1061809"/>
            <a:ext cx="762015" cy="76201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760" y="49"/>
                </a:lnTo>
                <a:lnTo>
                  <a:pt x="8748" y="195"/>
                </a:lnTo>
                <a:lnTo>
                  <a:pt x="7768" y="431"/>
                </a:lnTo>
                <a:lnTo>
                  <a:pt x="6825" y="755"/>
                </a:lnTo>
                <a:lnTo>
                  <a:pt x="5924" y="1161"/>
                </a:lnTo>
                <a:lnTo>
                  <a:pt x="5069" y="1644"/>
                </a:lnTo>
                <a:lnTo>
                  <a:pt x="4265" y="2201"/>
                </a:lnTo>
                <a:lnTo>
                  <a:pt x="3516" y="2826"/>
                </a:lnTo>
                <a:lnTo>
                  <a:pt x="2826" y="3516"/>
                </a:lnTo>
                <a:lnTo>
                  <a:pt x="2201" y="4265"/>
                </a:lnTo>
                <a:lnTo>
                  <a:pt x="1644" y="5069"/>
                </a:lnTo>
                <a:lnTo>
                  <a:pt x="1161" y="5924"/>
                </a:lnTo>
                <a:lnTo>
                  <a:pt x="755" y="6825"/>
                </a:lnTo>
                <a:lnTo>
                  <a:pt x="431" y="7768"/>
                </a:lnTo>
                <a:lnTo>
                  <a:pt x="195" y="8748"/>
                </a:lnTo>
                <a:lnTo>
                  <a:pt x="49" y="9760"/>
                </a:lnTo>
                <a:lnTo>
                  <a:pt x="0" y="10800"/>
                </a:lnTo>
                <a:lnTo>
                  <a:pt x="49" y="11840"/>
                </a:lnTo>
                <a:lnTo>
                  <a:pt x="195" y="12852"/>
                </a:lnTo>
                <a:lnTo>
                  <a:pt x="431" y="13832"/>
                </a:lnTo>
                <a:lnTo>
                  <a:pt x="755" y="14774"/>
                </a:lnTo>
                <a:lnTo>
                  <a:pt x="1161" y="15676"/>
                </a:lnTo>
                <a:lnTo>
                  <a:pt x="1644" y="16531"/>
                </a:lnTo>
                <a:lnTo>
                  <a:pt x="2201" y="17335"/>
                </a:lnTo>
                <a:lnTo>
                  <a:pt x="2826" y="18084"/>
                </a:lnTo>
                <a:lnTo>
                  <a:pt x="3516" y="18774"/>
                </a:lnTo>
                <a:lnTo>
                  <a:pt x="4265" y="19399"/>
                </a:lnTo>
                <a:lnTo>
                  <a:pt x="5069" y="19956"/>
                </a:lnTo>
                <a:lnTo>
                  <a:pt x="5924" y="20439"/>
                </a:lnTo>
                <a:lnTo>
                  <a:pt x="6825" y="20845"/>
                </a:lnTo>
                <a:lnTo>
                  <a:pt x="7768" y="21169"/>
                </a:lnTo>
                <a:lnTo>
                  <a:pt x="8748" y="21405"/>
                </a:lnTo>
                <a:lnTo>
                  <a:pt x="9760" y="21551"/>
                </a:lnTo>
                <a:lnTo>
                  <a:pt x="10800" y="21600"/>
                </a:lnTo>
                <a:lnTo>
                  <a:pt x="11840" y="21551"/>
                </a:lnTo>
                <a:lnTo>
                  <a:pt x="12852" y="21405"/>
                </a:lnTo>
                <a:lnTo>
                  <a:pt x="13832" y="21169"/>
                </a:lnTo>
                <a:lnTo>
                  <a:pt x="14774" y="20845"/>
                </a:lnTo>
                <a:lnTo>
                  <a:pt x="15676" y="20439"/>
                </a:lnTo>
                <a:lnTo>
                  <a:pt x="16531" y="19956"/>
                </a:lnTo>
                <a:lnTo>
                  <a:pt x="17335" y="19399"/>
                </a:lnTo>
                <a:lnTo>
                  <a:pt x="18084" y="18774"/>
                </a:lnTo>
                <a:lnTo>
                  <a:pt x="18774" y="18084"/>
                </a:lnTo>
                <a:lnTo>
                  <a:pt x="19399" y="17335"/>
                </a:lnTo>
                <a:lnTo>
                  <a:pt x="19956" y="16531"/>
                </a:lnTo>
                <a:lnTo>
                  <a:pt x="20439" y="15676"/>
                </a:lnTo>
                <a:lnTo>
                  <a:pt x="20845" y="14774"/>
                </a:lnTo>
                <a:lnTo>
                  <a:pt x="21169" y="13832"/>
                </a:lnTo>
                <a:lnTo>
                  <a:pt x="21405" y="12852"/>
                </a:lnTo>
                <a:lnTo>
                  <a:pt x="21551" y="11840"/>
                </a:lnTo>
                <a:lnTo>
                  <a:pt x="21600" y="10800"/>
                </a:lnTo>
                <a:lnTo>
                  <a:pt x="21551" y="9760"/>
                </a:lnTo>
                <a:lnTo>
                  <a:pt x="21405" y="8748"/>
                </a:lnTo>
                <a:lnTo>
                  <a:pt x="21169" y="7768"/>
                </a:lnTo>
                <a:lnTo>
                  <a:pt x="20845" y="6825"/>
                </a:lnTo>
                <a:lnTo>
                  <a:pt x="20439" y="5924"/>
                </a:lnTo>
                <a:lnTo>
                  <a:pt x="19956" y="5069"/>
                </a:lnTo>
                <a:lnTo>
                  <a:pt x="19399" y="4265"/>
                </a:lnTo>
                <a:lnTo>
                  <a:pt x="18774" y="3516"/>
                </a:lnTo>
                <a:lnTo>
                  <a:pt x="18084" y="2826"/>
                </a:lnTo>
                <a:lnTo>
                  <a:pt x="17335" y="2201"/>
                </a:lnTo>
                <a:lnTo>
                  <a:pt x="16531" y="1644"/>
                </a:lnTo>
                <a:lnTo>
                  <a:pt x="15676" y="1161"/>
                </a:lnTo>
                <a:lnTo>
                  <a:pt x="14774" y="755"/>
                </a:lnTo>
                <a:lnTo>
                  <a:pt x="13832" y="431"/>
                </a:lnTo>
                <a:lnTo>
                  <a:pt x="12852" y="195"/>
                </a:lnTo>
                <a:lnTo>
                  <a:pt x="11840" y="49"/>
                </a:lnTo>
                <a:lnTo>
                  <a:pt x="10800" y="0"/>
                </a:lnTo>
                <a:close/>
              </a:path>
            </a:pathLst>
          </a:custGeom>
          <a:solidFill>
            <a:srgbClr val="FFFFFF"/>
          </a:solidFill>
          <a:ln w="12700">
            <a:miter lim="400000"/>
          </a:ln>
        </p:spPr>
        <p:txBody>
          <a:bodyPr lIns="25392" tIns="25392" rIns="25392" bIns="25392"/>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40" name="object 69"/>
          <p:cNvSpPr txBox="1"/>
          <p:nvPr/>
        </p:nvSpPr>
        <p:spPr>
          <a:xfrm>
            <a:off x="901377" y="1303115"/>
            <a:ext cx="571511" cy="279401"/>
          </a:xfrm>
          <a:prstGeom prst="rect">
            <a:avLst/>
          </a:prstGeom>
          <a:ln w="12700">
            <a:miter lim="400000"/>
          </a:ln>
        </p:spPr>
        <p:txBody>
          <a:bodyPr lIns="0" tIns="0" rIns="0" bIns="0">
            <a:spAutoFit/>
          </a:bodyPr>
          <a:lstStyle/>
          <a:p>
            <a:pPr indent="12700" defTabSz="677545">
              <a:defRPr spc="-3">
                <a:solidFill>
                  <a:srgbClr val="1445A1"/>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20</a:t>
            </a:r>
            <a:r>
              <a:t>21</a:t>
            </a:r>
          </a:p>
        </p:txBody>
      </p:sp>
      <p:sp>
        <p:nvSpPr>
          <p:cNvPr id="241" name="object 68"/>
          <p:cNvSpPr/>
          <p:nvPr/>
        </p:nvSpPr>
        <p:spPr>
          <a:xfrm>
            <a:off x="768977" y="5053834"/>
            <a:ext cx="762015" cy="76201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760" y="49"/>
                </a:lnTo>
                <a:lnTo>
                  <a:pt x="8748" y="195"/>
                </a:lnTo>
                <a:lnTo>
                  <a:pt x="7768" y="431"/>
                </a:lnTo>
                <a:lnTo>
                  <a:pt x="6825" y="755"/>
                </a:lnTo>
                <a:lnTo>
                  <a:pt x="5924" y="1161"/>
                </a:lnTo>
                <a:lnTo>
                  <a:pt x="5069" y="1644"/>
                </a:lnTo>
                <a:lnTo>
                  <a:pt x="4265" y="2201"/>
                </a:lnTo>
                <a:lnTo>
                  <a:pt x="3516" y="2826"/>
                </a:lnTo>
                <a:lnTo>
                  <a:pt x="2826" y="3516"/>
                </a:lnTo>
                <a:lnTo>
                  <a:pt x="2201" y="4265"/>
                </a:lnTo>
                <a:lnTo>
                  <a:pt x="1644" y="5069"/>
                </a:lnTo>
                <a:lnTo>
                  <a:pt x="1161" y="5924"/>
                </a:lnTo>
                <a:lnTo>
                  <a:pt x="755" y="6825"/>
                </a:lnTo>
                <a:lnTo>
                  <a:pt x="431" y="7768"/>
                </a:lnTo>
                <a:lnTo>
                  <a:pt x="195" y="8748"/>
                </a:lnTo>
                <a:lnTo>
                  <a:pt x="49" y="9760"/>
                </a:lnTo>
                <a:lnTo>
                  <a:pt x="0" y="10800"/>
                </a:lnTo>
                <a:lnTo>
                  <a:pt x="49" y="11840"/>
                </a:lnTo>
                <a:lnTo>
                  <a:pt x="195" y="12852"/>
                </a:lnTo>
                <a:lnTo>
                  <a:pt x="431" y="13832"/>
                </a:lnTo>
                <a:lnTo>
                  <a:pt x="755" y="14774"/>
                </a:lnTo>
                <a:lnTo>
                  <a:pt x="1161" y="15676"/>
                </a:lnTo>
                <a:lnTo>
                  <a:pt x="1644" y="16531"/>
                </a:lnTo>
                <a:lnTo>
                  <a:pt x="2201" y="17335"/>
                </a:lnTo>
                <a:lnTo>
                  <a:pt x="2826" y="18084"/>
                </a:lnTo>
                <a:lnTo>
                  <a:pt x="3516" y="18774"/>
                </a:lnTo>
                <a:lnTo>
                  <a:pt x="4265" y="19399"/>
                </a:lnTo>
                <a:lnTo>
                  <a:pt x="5069" y="19956"/>
                </a:lnTo>
                <a:lnTo>
                  <a:pt x="5924" y="20439"/>
                </a:lnTo>
                <a:lnTo>
                  <a:pt x="6825" y="20845"/>
                </a:lnTo>
                <a:lnTo>
                  <a:pt x="7768" y="21169"/>
                </a:lnTo>
                <a:lnTo>
                  <a:pt x="8748" y="21405"/>
                </a:lnTo>
                <a:lnTo>
                  <a:pt x="9760" y="21551"/>
                </a:lnTo>
                <a:lnTo>
                  <a:pt x="10800" y="21600"/>
                </a:lnTo>
                <a:lnTo>
                  <a:pt x="11840" y="21551"/>
                </a:lnTo>
                <a:lnTo>
                  <a:pt x="12852" y="21405"/>
                </a:lnTo>
                <a:lnTo>
                  <a:pt x="13832" y="21169"/>
                </a:lnTo>
                <a:lnTo>
                  <a:pt x="14774" y="20845"/>
                </a:lnTo>
                <a:lnTo>
                  <a:pt x="15676" y="20439"/>
                </a:lnTo>
                <a:lnTo>
                  <a:pt x="16531" y="19956"/>
                </a:lnTo>
                <a:lnTo>
                  <a:pt x="17335" y="19399"/>
                </a:lnTo>
                <a:lnTo>
                  <a:pt x="18084" y="18774"/>
                </a:lnTo>
                <a:lnTo>
                  <a:pt x="18774" y="18084"/>
                </a:lnTo>
                <a:lnTo>
                  <a:pt x="19399" y="17335"/>
                </a:lnTo>
                <a:lnTo>
                  <a:pt x="19956" y="16531"/>
                </a:lnTo>
                <a:lnTo>
                  <a:pt x="20439" y="15676"/>
                </a:lnTo>
                <a:lnTo>
                  <a:pt x="20845" y="14774"/>
                </a:lnTo>
                <a:lnTo>
                  <a:pt x="21169" y="13832"/>
                </a:lnTo>
                <a:lnTo>
                  <a:pt x="21405" y="12852"/>
                </a:lnTo>
                <a:lnTo>
                  <a:pt x="21551" y="11840"/>
                </a:lnTo>
                <a:lnTo>
                  <a:pt x="21600" y="10800"/>
                </a:lnTo>
                <a:lnTo>
                  <a:pt x="21551" y="9760"/>
                </a:lnTo>
                <a:lnTo>
                  <a:pt x="21405" y="8748"/>
                </a:lnTo>
                <a:lnTo>
                  <a:pt x="21169" y="7768"/>
                </a:lnTo>
                <a:lnTo>
                  <a:pt x="20845" y="6825"/>
                </a:lnTo>
                <a:lnTo>
                  <a:pt x="20439" y="5924"/>
                </a:lnTo>
                <a:lnTo>
                  <a:pt x="19956" y="5069"/>
                </a:lnTo>
                <a:lnTo>
                  <a:pt x="19399" y="4265"/>
                </a:lnTo>
                <a:lnTo>
                  <a:pt x="18774" y="3516"/>
                </a:lnTo>
                <a:lnTo>
                  <a:pt x="18084" y="2826"/>
                </a:lnTo>
                <a:lnTo>
                  <a:pt x="17335" y="2201"/>
                </a:lnTo>
                <a:lnTo>
                  <a:pt x="16531" y="1644"/>
                </a:lnTo>
                <a:lnTo>
                  <a:pt x="15676" y="1161"/>
                </a:lnTo>
                <a:lnTo>
                  <a:pt x="14774" y="755"/>
                </a:lnTo>
                <a:lnTo>
                  <a:pt x="13832" y="431"/>
                </a:lnTo>
                <a:lnTo>
                  <a:pt x="12852" y="195"/>
                </a:lnTo>
                <a:lnTo>
                  <a:pt x="11840" y="49"/>
                </a:lnTo>
                <a:lnTo>
                  <a:pt x="10800" y="0"/>
                </a:lnTo>
                <a:close/>
              </a:path>
            </a:pathLst>
          </a:custGeom>
          <a:solidFill>
            <a:srgbClr val="FFFFFF"/>
          </a:solidFill>
          <a:ln w="12700">
            <a:miter lim="400000"/>
          </a:ln>
        </p:spPr>
        <p:txBody>
          <a:bodyPr lIns="25392" tIns="25392" rIns="25392" bIns="25392"/>
          <a:lstStyle/>
          <a:p>
            <a:pPr defTabSz="677545">
              <a:defRPr sz="13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42" name="object 69"/>
          <p:cNvSpPr txBox="1"/>
          <p:nvPr/>
        </p:nvSpPr>
        <p:spPr>
          <a:xfrm>
            <a:off x="845175" y="5295140"/>
            <a:ext cx="571510" cy="279401"/>
          </a:xfrm>
          <a:prstGeom prst="rect">
            <a:avLst/>
          </a:prstGeom>
          <a:ln w="12700">
            <a:miter lim="400000"/>
          </a:ln>
        </p:spPr>
        <p:txBody>
          <a:bodyPr lIns="0" tIns="0" rIns="0" bIns="0">
            <a:spAutoFit/>
          </a:bodyPr>
          <a:lstStyle>
            <a:lvl1pPr indent="12700" defTabSz="677545">
              <a:defRPr spc="-3">
                <a:solidFill>
                  <a:srgbClr val="1445A1"/>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2018</a:t>
            </a:r>
          </a:p>
        </p:txBody>
      </p:sp>
      <p:sp>
        <p:nvSpPr>
          <p:cNvPr id="243" name="object 69"/>
          <p:cNvSpPr txBox="1"/>
          <p:nvPr/>
        </p:nvSpPr>
        <p:spPr>
          <a:xfrm>
            <a:off x="7086277" y="2342944"/>
            <a:ext cx="571510" cy="276860"/>
          </a:xfrm>
          <a:prstGeom prst="rect">
            <a:avLst/>
          </a:prstGeom>
          <a:ln w="12700">
            <a:miter lim="400000"/>
          </a:ln>
        </p:spPr>
        <p:txBody>
          <a:bodyPr lIns="0" tIns="0" rIns="0" bIns="0">
            <a:spAutoFit/>
          </a:bodyPr>
          <a:lstStyle>
            <a:lvl1pPr indent="12700" defTabSz="677545">
              <a:defRPr spc="-3">
                <a:solidFill>
                  <a:srgbClr val="1445A1"/>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201</a:t>
            </a:r>
            <a:r>
              <a:rPr lang="en-US"/>
              <a:t>4</a:t>
            </a:r>
            <a:endParaRPr lang="en-US"/>
          </a:p>
        </p:txBody>
      </p:sp>
      <p:sp>
        <p:nvSpPr>
          <p:cNvPr id="8" name="文本框 5"/>
          <p:cNvSpPr txBox="1"/>
          <p:nvPr/>
        </p:nvSpPr>
        <p:spPr>
          <a:xfrm>
            <a:off x="1745615" y="3185795"/>
            <a:ext cx="3808730" cy="480060"/>
          </a:xfrm>
          <a:prstGeom prst="rect">
            <a:avLst/>
          </a:prstGeom>
          <a:ln w="12700">
            <a:miter lim="400000"/>
          </a:ln>
        </p:spPr>
        <p:txBody>
          <a:bodyPr wrap="square" lIns="25392" tIns="25392" rIns="25392" bIns="25392">
            <a:spAutoFit/>
          </a:bodyPr>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12</a:t>
            </a:r>
            <a:r>
              <a:t>月  国际科创节全球数字化大会年度数字化创</a:t>
            </a:r>
            <a:r>
              <a:rPr lang="en-US"/>
              <a:t>  </a:t>
            </a:r>
            <a:endParaRPr lang="en-US"/>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         </a:t>
            </a:r>
            <a:r>
              <a:t>新大奖</a:t>
            </a:r>
          </a:p>
        </p:txBody>
      </p:sp>
      <p:sp>
        <p:nvSpPr>
          <p:cNvPr id="9" name="文本框 5"/>
          <p:cNvSpPr txBox="1"/>
          <p:nvPr/>
        </p:nvSpPr>
        <p:spPr>
          <a:xfrm>
            <a:off x="1745615" y="4191000"/>
            <a:ext cx="3808730" cy="480060"/>
          </a:xfrm>
          <a:prstGeom prst="rect">
            <a:avLst/>
          </a:prstGeom>
          <a:ln w="12700">
            <a:miter lim="400000"/>
          </a:ln>
        </p:spPr>
        <p:txBody>
          <a:bodyPr wrap="square" lIns="25392" tIns="25392" rIns="25392" bIns="25392">
            <a:spAutoFit/>
          </a:bodyPr>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12</a:t>
            </a:r>
            <a:r>
              <a:t>月  亿邦未来零售新服TOP30</a:t>
            </a:r>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07</a:t>
            </a:r>
            <a:r>
              <a:rPr lang="zh-CN" altLang="en-US"/>
              <a:t>月</a:t>
            </a:r>
            <a:r>
              <a:rPr lang="en-US" altLang="zh-CN"/>
              <a:t>  创始人回购阿里全部股份</a:t>
            </a:r>
            <a:endParaRPr lang="en-US" altLang="zh-CN"/>
          </a:p>
        </p:txBody>
      </p:sp>
      <p:sp>
        <p:nvSpPr>
          <p:cNvPr id="11" name="文本框 5"/>
          <p:cNvSpPr txBox="1"/>
          <p:nvPr/>
        </p:nvSpPr>
        <p:spPr>
          <a:xfrm>
            <a:off x="1745615" y="5295265"/>
            <a:ext cx="3808730" cy="264795"/>
          </a:xfrm>
          <a:prstGeom prst="rect">
            <a:avLst/>
          </a:prstGeom>
          <a:ln w="12700">
            <a:miter lim="400000"/>
          </a:ln>
        </p:spPr>
        <p:txBody>
          <a:bodyPr wrap="square" lIns="25392" tIns="25392" rIns="25392" bIns="25392">
            <a:spAutoFit/>
          </a:bodyPr>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12</a:t>
            </a:r>
            <a:r>
              <a:t>月  亿邦动力未来零售服务商50强</a:t>
            </a:r>
          </a:p>
        </p:txBody>
      </p:sp>
      <p:sp>
        <p:nvSpPr>
          <p:cNvPr id="45" name="文本框 5"/>
          <p:cNvSpPr txBox="1"/>
          <p:nvPr/>
        </p:nvSpPr>
        <p:spPr>
          <a:xfrm>
            <a:off x="8082280" y="1164590"/>
            <a:ext cx="3808730" cy="480060"/>
          </a:xfrm>
          <a:prstGeom prst="rect">
            <a:avLst/>
          </a:prstGeom>
          <a:ln w="12700">
            <a:miter lim="400000"/>
          </a:ln>
        </p:spPr>
        <p:txBody>
          <a:bodyPr wrap="square" lIns="25392" tIns="25392" rIns="25392" bIns="25392">
            <a:spAutoFit/>
          </a:bodyPr>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11</a:t>
            </a:r>
            <a:r>
              <a:t>月  </a:t>
            </a:r>
            <a:r>
              <a:rPr lang="zh-CN"/>
              <a:t>浙江省首批高新技术企业</a:t>
            </a:r>
            <a:endParaRPr lang="zh-CN"/>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a:t>05</a:t>
            </a:r>
            <a:r>
              <a:rPr lang="zh-CN" altLang="en-US"/>
              <a:t>月</a:t>
            </a:r>
            <a:r>
              <a:rPr lang="en-US" altLang="zh-CN"/>
              <a:t>  百强电商服务商</a:t>
            </a:r>
            <a:endParaRPr lang="en-US" altLang="zh-CN"/>
          </a:p>
        </p:txBody>
      </p:sp>
      <p:sp>
        <p:nvSpPr>
          <p:cNvPr id="46" name="object 56"/>
          <p:cNvSpPr/>
          <p:nvPr/>
        </p:nvSpPr>
        <p:spPr>
          <a:xfrm>
            <a:off x="768984" y="6061232"/>
            <a:ext cx="762001" cy="7620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760" y="49"/>
                </a:lnTo>
                <a:lnTo>
                  <a:pt x="8748" y="195"/>
                </a:lnTo>
                <a:lnTo>
                  <a:pt x="7768" y="431"/>
                </a:lnTo>
                <a:lnTo>
                  <a:pt x="6825" y="755"/>
                </a:lnTo>
                <a:lnTo>
                  <a:pt x="5924" y="1161"/>
                </a:lnTo>
                <a:lnTo>
                  <a:pt x="5069" y="1644"/>
                </a:lnTo>
                <a:lnTo>
                  <a:pt x="4265" y="2201"/>
                </a:lnTo>
                <a:lnTo>
                  <a:pt x="3516" y="2826"/>
                </a:lnTo>
                <a:lnTo>
                  <a:pt x="2826" y="3516"/>
                </a:lnTo>
                <a:lnTo>
                  <a:pt x="2201" y="4265"/>
                </a:lnTo>
                <a:lnTo>
                  <a:pt x="1644" y="5069"/>
                </a:lnTo>
                <a:lnTo>
                  <a:pt x="1161" y="5924"/>
                </a:lnTo>
                <a:lnTo>
                  <a:pt x="755" y="6825"/>
                </a:lnTo>
                <a:lnTo>
                  <a:pt x="431" y="7768"/>
                </a:lnTo>
                <a:lnTo>
                  <a:pt x="195" y="8748"/>
                </a:lnTo>
                <a:lnTo>
                  <a:pt x="49" y="9760"/>
                </a:lnTo>
                <a:lnTo>
                  <a:pt x="0" y="10800"/>
                </a:lnTo>
                <a:lnTo>
                  <a:pt x="49" y="11840"/>
                </a:lnTo>
                <a:lnTo>
                  <a:pt x="195" y="12852"/>
                </a:lnTo>
                <a:lnTo>
                  <a:pt x="431" y="13832"/>
                </a:lnTo>
                <a:lnTo>
                  <a:pt x="755" y="14774"/>
                </a:lnTo>
                <a:lnTo>
                  <a:pt x="1161" y="15676"/>
                </a:lnTo>
                <a:lnTo>
                  <a:pt x="1644" y="16531"/>
                </a:lnTo>
                <a:lnTo>
                  <a:pt x="2201" y="17335"/>
                </a:lnTo>
                <a:lnTo>
                  <a:pt x="2826" y="18084"/>
                </a:lnTo>
                <a:lnTo>
                  <a:pt x="3516" y="18774"/>
                </a:lnTo>
                <a:lnTo>
                  <a:pt x="4265" y="19399"/>
                </a:lnTo>
                <a:lnTo>
                  <a:pt x="5069" y="19956"/>
                </a:lnTo>
                <a:lnTo>
                  <a:pt x="5924" y="20439"/>
                </a:lnTo>
                <a:lnTo>
                  <a:pt x="6825" y="20845"/>
                </a:lnTo>
                <a:lnTo>
                  <a:pt x="7768" y="21169"/>
                </a:lnTo>
                <a:lnTo>
                  <a:pt x="8748" y="21405"/>
                </a:lnTo>
                <a:lnTo>
                  <a:pt x="9760" y="21551"/>
                </a:lnTo>
                <a:lnTo>
                  <a:pt x="10800" y="21600"/>
                </a:lnTo>
                <a:lnTo>
                  <a:pt x="11840" y="21551"/>
                </a:lnTo>
                <a:lnTo>
                  <a:pt x="12852" y="21405"/>
                </a:lnTo>
                <a:lnTo>
                  <a:pt x="13832" y="21169"/>
                </a:lnTo>
                <a:lnTo>
                  <a:pt x="14774" y="20845"/>
                </a:lnTo>
                <a:lnTo>
                  <a:pt x="15676" y="20439"/>
                </a:lnTo>
                <a:lnTo>
                  <a:pt x="16531" y="19956"/>
                </a:lnTo>
                <a:lnTo>
                  <a:pt x="17335" y="19399"/>
                </a:lnTo>
                <a:lnTo>
                  <a:pt x="18084" y="18774"/>
                </a:lnTo>
                <a:lnTo>
                  <a:pt x="18774" y="18084"/>
                </a:lnTo>
                <a:lnTo>
                  <a:pt x="19399" y="17335"/>
                </a:lnTo>
                <a:lnTo>
                  <a:pt x="19956" y="16531"/>
                </a:lnTo>
                <a:lnTo>
                  <a:pt x="20439" y="15676"/>
                </a:lnTo>
                <a:lnTo>
                  <a:pt x="20845" y="14774"/>
                </a:lnTo>
                <a:lnTo>
                  <a:pt x="21169" y="13832"/>
                </a:lnTo>
                <a:lnTo>
                  <a:pt x="21405" y="12852"/>
                </a:lnTo>
                <a:lnTo>
                  <a:pt x="21551" y="11840"/>
                </a:lnTo>
                <a:lnTo>
                  <a:pt x="21600" y="10800"/>
                </a:lnTo>
                <a:lnTo>
                  <a:pt x="21551" y="9760"/>
                </a:lnTo>
                <a:lnTo>
                  <a:pt x="21405" y="8748"/>
                </a:lnTo>
                <a:lnTo>
                  <a:pt x="21169" y="7768"/>
                </a:lnTo>
                <a:lnTo>
                  <a:pt x="20845" y="6825"/>
                </a:lnTo>
                <a:lnTo>
                  <a:pt x="20439" y="5924"/>
                </a:lnTo>
                <a:lnTo>
                  <a:pt x="19956" y="5069"/>
                </a:lnTo>
                <a:lnTo>
                  <a:pt x="19399" y="4265"/>
                </a:lnTo>
                <a:lnTo>
                  <a:pt x="18774" y="3516"/>
                </a:lnTo>
                <a:lnTo>
                  <a:pt x="18084" y="2826"/>
                </a:lnTo>
                <a:lnTo>
                  <a:pt x="17335" y="2201"/>
                </a:lnTo>
                <a:lnTo>
                  <a:pt x="16531" y="1644"/>
                </a:lnTo>
                <a:lnTo>
                  <a:pt x="15676" y="1161"/>
                </a:lnTo>
                <a:lnTo>
                  <a:pt x="14774" y="755"/>
                </a:lnTo>
                <a:lnTo>
                  <a:pt x="13832" y="431"/>
                </a:lnTo>
                <a:lnTo>
                  <a:pt x="12852" y="195"/>
                </a:lnTo>
                <a:lnTo>
                  <a:pt x="11840" y="49"/>
                </a:lnTo>
                <a:lnTo>
                  <a:pt x="10800" y="0"/>
                </a:lnTo>
                <a:close/>
              </a:path>
            </a:pathLst>
          </a:custGeom>
          <a:solidFill>
            <a:srgbClr val="FFFFFF"/>
          </a:solidFill>
          <a:ln w="12700">
            <a:miter lim="400000"/>
          </a:ln>
        </p:spPr>
        <p:txBody>
          <a:bodyPr lIns="25392" tIns="25392" rIns="25392" bIns="25392"/>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51" name="object 69"/>
          <p:cNvSpPr txBox="1"/>
          <p:nvPr/>
        </p:nvSpPr>
        <p:spPr>
          <a:xfrm>
            <a:off x="863912" y="6302532"/>
            <a:ext cx="571510" cy="276860"/>
          </a:xfrm>
          <a:prstGeom prst="rect">
            <a:avLst/>
          </a:prstGeom>
          <a:ln w="12700">
            <a:miter lim="400000"/>
          </a:ln>
        </p:spPr>
        <p:txBody>
          <a:bodyPr lIns="0" tIns="0" rIns="0" bIns="0">
            <a:spAutoFit/>
          </a:bodyPr>
          <a:lstStyle>
            <a:lvl1pPr indent="12700" defTabSz="677545">
              <a:defRPr spc="-3">
                <a:solidFill>
                  <a:srgbClr val="1445A1"/>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201</a:t>
            </a:r>
            <a:r>
              <a:rPr lang="en-US"/>
              <a:t>7</a:t>
            </a:r>
            <a:endParaRPr lang="en-US"/>
          </a:p>
        </p:txBody>
      </p:sp>
      <p:sp>
        <p:nvSpPr>
          <p:cNvPr id="52" name="文本框 5"/>
          <p:cNvSpPr txBox="1"/>
          <p:nvPr/>
        </p:nvSpPr>
        <p:spPr>
          <a:xfrm>
            <a:off x="1786890" y="6071870"/>
            <a:ext cx="3808730" cy="480060"/>
          </a:xfrm>
          <a:prstGeom prst="rect">
            <a:avLst/>
          </a:prstGeom>
          <a:ln w="12700">
            <a:miter lim="400000"/>
          </a:ln>
        </p:spPr>
        <p:txBody>
          <a:bodyPr wrap="square" lIns="25392" tIns="25392" rIns="25392" bIns="25392">
            <a:spAutoFit/>
          </a:bodyPr>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0</a:t>
            </a:r>
            <a:r>
              <a:rPr lang="en-US"/>
              <a:t>6</a:t>
            </a:r>
            <a:r>
              <a:t>月  </a:t>
            </a:r>
            <a:r>
              <a:rPr lang="zh-CN"/>
              <a:t>暾澜资本战略投资</a:t>
            </a:r>
            <a:endParaRPr lang="zh-CN"/>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a:t>03</a:t>
            </a:r>
            <a:r>
              <a:rPr lang="zh-CN" altLang="en-US"/>
              <a:t>月</a:t>
            </a:r>
            <a:r>
              <a:rPr lang="en-US" altLang="zh-CN"/>
              <a:t>  互联网诚信企业重点单位</a:t>
            </a:r>
            <a:endParaRPr lang="en-US" altLang="zh-CN"/>
          </a:p>
        </p:txBody>
      </p:sp>
      <p:sp>
        <p:nvSpPr>
          <p:cNvPr id="53" name="文本框 5"/>
          <p:cNvSpPr txBox="1"/>
          <p:nvPr/>
        </p:nvSpPr>
        <p:spPr>
          <a:xfrm>
            <a:off x="8082280" y="2316480"/>
            <a:ext cx="3808730" cy="264795"/>
          </a:xfrm>
          <a:prstGeom prst="rect">
            <a:avLst/>
          </a:prstGeom>
          <a:ln w="12700">
            <a:miter lim="400000"/>
          </a:ln>
        </p:spPr>
        <p:txBody>
          <a:bodyPr wrap="square" lIns="25392" tIns="25392" rIns="25392" bIns="25392">
            <a:spAutoFit/>
          </a:bodyPr>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04</a:t>
            </a:r>
            <a:r>
              <a:t>月  </a:t>
            </a:r>
            <a:r>
              <a:rPr lang="zh-CN"/>
              <a:t>亿邦动力杰出电商服务商</a:t>
            </a:r>
            <a:endParaRPr lang="zh-CN"/>
          </a:p>
        </p:txBody>
      </p:sp>
      <p:sp>
        <p:nvSpPr>
          <p:cNvPr id="54" name="文本框 5"/>
          <p:cNvSpPr txBox="1"/>
          <p:nvPr/>
        </p:nvSpPr>
        <p:spPr>
          <a:xfrm>
            <a:off x="8082280" y="3252470"/>
            <a:ext cx="3808730" cy="264795"/>
          </a:xfrm>
          <a:prstGeom prst="rect">
            <a:avLst/>
          </a:prstGeom>
          <a:ln w="12700">
            <a:miter lim="400000"/>
          </a:ln>
        </p:spPr>
        <p:txBody>
          <a:bodyPr wrap="square" lIns="25392" tIns="25392" rIns="25392" bIns="25392">
            <a:spAutoFit/>
          </a:bodyPr>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02</a:t>
            </a:r>
            <a:r>
              <a:t>月  </a:t>
            </a:r>
            <a:r>
              <a:rPr lang="zh-CN"/>
              <a:t>获得阿里创投A轮战略投资</a:t>
            </a:r>
            <a:endParaRPr lang="zh-CN"/>
          </a:p>
        </p:txBody>
      </p:sp>
      <p:sp>
        <p:nvSpPr>
          <p:cNvPr id="55" name="文本框 5"/>
          <p:cNvSpPr txBox="1"/>
          <p:nvPr/>
        </p:nvSpPr>
        <p:spPr>
          <a:xfrm>
            <a:off x="8082280" y="4258945"/>
            <a:ext cx="3808730" cy="480060"/>
          </a:xfrm>
          <a:prstGeom prst="rect">
            <a:avLst/>
          </a:prstGeom>
          <a:ln w="12700">
            <a:miter lim="400000"/>
          </a:ln>
        </p:spPr>
        <p:txBody>
          <a:bodyPr wrap="square" lIns="25392" tIns="25392" rIns="25392" bIns="25392">
            <a:spAutoFit/>
          </a:bodyPr>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08</a:t>
            </a:r>
            <a:r>
              <a:t>月  </a:t>
            </a:r>
            <a:r>
              <a:rPr lang="zh-CN"/>
              <a:t>与"阿里云“达成战略合作</a:t>
            </a:r>
            <a:endParaRPr lang="zh-CN"/>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a:t>06</a:t>
            </a:r>
            <a:r>
              <a:rPr lang="zh-CN" altLang="en-US"/>
              <a:t>月</a:t>
            </a:r>
            <a:r>
              <a:rPr lang="en-US" altLang="zh-CN"/>
              <a:t>  成为国内首家集成支付宝快捷登录</a:t>
            </a:r>
            <a:endParaRPr lang="en-US" altLang="zh-CN"/>
          </a:p>
        </p:txBody>
      </p:sp>
      <p:sp>
        <p:nvSpPr>
          <p:cNvPr id="57" name="文本框 5"/>
          <p:cNvSpPr txBox="1"/>
          <p:nvPr/>
        </p:nvSpPr>
        <p:spPr>
          <a:xfrm>
            <a:off x="8082280" y="5196840"/>
            <a:ext cx="3808730" cy="695325"/>
          </a:xfrm>
          <a:prstGeom prst="rect">
            <a:avLst/>
          </a:prstGeom>
          <a:ln w="12700">
            <a:miter lim="400000"/>
          </a:ln>
        </p:spPr>
        <p:txBody>
          <a:bodyPr wrap="square" lIns="25392" tIns="25392" rIns="25392" bIns="25392">
            <a:spAutoFit/>
          </a:bodyPr>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12</a:t>
            </a:r>
            <a:r>
              <a:t>月  </a:t>
            </a:r>
            <a:r>
              <a:rPr lang="zh-CN"/>
              <a:t>国内首创创新型SaaS部署支付宝一站式</a:t>
            </a:r>
            <a:endParaRPr lang="zh-CN"/>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a:t>         </a:t>
            </a:r>
            <a:r>
              <a:rPr lang="zh-CN"/>
              <a:t>商城2.0上线</a:t>
            </a:r>
            <a:endParaRPr lang="zh-CN"/>
          </a:p>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a:t>07</a:t>
            </a:r>
            <a:r>
              <a:rPr lang="zh-CN" altLang="en-US"/>
              <a:t>月</a:t>
            </a:r>
            <a:r>
              <a:rPr lang="en-US" altLang="zh-CN"/>
              <a:t>  首次“付费客户”超过6000家</a:t>
            </a:r>
            <a:endParaRPr lang="en-US" altLang="zh-CN"/>
          </a:p>
        </p:txBody>
      </p:sp>
      <p:sp>
        <p:nvSpPr>
          <p:cNvPr id="58" name="文本框 5"/>
          <p:cNvSpPr txBox="1"/>
          <p:nvPr/>
        </p:nvSpPr>
        <p:spPr>
          <a:xfrm>
            <a:off x="8082280" y="6292215"/>
            <a:ext cx="3808730" cy="264795"/>
          </a:xfrm>
          <a:prstGeom prst="rect">
            <a:avLst/>
          </a:prstGeom>
          <a:ln w="12700">
            <a:miter lim="400000"/>
          </a:ln>
        </p:spPr>
        <p:txBody>
          <a:bodyPr wrap="square" lIns="25392" tIns="25392" rIns="25392" bIns="25392">
            <a:spAutoFit/>
          </a:bodyPr>
          <a:p>
            <a:pPr defTabSz="677545">
              <a:defRPr sz="1400" spc="-5">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t>03</a:t>
            </a:r>
            <a:r>
              <a:t>月  </a:t>
            </a:r>
            <a:r>
              <a:rPr lang="zh-CN"/>
              <a:t>启博成立</a:t>
            </a:r>
            <a:r>
              <a:rPr lang="en-US" altLang="zh-CN"/>
              <a:t> </a:t>
            </a:r>
            <a:r>
              <a:rPr lang="zh-CN" altLang="en-US"/>
              <a:t>梦想启航</a:t>
            </a:r>
            <a:endParaRPr lang="zh-CN" altLang="en-US"/>
          </a:p>
        </p:txBody>
      </p:sp>
      <p:sp>
        <p:nvSpPr>
          <p:cNvPr id="59" name="object 59"/>
          <p:cNvSpPr/>
          <p:nvPr/>
        </p:nvSpPr>
        <p:spPr>
          <a:xfrm>
            <a:off x="6971575" y="3082713"/>
            <a:ext cx="762015" cy="76201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760" y="49"/>
                </a:lnTo>
                <a:lnTo>
                  <a:pt x="8748" y="195"/>
                </a:lnTo>
                <a:lnTo>
                  <a:pt x="7768" y="431"/>
                </a:lnTo>
                <a:lnTo>
                  <a:pt x="6825" y="755"/>
                </a:lnTo>
                <a:lnTo>
                  <a:pt x="5924" y="1161"/>
                </a:lnTo>
                <a:lnTo>
                  <a:pt x="5069" y="1644"/>
                </a:lnTo>
                <a:lnTo>
                  <a:pt x="4265" y="2201"/>
                </a:lnTo>
                <a:lnTo>
                  <a:pt x="3516" y="2826"/>
                </a:lnTo>
                <a:lnTo>
                  <a:pt x="2826" y="3516"/>
                </a:lnTo>
                <a:lnTo>
                  <a:pt x="2201" y="4265"/>
                </a:lnTo>
                <a:lnTo>
                  <a:pt x="1644" y="5069"/>
                </a:lnTo>
                <a:lnTo>
                  <a:pt x="1161" y="5924"/>
                </a:lnTo>
                <a:lnTo>
                  <a:pt x="755" y="6825"/>
                </a:lnTo>
                <a:lnTo>
                  <a:pt x="431" y="7768"/>
                </a:lnTo>
                <a:lnTo>
                  <a:pt x="195" y="8748"/>
                </a:lnTo>
                <a:lnTo>
                  <a:pt x="49" y="9760"/>
                </a:lnTo>
                <a:lnTo>
                  <a:pt x="0" y="10800"/>
                </a:lnTo>
                <a:lnTo>
                  <a:pt x="49" y="11840"/>
                </a:lnTo>
                <a:lnTo>
                  <a:pt x="195" y="12852"/>
                </a:lnTo>
                <a:lnTo>
                  <a:pt x="431" y="13832"/>
                </a:lnTo>
                <a:lnTo>
                  <a:pt x="755" y="14774"/>
                </a:lnTo>
                <a:lnTo>
                  <a:pt x="1161" y="15676"/>
                </a:lnTo>
                <a:lnTo>
                  <a:pt x="1644" y="16531"/>
                </a:lnTo>
                <a:lnTo>
                  <a:pt x="2201" y="17335"/>
                </a:lnTo>
                <a:lnTo>
                  <a:pt x="2826" y="18084"/>
                </a:lnTo>
                <a:lnTo>
                  <a:pt x="3516" y="18774"/>
                </a:lnTo>
                <a:lnTo>
                  <a:pt x="4265" y="19399"/>
                </a:lnTo>
                <a:lnTo>
                  <a:pt x="5069" y="19956"/>
                </a:lnTo>
                <a:lnTo>
                  <a:pt x="5924" y="20439"/>
                </a:lnTo>
                <a:lnTo>
                  <a:pt x="6825" y="20845"/>
                </a:lnTo>
                <a:lnTo>
                  <a:pt x="7768" y="21169"/>
                </a:lnTo>
                <a:lnTo>
                  <a:pt x="8748" y="21405"/>
                </a:lnTo>
                <a:lnTo>
                  <a:pt x="9760" y="21551"/>
                </a:lnTo>
                <a:lnTo>
                  <a:pt x="10800" y="21600"/>
                </a:lnTo>
                <a:lnTo>
                  <a:pt x="11840" y="21551"/>
                </a:lnTo>
                <a:lnTo>
                  <a:pt x="12852" y="21405"/>
                </a:lnTo>
                <a:lnTo>
                  <a:pt x="13832" y="21169"/>
                </a:lnTo>
                <a:lnTo>
                  <a:pt x="14774" y="20845"/>
                </a:lnTo>
                <a:lnTo>
                  <a:pt x="15676" y="20439"/>
                </a:lnTo>
                <a:lnTo>
                  <a:pt x="16531" y="19956"/>
                </a:lnTo>
                <a:lnTo>
                  <a:pt x="17335" y="19399"/>
                </a:lnTo>
                <a:lnTo>
                  <a:pt x="18084" y="18774"/>
                </a:lnTo>
                <a:lnTo>
                  <a:pt x="18774" y="18084"/>
                </a:lnTo>
                <a:lnTo>
                  <a:pt x="19399" y="17335"/>
                </a:lnTo>
                <a:lnTo>
                  <a:pt x="19956" y="16531"/>
                </a:lnTo>
                <a:lnTo>
                  <a:pt x="20439" y="15676"/>
                </a:lnTo>
                <a:lnTo>
                  <a:pt x="20845" y="14774"/>
                </a:lnTo>
                <a:lnTo>
                  <a:pt x="21169" y="13832"/>
                </a:lnTo>
                <a:lnTo>
                  <a:pt x="21405" y="12852"/>
                </a:lnTo>
                <a:lnTo>
                  <a:pt x="21551" y="11840"/>
                </a:lnTo>
                <a:lnTo>
                  <a:pt x="21600" y="10800"/>
                </a:lnTo>
                <a:lnTo>
                  <a:pt x="21551" y="9760"/>
                </a:lnTo>
                <a:lnTo>
                  <a:pt x="21405" y="8748"/>
                </a:lnTo>
                <a:lnTo>
                  <a:pt x="21169" y="7768"/>
                </a:lnTo>
                <a:lnTo>
                  <a:pt x="20845" y="6825"/>
                </a:lnTo>
                <a:lnTo>
                  <a:pt x="20439" y="5924"/>
                </a:lnTo>
                <a:lnTo>
                  <a:pt x="19956" y="5069"/>
                </a:lnTo>
                <a:lnTo>
                  <a:pt x="19399" y="4265"/>
                </a:lnTo>
                <a:lnTo>
                  <a:pt x="18774" y="3516"/>
                </a:lnTo>
                <a:lnTo>
                  <a:pt x="18084" y="2826"/>
                </a:lnTo>
                <a:lnTo>
                  <a:pt x="17335" y="2201"/>
                </a:lnTo>
                <a:lnTo>
                  <a:pt x="16531" y="1644"/>
                </a:lnTo>
                <a:lnTo>
                  <a:pt x="15676" y="1161"/>
                </a:lnTo>
                <a:lnTo>
                  <a:pt x="14774" y="755"/>
                </a:lnTo>
                <a:lnTo>
                  <a:pt x="13832" y="431"/>
                </a:lnTo>
                <a:lnTo>
                  <a:pt x="12852" y="195"/>
                </a:lnTo>
                <a:lnTo>
                  <a:pt x="11840" y="49"/>
                </a:lnTo>
                <a:lnTo>
                  <a:pt x="10800" y="0"/>
                </a:lnTo>
                <a:close/>
              </a:path>
            </a:pathLst>
          </a:custGeom>
          <a:solidFill>
            <a:srgbClr val="FFFFFF"/>
          </a:solidFill>
          <a:ln w="12700">
            <a:miter lim="400000"/>
          </a:ln>
        </p:spPr>
        <p:txBody>
          <a:bodyPr lIns="25392" tIns="25392" rIns="25392" bIns="25392"/>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60" name="object 69"/>
          <p:cNvSpPr txBox="1"/>
          <p:nvPr/>
        </p:nvSpPr>
        <p:spPr>
          <a:xfrm>
            <a:off x="7076752" y="3325289"/>
            <a:ext cx="571510" cy="276860"/>
          </a:xfrm>
          <a:prstGeom prst="rect">
            <a:avLst/>
          </a:prstGeom>
          <a:ln w="12700">
            <a:miter lim="400000"/>
          </a:ln>
        </p:spPr>
        <p:txBody>
          <a:bodyPr lIns="0" tIns="0" rIns="0" bIns="0">
            <a:spAutoFit/>
          </a:bodyPr>
          <a:lstStyle>
            <a:lvl1pPr indent="12700" defTabSz="677545">
              <a:defRPr spc="-3">
                <a:solidFill>
                  <a:srgbClr val="1445A1"/>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201</a:t>
            </a:r>
            <a:r>
              <a:rPr lang="en-US"/>
              <a:t>3</a:t>
            </a:r>
            <a:endParaRPr lang="en-US"/>
          </a:p>
        </p:txBody>
      </p:sp>
      <p:grpSp>
        <p:nvGrpSpPr>
          <p:cNvPr id="61" name="成组"/>
          <p:cNvGrpSpPr/>
          <p:nvPr/>
        </p:nvGrpSpPr>
        <p:grpSpPr>
          <a:xfrm>
            <a:off x="6992530" y="5110902"/>
            <a:ext cx="762016" cy="762014"/>
            <a:chOff x="-1" y="-2"/>
            <a:chExt cx="762015" cy="762012"/>
          </a:xfrm>
        </p:grpSpPr>
        <p:sp>
          <p:nvSpPr>
            <p:cNvPr id="62" name="object 68"/>
            <p:cNvSpPr/>
            <p:nvPr/>
          </p:nvSpPr>
          <p:spPr>
            <a:xfrm>
              <a:off x="-1" y="-2"/>
              <a:ext cx="762015" cy="76201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9760" y="49"/>
                  </a:lnTo>
                  <a:lnTo>
                    <a:pt x="8748" y="195"/>
                  </a:lnTo>
                  <a:lnTo>
                    <a:pt x="7768" y="431"/>
                  </a:lnTo>
                  <a:lnTo>
                    <a:pt x="6825" y="755"/>
                  </a:lnTo>
                  <a:lnTo>
                    <a:pt x="5924" y="1161"/>
                  </a:lnTo>
                  <a:lnTo>
                    <a:pt x="5069" y="1644"/>
                  </a:lnTo>
                  <a:lnTo>
                    <a:pt x="4265" y="2201"/>
                  </a:lnTo>
                  <a:lnTo>
                    <a:pt x="3516" y="2826"/>
                  </a:lnTo>
                  <a:lnTo>
                    <a:pt x="2826" y="3516"/>
                  </a:lnTo>
                  <a:lnTo>
                    <a:pt x="2201" y="4265"/>
                  </a:lnTo>
                  <a:lnTo>
                    <a:pt x="1644" y="5069"/>
                  </a:lnTo>
                  <a:lnTo>
                    <a:pt x="1161" y="5924"/>
                  </a:lnTo>
                  <a:lnTo>
                    <a:pt x="755" y="6825"/>
                  </a:lnTo>
                  <a:lnTo>
                    <a:pt x="431" y="7768"/>
                  </a:lnTo>
                  <a:lnTo>
                    <a:pt x="195" y="8748"/>
                  </a:lnTo>
                  <a:lnTo>
                    <a:pt x="49" y="9760"/>
                  </a:lnTo>
                  <a:lnTo>
                    <a:pt x="0" y="10800"/>
                  </a:lnTo>
                  <a:lnTo>
                    <a:pt x="49" y="11840"/>
                  </a:lnTo>
                  <a:lnTo>
                    <a:pt x="195" y="12852"/>
                  </a:lnTo>
                  <a:lnTo>
                    <a:pt x="431" y="13832"/>
                  </a:lnTo>
                  <a:lnTo>
                    <a:pt x="755" y="14774"/>
                  </a:lnTo>
                  <a:lnTo>
                    <a:pt x="1161" y="15676"/>
                  </a:lnTo>
                  <a:lnTo>
                    <a:pt x="1644" y="16531"/>
                  </a:lnTo>
                  <a:lnTo>
                    <a:pt x="2201" y="17335"/>
                  </a:lnTo>
                  <a:lnTo>
                    <a:pt x="2826" y="18084"/>
                  </a:lnTo>
                  <a:lnTo>
                    <a:pt x="3516" y="18774"/>
                  </a:lnTo>
                  <a:lnTo>
                    <a:pt x="4265" y="19399"/>
                  </a:lnTo>
                  <a:lnTo>
                    <a:pt x="5069" y="19956"/>
                  </a:lnTo>
                  <a:lnTo>
                    <a:pt x="5924" y="20439"/>
                  </a:lnTo>
                  <a:lnTo>
                    <a:pt x="6825" y="20845"/>
                  </a:lnTo>
                  <a:lnTo>
                    <a:pt x="7768" y="21169"/>
                  </a:lnTo>
                  <a:lnTo>
                    <a:pt x="8748" y="21405"/>
                  </a:lnTo>
                  <a:lnTo>
                    <a:pt x="9760" y="21551"/>
                  </a:lnTo>
                  <a:lnTo>
                    <a:pt x="10800" y="21600"/>
                  </a:lnTo>
                  <a:lnTo>
                    <a:pt x="11840" y="21551"/>
                  </a:lnTo>
                  <a:lnTo>
                    <a:pt x="12852" y="21405"/>
                  </a:lnTo>
                  <a:lnTo>
                    <a:pt x="13832" y="21169"/>
                  </a:lnTo>
                  <a:lnTo>
                    <a:pt x="14774" y="20845"/>
                  </a:lnTo>
                  <a:lnTo>
                    <a:pt x="15676" y="20439"/>
                  </a:lnTo>
                  <a:lnTo>
                    <a:pt x="16531" y="19956"/>
                  </a:lnTo>
                  <a:lnTo>
                    <a:pt x="17335" y="19399"/>
                  </a:lnTo>
                  <a:lnTo>
                    <a:pt x="18084" y="18774"/>
                  </a:lnTo>
                  <a:lnTo>
                    <a:pt x="18774" y="18084"/>
                  </a:lnTo>
                  <a:lnTo>
                    <a:pt x="19399" y="17335"/>
                  </a:lnTo>
                  <a:lnTo>
                    <a:pt x="19956" y="16531"/>
                  </a:lnTo>
                  <a:lnTo>
                    <a:pt x="20439" y="15676"/>
                  </a:lnTo>
                  <a:lnTo>
                    <a:pt x="20845" y="14774"/>
                  </a:lnTo>
                  <a:lnTo>
                    <a:pt x="21169" y="13832"/>
                  </a:lnTo>
                  <a:lnTo>
                    <a:pt x="21405" y="12852"/>
                  </a:lnTo>
                  <a:lnTo>
                    <a:pt x="21551" y="11840"/>
                  </a:lnTo>
                  <a:lnTo>
                    <a:pt x="21600" y="10800"/>
                  </a:lnTo>
                  <a:lnTo>
                    <a:pt x="21551" y="9760"/>
                  </a:lnTo>
                  <a:lnTo>
                    <a:pt x="21405" y="8748"/>
                  </a:lnTo>
                  <a:lnTo>
                    <a:pt x="21169" y="7768"/>
                  </a:lnTo>
                  <a:lnTo>
                    <a:pt x="20845" y="6825"/>
                  </a:lnTo>
                  <a:lnTo>
                    <a:pt x="20439" y="5924"/>
                  </a:lnTo>
                  <a:lnTo>
                    <a:pt x="19956" y="5069"/>
                  </a:lnTo>
                  <a:lnTo>
                    <a:pt x="19399" y="4265"/>
                  </a:lnTo>
                  <a:lnTo>
                    <a:pt x="18774" y="3516"/>
                  </a:lnTo>
                  <a:lnTo>
                    <a:pt x="18084" y="2826"/>
                  </a:lnTo>
                  <a:lnTo>
                    <a:pt x="17335" y="2201"/>
                  </a:lnTo>
                  <a:lnTo>
                    <a:pt x="16531" y="1644"/>
                  </a:lnTo>
                  <a:lnTo>
                    <a:pt x="15676" y="1161"/>
                  </a:lnTo>
                  <a:lnTo>
                    <a:pt x="14774" y="755"/>
                  </a:lnTo>
                  <a:lnTo>
                    <a:pt x="13832" y="431"/>
                  </a:lnTo>
                  <a:lnTo>
                    <a:pt x="12852" y="195"/>
                  </a:lnTo>
                  <a:lnTo>
                    <a:pt x="11840" y="49"/>
                  </a:lnTo>
                  <a:lnTo>
                    <a:pt x="10800" y="0"/>
                  </a:lnTo>
                  <a:close/>
                </a:path>
              </a:pathLst>
            </a:custGeom>
            <a:solidFill>
              <a:srgbClr val="FFFFFF"/>
            </a:solidFill>
            <a:ln w="12700" cap="flat">
              <a:noFill/>
              <a:miter lim="400000"/>
            </a:ln>
            <a:effectLst/>
          </p:spPr>
          <p:txBody>
            <a:bodyPr wrap="square" lIns="25392" tIns="25392" rIns="25392" bIns="25392" numCol="1" anchor="t">
              <a:noAutofit/>
            </a:bodyPr>
            <a:lstStyle/>
            <a:p>
              <a:pPr defTabSz="677545">
                <a:defRPr sz="13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63" name="object 69"/>
            <p:cNvSpPr txBox="1"/>
            <p:nvPr/>
          </p:nvSpPr>
          <p:spPr>
            <a:xfrm>
              <a:off x="96839" y="228601"/>
              <a:ext cx="571509" cy="276859"/>
            </a:xfrm>
            <a:prstGeom prst="rect">
              <a:avLst/>
            </a:prstGeom>
            <a:noFill/>
            <a:ln w="12700" cap="flat">
              <a:noFill/>
              <a:miter lim="400000"/>
            </a:ln>
            <a:effectLst/>
          </p:spPr>
          <p:txBody>
            <a:bodyPr wrap="square" lIns="0" tIns="0" rIns="0" bIns="0" numCol="1" anchor="t">
              <a:spAutoFit/>
            </a:bodyPr>
            <a:lstStyle>
              <a:lvl1pPr indent="12700" defTabSz="677545">
                <a:defRPr spc="-3">
                  <a:solidFill>
                    <a:srgbClr val="1445A1"/>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20</a:t>
              </a:r>
              <a:r>
                <a:rPr lang="en-US"/>
                <a:t>09</a:t>
              </a:r>
              <a:endParaRPr lang="en-US"/>
            </a:p>
          </p:txBody>
        </p:sp>
      </p:gr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圆角矩形"/>
          <p:cNvSpPr/>
          <p:nvPr/>
        </p:nvSpPr>
        <p:spPr>
          <a:xfrm>
            <a:off x="902236" y="1215004"/>
            <a:ext cx="11112510" cy="5269703"/>
          </a:xfrm>
          <a:prstGeom prst="roundRect">
            <a:avLst>
              <a:gd name="adj" fmla="val 2150"/>
            </a:avLst>
          </a:prstGeom>
          <a:solidFill>
            <a:srgbClr val="FFFFFF"/>
          </a:solidFill>
          <a:ln w="12700">
            <a:miter lim="400000"/>
          </a:ln>
        </p:spPr>
        <p:txBody>
          <a:bodyPr lIns="25392" tIns="25392" rIns="25392" bIns="25392" anchor="ct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75" name="object 40"/>
          <p:cNvSpPr txBox="1"/>
          <p:nvPr/>
        </p:nvSpPr>
        <p:spPr>
          <a:xfrm>
            <a:off x="1268320" y="2373797"/>
            <a:ext cx="3082379" cy="215265"/>
          </a:xfrm>
          <a:prstGeom prst="rect">
            <a:avLst/>
          </a:prstGeom>
          <a:ln w="12700">
            <a:miter lim="400000"/>
          </a:ln>
        </p:spPr>
        <p:txBody>
          <a:bodyPr lIns="0" tIns="0" rIns="0" bIns="0">
            <a:spAutoFit/>
          </a:bodyPr>
          <a:lstStyle/>
          <a:p>
            <a:pPr indent="12700" defTabSz="677545">
              <a:defRPr sz="1400" b="1" spc="140">
                <a:solidFill>
                  <a:srgbClr val="333333"/>
                </a:solidFill>
              </a:defRPr>
            </a:pPr>
            <a:r>
              <a:rPr>
                <a:latin typeface="微软雅黑" panose="020B0503020204020204" charset="-122"/>
                <a:ea typeface="微软雅黑" panose="020B0503020204020204" charset="-122"/>
                <a:cs typeface="微软雅黑" panose="020B0503020204020204" charset="-122"/>
              </a:rPr>
              <a:t>背景</a:t>
            </a:r>
            <a:r>
              <a:rPr spc="0">
                <a:latin typeface="微软雅黑" panose="020B0503020204020204" charset="-122"/>
                <a:ea typeface="微软雅黑" panose="020B0503020204020204" charset="-122"/>
                <a:cs typeface="微软雅黑" panose="020B0503020204020204" charset="-122"/>
              </a:rPr>
              <a:t>介绍：</a:t>
            </a:r>
            <a:r>
              <a:rPr spc="-251">
                <a:latin typeface="微软雅黑" panose="020B0503020204020204" charset="-122"/>
                <a:ea typeface="微软雅黑" panose="020B0503020204020204" charset="-122"/>
                <a:cs typeface="微软雅黑" panose="020B0503020204020204" charset="-122"/>
              </a:rPr>
              <a:t> </a:t>
            </a:r>
            <a:endParaRPr spc="-251">
              <a:latin typeface="微软雅黑" panose="020B0503020204020204" charset="-122"/>
              <a:ea typeface="微软雅黑" panose="020B0503020204020204" charset="-122"/>
              <a:cs typeface="微软雅黑" panose="020B0503020204020204" charset="-122"/>
            </a:endParaRPr>
          </a:p>
        </p:txBody>
      </p:sp>
      <p:sp>
        <p:nvSpPr>
          <p:cNvPr id="776" name="object 40"/>
          <p:cNvSpPr txBox="1"/>
          <p:nvPr/>
        </p:nvSpPr>
        <p:spPr>
          <a:xfrm>
            <a:off x="1268320" y="2777205"/>
            <a:ext cx="3694456" cy="2171701"/>
          </a:xfrm>
          <a:prstGeom prst="rect">
            <a:avLst/>
          </a:prstGeom>
          <a:ln w="12700">
            <a:miter lim="400000"/>
          </a:ln>
        </p:spPr>
        <p:txBody>
          <a:bodyPr lIns="0" tIns="0" rIns="0" bIns="0">
            <a:spAutoFit/>
          </a:bodyPr>
          <a:lstStyle/>
          <a:p>
            <a:pPr algn="just" defTabSz="963295">
              <a:lnSpc>
                <a:spcPct val="150000"/>
              </a:lnSpc>
              <a:spcBef>
                <a:spcPts val="100"/>
              </a:spcBef>
              <a:defRPr sz="1400">
                <a:latin typeface="微软雅黑" panose="020B0503020204020204" charset="-122"/>
                <a:ea typeface="微软雅黑" panose="020B0503020204020204" charset="-122"/>
                <a:cs typeface="微软雅黑" panose="020B0503020204020204" charset="-122"/>
                <a:sym typeface="微软雅黑" panose="020B0503020204020204" charset="-122"/>
              </a:defRPr>
            </a:pPr>
            <a:r>
              <a:t>中华特产主营地方特产，在旅游景点、火车站、各大城市中心均已开设自己的特产店，目前全国门店300+。</a:t>
            </a:r>
          </a:p>
          <a:p>
            <a:pPr algn="just" defTabSz="963295">
              <a:lnSpc>
                <a:spcPct val="150000"/>
              </a:lnSpc>
              <a:spcBef>
                <a:spcPts val="100"/>
              </a:spcBef>
              <a:defRPr sz="1400">
                <a:latin typeface="微软雅黑" panose="020B0503020204020204" charset="-122"/>
                <a:ea typeface="微软雅黑" panose="020B0503020204020204" charset="-122"/>
                <a:cs typeface="微软雅黑" panose="020B0503020204020204" charset="-122"/>
                <a:sym typeface="微软雅黑" panose="020B0503020204020204" charset="-122"/>
              </a:defRPr>
            </a:pPr>
            <a:r>
              <a:t>中华特产目前的业务还是以线下为主，线上刚开始做，准备打造自己的特产专卖的自建平台。对线上线下会员、财务打通有一定要求。</a:t>
            </a:r>
          </a:p>
        </p:txBody>
      </p:sp>
      <p:sp>
        <p:nvSpPr>
          <p:cNvPr id="777" name="鸿星尔克"/>
          <p:cNvSpPr txBox="1"/>
          <p:nvPr/>
        </p:nvSpPr>
        <p:spPr>
          <a:xfrm>
            <a:off x="2114799" y="1561841"/>
            <a:ext cx="1069325" cy="368285"/>
          </a:xfrm>
          <a:prstGeom prst="rect">
            <a:avLst/>
          </a:prstGeom>
          <a:ln w="12700">
            <a:miter lim="400000"/>
          </a:ln>
        </p:spPr>
        <p:txBody>
          <a:bodyPr wrap="none" lIns="25392" tIns="25392" rIns="25392" bIns="25392">
            <a:spAutoFit/>
          </a:bodyPr>
          <a:lstStyle>
            <a:lvl1pPr defTabSz="677545">
              <a:defRPr b="1" spc="180"/>
            </a:lvl1pPr>
          </a:lstStyle>
          <a:p>
            <a:r>
              <a:rPr>
                <a:latin typeface="微软雅黑" panose="020B0503020204020204" charset="-122"/>
                <a:ea typeface="微软雅黑" panose="020B0503020204020204" charset="-122"/>
              </a:rPr>
              <a:t>中华特产</a:t>
            </a:r>
            <a:endParaRPr>
              <a:latin typeface="微软雅黑" panose="020B0503020204020204" charset="-122"/>
              <a:ea typeface="微软雅黑" panose="020B0503020204020204" charset="-122"/>
            </a:endParaRPr>
          </a:p>
        </p:txBody>
      </p:sp>
      <p:sp>
        <p:nvSpPr>
          <p:cNvPr id="778" name="公司简介"/>
          <p:cNvSpPr txBox="1"/>
          <p:nvPr/>
        </p:nvSpPr>
        <p:spPr>
          <a:xfrm>
            <a:off x="465664" y="241065"/>
            <a:ext cx="10658993"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—中华特产</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—全平台会员营销，培养忠实“中华”粉</a:t>
            </a:r>
            <a:endParaRPr>
              <a:latin typeface="微软雅黑" panose="020B0503020204020204" charset="-122"/>
              <a:ea typeface="微软雅黑" panose="020B0503020204020204" charset="-122"/>
              <a:cs typeface="微软雅黑" panose="020B0503020204020204" charset="-122"/>
            </a:endParaRPr>
          </a:p>
        </p:txBody>
      </p:sp>
      <p:pic>
        <p:nvPicPr>
          <p:cNvPr id="779" name="5005.jpeg" descr="5005.jpeg"/>
          <p:cNvPicPr>
            <a:picLocks noChangeAspect="1"/>
          </p:cNvPicPr>
          <p:nvPr/>
        </p:nvPicPr>
        <p:blipFill>
          <a:blip r:embed="rId1"/>
          <a:stretch>
            <a:fillRect/>
          </a:stretch>
        </p:blipFill>
        <p:spPr>
          <a:xfrm>
            <a:off x="1231358" y="1394073"/>
            <a:ext cx="739393" cy="739393"/>
          </a:xfrm>
          <a:prstGeom prst="rect">
            <a:avLst/>
          </a:prstGeom>
          <a:ln w="12700">
            <a:miter lim="400000"/>
            <a:headEnd/>
            <a:tailEnd/>
          </a:ln>
        </p:spPr>
      </p:pic>
      <p:pic>
        <p:nvPicPr>
          <p:cNvPr id="780" name="图像" descr="图像"/>
          <p:cNvPicPr/>
          <p:nvPr/>
        </p:nvPicPr>
        <p:blipFill>
          <a:blip r:embed="rId2"/>
          <a:stretch>
            <a:fillRect/>
          </a:stretch>
        </p:blipFill>
        <p:spPr>
          <a:xfrm>
            <a:off x="5268154" y="1510127"/>
            <a:ext cx="7612299" cy="4654054"/>
          </a:xfrm>
          <a:prstGeom prst="rect">
            <a:avLst/>
          </a:prstGeom>
          <a:ln w="12700">
            <a:miter lim="400000"/>
            <a:headEnd/>
            <a:tailEnd/>
          </a:ln>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 name="圆角矩形"/>
          <p:cNvSpPr/>
          <p:nvPr/>
        </p:nvSpPr>
        <p:spPr>
          <a:xfrm>
            <a:off x="1171575" y="1414145"/>
            <a:ext cx="7397750" cy="474345"/>
          </a:xfrm>
          <a:prstGeom prst="roundRect">
            <a:avLst>
              <a:gd name="adj" fmla="val 22630"/>
            </a:avLst>
          </a:prstGeom>
          <a:ln w="19050">
            <a:solidFill>
              <a:srgbClr val="FFFFFF"/>
            </a:solidFill>
            <a:custDash>
              <a:ds d="200000" sp="200000"/>
            </a:custDash>
            <a:miter lim="400000"/>
          </a:ln>
        </p:spPr>
        <p:txBody>
          <a:bodyPr lIns="45718" tIns="45718" rIns="45718" bIns="45718" anchor="ctr"/>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83" name="圆角矩形"/>
          <p:cNvSpPr/>
          <p:nvPr/>
        </p:nvSpPr>
        <p:spPr>
          <a:xfrm>
            <a:off x="1214531" y="2661732"/>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84" name="圆角矩形"/>
          <p:cNvSpPr/>
          <p:nvPr/>
        </p:nvSpPr>
        <p:spPr>
          <a:xfrm>
            <a:off x="1214531" y="3498988"/>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85" name="圆角矩形"/>
          <p:cNvSpPr/>
          <p:nvPr/>
        </p:nvSpPr>
        <p:spPr>
          <a:xfrm>
            <a:off x="1214531" y="4290024"/>
            <a:ext cx="3082380"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86" name="object 40"/>
          <p:cNvSpPr txBox="1"/>
          <p:nvPr/>
        </p:nvSpPr>
        <p:spPr>
          <a:xfrm>
            <a:off x="1300104" y="2272615"/>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rPr>
              <a:t>项目成效：</a:t>
            </a:r>
            <a:endParaRPr>
              <a:latin typeface="微软雅黑" panose="020B0503020204020204" charset="-122"/>
              <a:ea typeface="微软雅黑" panose="020B0503020204020204" charset="-122"/>
            </a:endParaRPr>
          </a:p>
        </p:txBody>
      </p:sp>
      <p:sp>
        <p:nvSpPr>
          <p:cNvPr id="787" name="object 40"/>
          <p:cNvSpPr txBox="1"/>
          <p:nvPr/>
        </p:nvSpPr>
        <p:spPr>
          <a:xfrm>
            <a:off x="1342488" y="2697280"/>
            <a:ext cx="4778514" cy="2987026"/>
          </a:xfrm>
          <a:prstGeom prst="rect">
            <a:avLst/>
          </a:prstGeom>
          <a:ln w="12700">
            <a:miter lim="400000"/>
          </a:ln>
        </p:spPr>
        <p:txBody>
          <a:bodyPr lIns="0" tIns="0" rIns="0" bIns="0">
            <a:spAutoFit/>
          </a:bodyPr>
          <a:lstStyle/>
          <a:p>
            <a:pPr algn="just" defTabSz="963295">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强大的数据支撑</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万里牛能整合线上线下数据，通过店内顾客浏览情况及选购情况对线上平台的产品陈列及会员营销推送提供一定支持。</a:t>
            </a:r>
            <a:r>
              <a:rPr sz="2400" b="1" baseline="-8000">
                <a:sym typeface="Helvetica"/>
              </a:rPr>
              <a:t>☑</a:t>
            </a:r>
            <a:r>
              <a:rPr b="1" spc="140">
                <a:sym typeface="Helvetica"/>
              </a:rPr>
              <a:t>线上线下会员营销</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统一线上线下会员管理，对消费者进行更丰富、多样化的产品触达和营销，帮助中特培养出一批忠实用户。</a:t>
            </a:r>
          </a:p>
          <a:p>
            <a:pPr algn="just" defTabSz="963295">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线下ERP打通</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万里牛ERP、POS与财务系统打通，不用中特自己再去自己组合，提高工作效率。</a:t>
            </a:r>
          </a:p>
        </p:txBody>
      </p:sp>
      <p:sp>
        <p:nvSpPr>
          <p:cNvPr id="788" name="object 40"/>
          <p:cNvSpPr txBox="1"/>
          <p:nvPr/>
        </p:nvSpPr>
        <p:spPr>
          <a:xfrm>
            <a:off x="1406060" y="1530460"/>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cs typeface="微软雅黑" panose="020B0503020204020204" charset="-122"/>
              </a:rPr>
              <a:t>解决方案使用产品： </a:t>
            </a:r>
            <a:endParaRPr>
              <a:latin typeface="微软雅黑" panose="020B0503020204020204" charset="-122"/>
              <a:ea typeface="微软雅黑" panose="020B0503020204020204" charset="-122"/>
              <a:cs typeface="微软雅黑" panose="020B0503020204020204" charset="-122"/>
            </a:endParaRPr>
          </a:p>
        </p:txBody>
      </p:sp>
      <p:sp>
        <p:nvSpPr>
          <p:cNvPr id="789" name="object 40"/>
          <p:cNvSpPr txBox="1"/>
          <p:nvPr/>
        </p:nvSpPr>
        <p:spPr>
          <a:xfrm>
            <a:off x="3296285" y="1487805"/>
            <a:ext cx="5272405" cy="307340"/>
          </a:xfrm>
          <a:prstGeom prst="rect">
            <a:avLst/>
          </a:prstGeom>
          <a:ln w="12700">
            <a:miter lim="400000"/>
          </a:ln>
        </p:spPr>
        <p:txBody>
          <a:bodyPr wrap="square" lIns="0" tIns="0" rIns="0" bIns="0">
            <a:spAutoFit/>
          </a:bodyPr>
          <a:lstStyle>
            <a:lvl1pPr indent="12700" defTabSz="677545">
              <a:spcBef>
                <a:spcPts val="600"/>
              </a:spcBef>
              <a:defRPr sz="2000" b="1" spc="200">
                <a:solidFill>
                  <a:srgbClr val="FFFFFF"/>
                </a:solidFill>
              </a:defRPr>
            </a:lvl1pPr>
          </a:lstStyle>
          <a:p>
            <a:r>
              <a:rPr lang="zh-CN">
                <a:latin typeface="微软雅黑" panose="020B0503020204020204" charset="-122"/>
                <a:ea typeface="微软雅黑" panose="020B0503020204020204" charset="-122"/>
                <a:cs typeface="微软雅黑" panose="020B0503020204020204" charset="-122"/>
                <a:sym typeface="+mn-ea"/>
              </a:rPr>
              <a:t>微商城</a:t>
            </a:r>
            <a:r>
              <a:rPr lang="en-US" altLang="zh-CN">
                <a:latin typeface="微软雅黑" panose="020B0503020204020204" charset="-122"/>
                <a:ea typeface="微软雅黑" panose="020B0503020204020204" charset="-122"/>
                <a:cs typeface="微软雅黑" panose="020B0503020204020204" charset="-122"/>
                <a:sym typeface="+mn-ea"/>
              </a:rPr>
              <a:t>+</a:t>
            </a:r>
            <a:r>
              <a:rPr>
                <a:latin typeface="微软雅黑" panose="020B0503020204020204" charset="-122"/>
                <a:ea typeface="微软雅黑" panose="020B0503020204020204" charset="-122"/>
                <a:cs typeface="微软雅黑" panose="020B0503020204020204" charset="-122"/>
                <a:sym typeface="+mn-ea"/>
              </a:rPr>
              <a:t>万里牛智慧零售+ERP</a:t>
            </a:r>
            <a:r>
              <a:rPr lang="en-US">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sym typeface="+mn-ea"/>
              </a:rPr>
              <a:t>收银硬件</a:t>
            </a:r>
            <a:endParaRPr>
              <a:latin typeface="微软雅黑" panose="020B0503020204020204" charset="-122"/>
              <a:ea typeface="微软雅黑" panose="020B0503020204020204" charset="-122"/>
              <a:cs typeface="微软雅黑" panose="020B0503020204020204" charset="-122"/>
            </a:endParaRPr>
          </a:p>
        </p:txBody>
      </p:sp>
      <p:pic>
        <p:nvPicPr>
          <p:cNvPr id="790" name="WechatIMG66.jpeg" descr="WechatIMG66.jpeg"/>
          <p:cNvPicPr/>
          <p:nvPr/>
        </p:nvPicPr>
        <p:blipFill>
          <a:blip r:embed="rId1"/>
          <a:stretch>
            <a:fillRect/>
          </a:stretch>
        </p:blipFill>
        <p:spPr>
          <a:xfrm>
            <a:off x="6439155" y="2551887"/>
            <a:ext cx="5351563" cy="3271871"/>
          </a:xfrm>
          <a:prstGeom prst="rect">
            <a:avLst/>
          </a:prstGeom>
          <a:ln w="12700">
            <a:miter lim="400000"/>
            <a:headEnd/>
            <a:tailEnd/>
          </a:ln>
        </p:spPr>
      </p:pic>
      <p:sp>
        <p:nvSpPr>
          <p:cNvPr id="791" name="公司简介"/>
          <p:cNvSpPr txBox="1"/>
          <p:nvPr/>
        </p:nvSpPr>
        <p:spPr>
          <a:xfrm>
            <a:off x="465664" y="241065"/>
            <a:ext cx="10658993"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—中华特产</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—全平台会员营销，培养忠实“中华”粉</a:t>
            </a:r>
            <a:endParaRPr>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3" name="圆角矩形"/>
          <p:cNvSpPr/>
          <p:nvPr/>
        </p:nvSpPr>
        <p:spPr>
          <a:xfrm>
            <a:off x="902236" y="1215004"/>
            <a:ext cx="11112510" cy="5269703"/>
          </a:xfrm>
          <a:prstGeom prst="roundRect">
            <a:avLst>
              <a:gd name="adj" fmla="val 2150"/>
            </a:avLst>
          </a:prstGeom>
          <a:solidFill>
            <a:srgbClr val="FFFFFF"/>
          </a:solidFill>
          <a:ln w="12700">
            <a:miter lim="400000"/>
          </a:ln>
        </p:spPr>
        <p:txBody>
          <a:bodyPr lIns="25392" tIns="25392" rIns="25392" bIns="25392" anchor="ct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794" name="object 40"/>
          <p:cNvSpPr txBox="1"/>
          <p:nvPr/>
        </p:nvSpPr>
        <p:spPr>
          <a:xfrm>
            <a:off x="1268320" y="2373797"/>
            <a:ext cx="3082379" cy="254001"/>
          </a:xfrm>
          <a:prstGeom prst="rect">
            <a:avLst/>
          </a:prstGeom>
          <a:ln w="12700">
            <a:miter lim="400000"/>
          </a:ln>
        </p:spPr>
        <p:txBody>
          <a:bodyPr lIns="0" tIns="0" rIns="0" bIns="0">
            <a:spAutoFit/>
          </a:bodyPr>
          <a:lstStyle/>
          <a:p>
            <a:pPr indent="12700" defTabSz="677545">
              <a:defRPr sz="1400" b="1" spc="140">
                <a:solidFill>
                  <a:srgbClr val="333333"/>
                </a:solidFill>
              </a:defRPr>
            </a:pPr>
            <a:r>
              <a:rPr>
                <a:latin typeface="微软雅黑" panose="020B0503020204020204" charset="-122"/>
                <a:ea typeface="微软雅黑" panose="020B0503020204020204" charset="-122"/>
                <a:cs typeface="微软雅黑" panose="020B0503020204020204" charset="-122"/>
              </a:rPr>
              <a:t>背景</a:t>
            </a:r>
            <a:r>
              <a:rPr spc="0">
                <a:latin typeface="微软雅黑" panose="020B0503020204020204" charset="-122"/>
                <a:ea typeface="微软雅黑" panose="020B0503020204020204" charset="-122"/>
                <a:cs typeface="微软雅黑" panose="020B0503020204020204" charset="-122"/>
              </a:rPr>
              <a:t>介绍：</a:t>
            </a:r>
            <a:r>
              <a:rPr spc="-251">
                <a:latin typeface="微软雅黑" panose="020B0503020204020204" charset="-122"/>
                <a:ea typeface="微软雅黑" panose="020B0503020204020204" charset="-122"/>
                <a:cs typeface="微软雅黑" panose="020B0503020204020204" charset="-122"/>
              </a:rPr>
              <a:t> </a:t>
            </a:r>
            <a:endParaRPr spc="-251">
              <a:latin typeface="微软雅黑" panose="020B0503020204020204" charset="-122"/>
              <a:ea typeface="微软雅黑" panose="020B0503020204020204" charset="-122"/>
              <a:cs typeface="微软雅黑" panose="020B0503020204020204" charset="-122"/>
            </a:endParaRPr>
          </a:p>
        </p:txBody>
      </p:sp>
      <p:sp>
        <p:nvSpPr>
          <p:cNvPr id="795" name="object 40"/>
          <p:cNvSpPr txBox="1"/>
          <p:nvPr/>
        </p:nvSpPr>
        <p:spPr>
          <a:xfrm>
            <a:off x="1268320" y="2777205"/>
            <a:ext cx="3694456" cy="1943101"/>
          </a:xfrm>
          <a:prstGeom prst="rect">
            <a:avLst/>
          </a:prstGeom>
          <a:ln w="12700">
            <a:miter lim="400000"/>
          </a:ln>
        </p:spPr>
        <p:txBody>
          <a:bodyPr lIns="0" tIns="0" rIns="0" bIns="0">
            <a:spAutoFit/>
          </a:bodyPr>
          <a:lstStyle>
            <a:lvl1pPr marR="53340" indent="12700" algn="just" defTabSz="677545">
              <a:lnSpc>
                <a:spcPct val="133000"/>
              </a:lnSpc>
              <a:spcBef>
                <a:spcPts val="900"/>
              </a:spcBef>
              <a:defRPr sz="1400" spc="140">
                <a:solidFill>
                  <a:srgbClr val="333333"/>
                </a:solidFill>
              </a:defRPr>
            </a:lvl1pPr>
          </a:lstStyle>
          <a:p>
            <a:r>
              <a:rPr>
                <a:latin typeface="微软雅黑" panose="020B0503020204020204" charset="-122"/>
                <a:ea typeface="微软雅黑" panose="020B0503020204020204" charset="-122"/>
              </a:rPr>
              <a:t>全球汇是一家主营进口食品、日用百货、母婴用品等综合性类目的零售门店，并经营线上多年的微商城，随着线上线下一体化趋势的推动，全球汇需要线下门店和线上微商城做打通，同时母婴产品存在很多寄存业务，目前使用收银系统无法满足。</a:t>
            </a:r>
            <a:endParaRPr>
              <a:latin typeface="微软雅黑" panose="020B0503020204020204" charset="-122"/>
              <a:ea typeface="微软雅黑" panose="020B0503020204020204" charset="-122"/>
            </a:endParaRPr>
          </a:p>
        </p:txBody>
      </p:sp>
      <p:sp>
        <p:nvSpPr>
          <p:cNvPr id="796" name="鸿星尔克"/>
          <p:cNvSpPr txBox="1"/>
          <p:nvPr/>
        </p:nvSpPr>
        <p:spPr>
          <a:xfrm>
            <a:off x="2114799" y="1561841"/>
            <a:ext cx="817865" cy="368285"/>
          </a:xfrm>
          <a:prstGeom prst="rect">
            <a:avLst/>
          </a:prstGeom>
          <a:ln w="12700">
            <a:miter lim="400000"/>
          </a:ln>
        </p:spPr>
        <p:txBody>
          <a:bodyPr wrap="none" lIns="25392" tIns="25392" rIns="25392" bIns="25392">
            <a:spAutoFit/>
          </a:bodyPr>
          <a:lstStyle>
            <a:lvl1pPr defTabSz="677545">
              <a:defRPr b="1" spc="180"/>
            </a:lvl1pPr>
          </a:lstStyle>
          <a:p>
            <a:r>
              <a:rPr>
                <a:latin typeface="微软雅黑" panose="020B0503020204020204" charset="-122"/>
                <a:ea typeface="微软雅黑" panose="020B0503020204020204" charset="-122"/>
              </a:rPr>
              <a:t>全球汇</a:t>
            </a:r>
            <a:endParaRPr>
              <a:latin typeface="微软雅黑" panose="020B0503020204020204" charset="-122"/>
              <a:ea typeface="微软雅黑" panose="020B0503020204020204" charset="-122"/>
            </a:endParaRPr>
          </a:p>
        </p:txBody>
      </p:sp>
      <p:sp>
        <p:nvSpPr>
          <p:cNvPr id="797" name="公司简介"/>
          <p:cNvSpPr txBox="1"/>
          <p:nvPr/>
        </p:nvSpPr>
        <p:spPr>
          <a:xfrm>
            <a:off x="465664" y="241065"/>
            <a:ext cx="11112508"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—全球汇</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—搭建私域流量体系，助力母婴门店零售升级</a:t>
            </a:r>
            <a:endParaRPr>
              <a:latin typeface="微软雅黑" panose="020B0503020204020204" charset="-122"/>
              <a:ea typeface="微软雅黑" panose="020B0503020204020204" charset="-122"/>
              <a:cs typeface="微软雅黑" panose="020B0503020204020204" charset="-122"/>
            </a:endParaRPr>
          </a:p>
        </p:txBody>
      </p:sp>
      <p:pic>
        <p:nvPicPr>
          <p:cNvPr id="798" name="图像" descr="图像"/>
          <p:cNvPicPr>
            <a:picLocks noChangeAspect="1"/>
          </p:cNvPicPr>
          <p:nvPr/>
        </p:nvPicPr>
        <p:blipFill>
          <a:blip r:embed="rId1"/>
          <a:stretch>
            <a:fillRect/>
          </a:stretch>
        </p:blipFill>
        <p:spPr>
          <a:xfrm>
            <a:off x="1253365" y="1394390"/>
            <a:ext cx="738759" cy="738759"/>
          </a:xfrm>
          <a:prstGeom prst="rect">
            <a:avLst/>
          </a:prstGeom>
          <a:ln w="12700">
            <a:miter lim="400000"/>
            <a:headEnd/>
            <a:tailEnd/>
          </a:ln>
        </p:spPr>
      </p:pic>
      <p:pic>
        <p:nvPicPr>
          <p:cNvPr id="799" name="IMG_7164" descr="IMG_7164"/>
          <p:cNvPicPr/>
          <p:nvPr/>
        </p:nvPicPr>
        <p:blipFill>
          <a:blip r:embed="rId2"/>
          <a:srcRect t="19174" r="9192" b="3139"/>
          <a:stretch>
            <a:fillRect/>
          </a:stretch>
        </p:blipFill>
        <p:spPr>
          <a:xfrm rot="10800000">
            <a:off x="5276719" y="1520722"/>
            <a:ext cx="7619072" cy="4658195"/>
          </a:xfrm>
          <a:prstGeom prst="rect">
            <a:avLst/>
          </a:prstGeom>
          <a:ln w="12700">
            <a:miter lim="400000"/>
            <a:headEnd/>
            <a:tailEnd/>
          </a:ln>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 name="圆角矩形"/>
          <p:cNvSpPr/>
          <p:nvPr/>
        </p:nvSpPr>
        <p:spPr>
          <a:xfrm>
            <a:off x="1171575" y="1414145"/>
            <a:ext cx="7471410" cy="474345"/>
          </a:xfrm>
          <a:prstGeom prst="roundRect">
            <a:avLst>
              <a:gd name="adj" fmla="val 22630"/>
            </a:avLst>
          </a:prstGeom>
          <a:ln w="19050">
            <a:solidFill>
              <a:srgbClr val="FFFFFF"/>
            </a:solidFill>
            <a:custDash>
              <a:ds d="200000" sp="200000"/>
            </a:custDash>
            <a:miter lim="400000"/>
          </a:ln>
        </p:spPr>
        <p:txBody>
          <a:bodyPr lIns="45718" tIns="45718" rIns="45718" bIns="45718" anchor="ctr"/>
          <a:lstStyle/>
          <a:p>
            <a:pPr defTabSz="677545">
              <a:defRPr sz="1200">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802" name="圆角矩形"/>
          <p:cNvSpPr/>
          <p:nvPr/>
        </p:nvSpPr>
        <p:spPr>
          <a:xfrm>
            <a:off x="1214531" y="2661732"/>
            <a:ext cx="3302001"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803" name="圆角矩形"/>
          <p:cNvSpPr/>
          <p:nvPr/>
        </p:nvSpPr>
        <p:spPr>
          <a:xfrm>
            <a:off x="1214531" y="3598433"/>
            <a:ext cx="3302001"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804" name="圆角矩形"/>
          <p:cNvSpPr/>
          <p:nvPr/>
        </p:nvSpPr>
        <p:spPr>
          <a:xfrm>
            <a:off x="1214531" y="4709124"/>
            <a:ext cx="3302001" cy="345990"/>
          </a:xfrm>
          <a:prstGeom prst="roundRect">
            <a:avLst>
              <a:gd name="adj" fmla="val 42662"/>
            </a:avLst>
          </a:prstGeom>
          <a:solidFill>
            <a:srgbClr val="2962E3"/>
          </a:solidFill>
          <a:ln w="12700">
            <a:miter lim="400000"/>
          </a:ln>
        </p:spPr>
        <p:txBody>
          <a:bodyPr lIns="45718" tIns="45718" rIns="45718" bIns="45718" anchor="ctr"/>
          <a:lstStyle/>
          <a:p>
            <a:pPr algn="ctr">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805" name="object 40"/>
          <p:cNvSpPr txBox="1"/>
          <p:nvPr/>
        </p:nvSpPr>
        <p:spPr>
          <a:xfrm>
            <a:off x="1300104" y="2272615"/>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rPr>
              <a:t>项目成效：</a:t>
            </a:r>
            <a:endParaRPr>
              <a:latin typeface="微软雅黑" panose="020B0503020204020204" charset="-122"/>
              <a:ea typeface="微软雅黑" panose="020B0503020204020204" charset="-122"/>
            </a:endParaRPr>
          </a:p>
        </p:txBody>
      </p:sp>
      <p:sp>
        <p:nvSpPr>
          <p:cNvPr id="806" name="object 40"/>
          <p:cNvSpPr txBox="1"/>
          <p:nvPr/>
        </p:nvSpPr>
        <p:spPr>
          <a:xfrm>
            <a:off x="1342488" y="2697280"/>
            <a:ext cx="4778514" cy="3830276"/>
          </a:xfrm>
          <a:prstGeom prst="rect">
            <a:avLst/>
          </a:prstGeom>
          <a:ln w="12700">
            <a:miter lim="400000"/>
          </a:ln>
        </p:spPr>
        <p:txBody>
          <a:bodyPr lIns="0" tIns="0" rIns="0" bIns="0">
            <a:spAutoFit/>
          </a:bodyPr>
          <a:lstStyle/>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门店寄存业务支持</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万里牛零售支持客户购买商品寄存在店业务，有效解决了母婴产品（奶粉）寄存场景需求。</a:t>
            </a: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搭建私域流量，线上线下一体化</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全球汇多年线上微商城运营，积累了一定量的粉丝，万里牛零售系统的上线，真正实现了线上线下商品、库存、会员、卡券营销一体化管理，驱动粉丝到店消费。</a:t>
            </a: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2400" b="1" baseline="-8000">
                <a:sym typeface="Helvetica"/>
              </a:rPr>
              <a:t>☑</a:t>
            </a:r>
            <a:r>
              <a:rPr b="1" spc="140">
                <a:sym typeface="Helvetica"/>
              </a:rPr>
              <a:t>移动收银、盘点</a:t>
            </a:r>
            <a:endParaRPr b="1" spc="140">
              <a:sym typeface="Helvetica"/>
            </a:endParaRPr>
          </a:p>
          <a:p>
            <a:pPr algn="just" defTabSz="963295">
              <a:lnSpc>
                <a:spcPct val="130000"/>
              </a:lnSpc>
              <a:defRPr sz="14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全球汇门店有二大层，导购移动化收银大大提高了门店高峰期收银的效率；手机APP移动盘点、入库、上下架货品，门店经营管理效率大大提升。</a:t>
            </a:r>
          </a:p>
        </p:txBody>
      </p:sp>
      <p:sp>
        <p:nvSpPr>
          <p:cNvPr id="807" name="object 40"/>
          <p:cNvSpPr txBox="1"/>
          <p:nvPr/>
        </p:nvSpPr>
        <p:spPr>
          <a:xfrm>
            <a:off x="1406060" y="1530460"/>
            <a:ext cx="3082379" cy="254001"/>
          </a:xfrm>
          <a:prstGeom prst="rect">
            <a:avLst/>
          </a:prstGeom>
          <a:ln w="12700">
            <a:miter lim="400000"/>
          </a:ln>
        </p:spPr>
        <p:txBody>
          <a:bodyPr lIns="0" tIns="0" rIns="0" bIns="0">
            <a:spAutoFit/>
          </a:bodyPr>
          <a:lstStyle>
            <a:lvl1pPr indent="12700" defTabSz="677545">
              <a:defRPr sz="1400" b="1" spc="140">
                <a:solidFill>
                  <a:srgbClr val="FFFFFF"/>
                </a:solidFill>
              </a:defRPr>
            </a:lvl1pPr>
          </a:lstStyle>
          <a:p>
            <a:r>
              <a:rPr>
                <a:latin typeface="微软雅黑" panose="020B0503020204020204" charset="-122"/>
                <a:ea typeface="微软雅黑" panose="020B0503020204020204" charset="-122"/>
                <a:cs typeface="微软雅黑" panose="020B0503020204020204" charset="-122"/>
              </a:rPr>
              <a:t>解决方案使用产品： </a:t>
            </a:r>
            <a:endParaRPr>
              <a:latin typeface="微软雅黑" panose="020B0503020204020204" charset="-122"/>
              <a:ea typeface="微软雅黑" panose="020B0503020204020204" charset="-122"/>
              <a:cs typeface="微软雅黑" panose="020B0503020204020204" charset="-122"/>
            </a:endParaRPr>
          </a:p>
        </p:txBody>
      </p:sp>
      <p:sp>
        <p:nvSpPr>
          <p:cNvPr id="808" name="object 40"/>
          <p:cNvSpPr txBox="1"/>
          <p:nvPr/>
        </p:nvSpPr>
        <p:spPr>
          <a:xfrm>
            <a:off x="3296285" y="1487805"/>
            <a:ext cx="5289550" cy="307340"/>
          </a:xfrm>
          <a:prstGeom prst="rect">
            <a:avLst/>
          </a:prstGeom>
          <a:ln w="12700">
            <a:miter lim="400000"/>
          </a:ln>
        </p:spPr>
        <p:txBody>
          <a:bodyPr wrap="square" lIns="0" tIns="0" rIns="0" bIns="0">
            <a:spAutoFit/>
          </a:bodyPr>
          <a:lstStyle>
            <a:lvl1pPr indent="12700" defTabSz="677545">
              <a:spcBef>
                <a:spcPts val="600"/>
              </a:spcBef>
              <a:defRPr sz="2000" b="1" spc="200">
                <a:solidFill>
                  <a:srgbClr val="FFFFFF"/>
                </a:solidFill>
              </a:defRPr>
            </a:lvl1pPr>
          </a:lstStyle>
          <a:p>
            <a:r>
              <a:rPr lang="zh-CN">
                <a:latin typeface="微软雅黑" panose="020B0503020204020204" charset="-122"/>
                <a:ea typeface="微软雅黑" panose="020B0503020204020204" charset="-122"/>
                <a:cs typeface="微软雅黑" panose="020B0503020204020204" charset="-122"/>
              </a:rPr>
              <a:t>微商城</a:t>
            </a:r>
            <a:r>
              <a:rPr lang="en-US" altLang="zh-CN">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万里牛智慧零售+ERP</a:t>
            </a:r>
            <a:r>
              <a:rPr lang="en-US">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收银硬件</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809" name="IMG_5113.jpeg" descr="IMG_5113.jpeg"/>
          <p:cNvPicPr/>
          <p:nvPr/>
        </p:nvPicPr>
        <p:blipFill>
          <a:blip r:embed="rId1"/>
          <a:stretch>
            <a:fillRect/>
          </a:stretch>
        </p:blipFill>
        <p:spPr>
          <a:xfrm>
            <a:off x="6442229" y="2551887"/>
            <a:ext cx="5351562" cy="3271871"/>
          </a:xfrm>
          <a:prstGeom prst="rect">
            <a:avLst/>
          </a:prstGeom>
          <a:ln w="12700">
            <a:miter lim="400000"/>
            <a:headEnd/>
            <a:tailEnd/>
          </a:ln>
        </p:spPr>
      </p:pic>
      <p:sp>
        <p:nvSpPr>
          <p:cNvPr id="810" name="公司简介"/>
          <p:cNvSpPr txBox="1"/>
          <p:nvPr/>
        </p:nvSpPr>
        <p:spPr>
          <a:xfrm>
            <a:off x="465664" y="241065"/>
            <a:ext cx="11112508" cy="534669"/>
          </a:xfrm>
          <a:prstGeom prst="rect">
            <a:avLst/>
          </a:prstGeom>
          <a:ln w="12700">
            <a:miter lim="400000"/>
          </a:ln>
        </p:spPr>
        <p:txBody>
          <a:bodyPr lIns="32384" tIns="32384" rIns="32384" bIns="32384">
            <a:spAutoFit/>
          </a:bodyPr>
          <a:lstStyle/>
          <a:p>
            <a:pPr algn="just" defTabSz="912495">
              <a:lnSpc>
                <a:spcPct val="150000"/>
              </a:lnSpc>
              <a:defRPr sz="2600" b="1" spc="260">
                <a:solidFill>
                  <a:srgbClr val="FFFFFF"/>
                </a:solidFill>
              </a:defRPr>
            </a:pPr>
            <a:r>
              <a:rPr>
                <a:latin typeface="微软雅黑" panose="020B0503020204020204" charset="-122"/>
                <a:ea typeface="微软雅黑" panose="020B0503020204020204" charset="-122"/>
                <a:cs typeface="微软雅黑" panose="020B0503020204020204" charset="-122"/>
              </a:rPr>
              <a:t>经典案例</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—全球汇</a:t>
            </a:r>
            <a:r>
              <a:rPr spc="-182">
                <a:latin typeface="微软雅黑" panose="020B0503020204020204" charset="-122"/>
                <a:ea typeface="微软雅黑" panose="020B0503020204020204" charset="-122"/>
                <a:cs typeface="微软雅黑" panose="020B0503020204020204" charset="-122"/>
              </a:rPr>
              <a:t>—</a:t>
            </a:r>
            <a:r>
              <a:rPr>
                <a:latin typeface="微软雅黑" panose="020B0503020204020204" charset="-122"/>
                <a:ea typeface="微软雅黑" panose="020B0503020204020204" charset="-122"/>
                <a:cs typeface="微软雅黑" panose="020B0503020204020204" charset="-122"/>
              </a:rPr>
              <a:t>—搭建私域流量体系，助力母婴门店零售升级</a:t>
            </a:r>
            <a:endParaRPr>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2" name="零售ppt封底-06.png" descr="零售ppt封底-06.png"/>
          <p:cNvPicPr>
            <a:picLocks noChangeAspect="1"/>
          </p:cNvPicPr>
          <p:nvPr/>
        </p:nvPicPr>
        <p:blipFill>
          <a:blip r:embed="rId1"/>
          <a:stretch>
            <a:fillRect/>
          </a:stretch>
        </p:blipFill>
        <p:spPr>
          <a:xfrm>
            <a:off x="3344" y="0"/>
            <a:ext cx="12845712" cy="7226301"/>
          </a:xfrm>
          <a:prstGeom prst="rect">
            <a:avLst/>
          </a:prstGeom>
          <a:ln w="12700">
            <a:miter lim="400000"/>
            <a:headEnd/>
            <a:tailEnd/>
          </a:ln>
        </p:spPr>
      </p:pic>
      <p:grpSp>
        <p:nvGrpSpPr>
          <p:cNvPr id="817" name="成组"/>
          <p:cNvGrpSpPr/>
          <p:nvPr/>
        </p:nvGrpSpPr>
        <p:grpSpPr>
          <a:xfrm>
            <a:off x="3545763" y="5633079"/>
            <a:ext cx="6515100" cy="1123028"/>
            <a:chOff x="-486411" y="-3"/>
            <a:chExt cx="6515097" cy="1123027"/>
          </a:xfrm>
        </p:grpSpPr>
        <p:grpSp>
          <p:nvGrpSpPr>
            <p:cNvPr id="815" name="成组"/>
            <p:cNvGrpSpPr/>
            <p:nvPr/>
          </p:nvGrpSpPr>
          <p:grpSpPr>
            <a:xfrm>
              <a:off x="500121" y="-3"/>
              <a:ext cx="1416896" cy="597534"/>
              <a:chOff x="-1" y="-2"/>
              <a:chExt cx="1416895" cy="597534"/>
            </a:xfrm>
          </p:grpSpPr>
          <p:pic>
            <p:nvPicPr>
              <p:cNvPr id="813" name="图像" descr="图像"/>
              <p:cNvPicPr>
                <a:picLocks noChangeAspect="1"/>
              </p:cNvPicPr>
              <p:nvPr/>
            </p:nvPicPr>
            <p:blipFill>
              <a:blip r:embed="rId2"/>
              <a:stretch>
                <a:fillRect/>
              </a:stretch>
            </p:blipFill>
            <p:spPr>
              <a:xfrm>
                <a:off x="-1" y="77467"/>
                <a:ext cx="508004" cy="508007"/>
              </a:xfrm>
              <a:prstGeom prst="rect">
                <a:avLst/>
              </a:prstGeom>
              <a:ln w="12700" cap="flat">
                <a:noFill/>
                <a:miter lim="400000"/>
                <a:headEnd/>
                <a:tailEnd/>
              </a:ln>
              <a:effectLst/>
            </p:spPr>
          </p:pic>
          <p:sp>
            <p:nvSpPr>
              <p:cNvPr id="814" name="400-168-1506"/>
              <p:cNvSpPr/>
              <p:nvPr/>
            </p:nvSpPr>
            <p:spPr>
              <a:xfrm>
                <a:off x="574978" y="-2"/>
                <a:ext cx="841916" cy="597534"/>
              </a:xfrm>
              <a:prstGeom prst="line">
                <a:avLst/>
              </a:prstGeom>
              <a:noFill/>
              <a:ln w="12700" cap="flat">
                <a:noFill/>
                <a:miter lim="400000"/>
              </a:ln>
              <a:effectLst/>
            </p:spPr>
            <p:txBody>
              <a:bodyPr wrap="none" lIns="45718" tIns="45718" rIns="45718" bIns="45718" numCol="1" anchor="t">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300" b="1" spc="5">
                    <a:solidFill>
                      <a:srgbClr val="5570C4"/>
                    </a:solidFill>
                  </a:defRPr>
                </a:lvl1pPr>
              </a:lstStyle>
              <a:p>
                <a:r>
                  <a:rPr lang="en-US"/>
                  <a:t>18067956863</a:t>
                </a:r>
                <a:endParaRPr lang="en-US"/>
              </a:p>
            </p:txBody>
          </p:sp>
        </p:grpSp>
        <p:sp>
          <p:nvSpPr>
            <p:cNvPr id="816" name="杭州湖畔网络技术有限公司    /   官网 http://www.hupun.com"/>
            <p:cNvSpPr/>
            <p:nvPr/>
          </p:nvSpPr>
          <p:spPr>
            <a:xfrm>
              <a:off x="-486411" y="832829"/>
              <a:ext cx="6515097" cy="290195"/>
            </a:xfrm>
            <a:prstGeom prst="line">
              <a:avLst/>
            </a:prstGeom>
            <a:noFill/>
            <a:ln w="12700" cap="flat">
              <a:noFill/>
              <a:miter lim="400000"/>
            </a:ln>
            <a:effectLst/>
          </p:spPr>
          <p:txBody>
            <a:bodyPr wrap="none" lIns="45718" tIns="45718" rIns="45718" bIns="45718" numCol="1" anchor="t">
              <a:spAutoFit/>
            </a:bodyPr>
            <a:lstStyle/>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spc="5">
                  <a:solidFill>
                    <a:srgbClr val="5B79D7"/>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杭州</a:t>
              </a:r>
              <a:r>
                <a:rPr lang="zh-CN"/>
                <a:t>海纳数字科技</a:t>
              </a:r>
              <a:r>
                <a:t>有限公司    /   官网 h</a:t>
              </a:r>
              <a:r>
                <a:rPr spc="10"/>
                <a:t>ttp://www</a:t>
              </a:r>
              <a:r>
                <a:t>.</a:t>
              </a:r>
              <a:r>
                <a:rPr lang="en-US" spc="10"/>
                <a:t>qibo</a:t>
              </a:r>
              <a:r>
                <a:rPr spc="10"/>
                <a:t>.com</a:t>
              </a:r>
              <a:r>
                <a:rPr lang="en-US" spc="10"/>
                <a:t>    www.weifenxiao.com</a:t>
              </a:r>
              <a:r>
                <a:rPr spc="10"/>
                <a:t> </a:t>
              </a:r>
              <a:endParaRPr spc="10"/>
            </a:p>
          </p:txBody>
        </p:sp>
      </p:grpSp>
      <p:sp>
        <p:nvSpPr>
          <p:cNvPr id="818" name="全渠道零售云服务商"/>
          <p:cNvSpPr txBox="1"/>
          <p:nvPr/>
        </p:nvSpPr>
        <p:spPr>
          <a:xfrm>
            <a:off x="3239116" y="1659443"/>
            <a:ext cx="6262370" cy="859155"/>
          </a:xfrm>
          <a:prstGeom prst="rect">
            <a:avLst/>
          </a:prstGeom>
          <a:ln w="12700">
            <a:miter lim="400000"/>
          </a:ln>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5000" b="1" spc="400">
                <a:solidFill>
                  <a:srgbClr val="FFFFFF"/>
                </a:solidFill>
              </a:defRPr>
            </a:lvl1pPr>
          </a:lstStyle>
          <a:p>
            <a:r>
              <a:rPr>
                <a:latin typeface="微软雅黑" panose="020B0503020204020204" charset="-122"/>
                <a:ea typeface="微软雅黑" panose="020B0503020204020204" charset="-122"/>
              </a:rPr>
              <a:t>全渠道零售云服务商</a:t>
            </a:r>
            <a:endParaRPr>
              <a:latin typeface="微软雅黑" panose="020B0503020204020204" charset="-122"/>
              <a:ea typeface="微软雅黑" panose="020B0503020204020204" charset="-122"/>
            </a:endParaRPr>
          </a:p>
        </p:txBody>
      </p:sp>
      <p:sp>
        <p:nvSpPr>
          <p:cNvPr id="820" name="微信公众号"/>
          <p:cNvSpPr/>
          <p:nvPr/>
        </p:nvSpPr>
        <p:spPr>
          <a:xfrm>
            <a:off x="5024755" y="4192905"/>
            <a:ext cx="1270000" cy="1270000"/>
          </a:xfrm>
          <a:prstGeom prst="line">
            <a:avLst/>
          </a:prstGeom>
          <a:noFill/>
          <a:ln w="12700" cap="flat">
            <a:noFill/>
            <a:miter lim="400000"/>
          </a:ln>
          <a:effectLst/>
        </p:spPr>
        <p:txBody>
          <a:bodyPr wrap="none" lIns="45718" tIns="45718" rIns="45718" bIns="45718" numCol="1" anchor="t">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b="1" spc="5">
                <a:solidFill>
                  <a:srgbClr val="FFFFFF"/>
                </a:solidFill>
              </a:defRPr>
            </a:lvl1pPr>
          </a:lstStyle>
          <a:p>
            <a:r>
              <a:t>微信公众号</a:t>
            </a:r>
          </a:p>
        </p:txBody>
      </p:sp>
      <p:sp>
        <p:nvSpPr>
          <p:cNvPr id="821" name="官网"/>
          <p:cNvSpPr/>
          <p:nvPr/>
        </p:nvSpPr>
        <p:spPr>
          <a:xfrm>
            <a:off x="6849745" y="4192905"/>
            <a:ext cx="808990" cy="305435"/>
          </a:xfrm>
          <a:prstGeom prst="line">
            <a:avLst/>
          </a:prstGeom>
          <a:noFill/>
          <a:ln w="12700" cap="flat">
            <a:noFill/>
            <a:miter lim="400000"/>
          </a:ln>
          <a:effectLst/>
        </p:spPr>
        <p:txBody>
          <a:bodyPr wrap="none" lIns="45718" tIns="45718" rIns="45718" bIns="45718" numCol="1" anchor="t">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b="1" spc="5">
                <a:solidFill>
                  <a:srgbClr val="FFFFFF"/>
                </a:solidFill>
              </a:defRPr>
            </a:lvl1pPr>
          </a:lstStyle>
          <a:p>
            <a:r>
              <a:rPr lang="zh-CN">
                <a:ea typeface="宋体" panose="02010600030101010101" pitchFamily="2" charset="-122"/>
              </a:rPr>
              <a:t>企业微信</a:t>
            </a:r>
            <a:endParaRPr lang="zh-CN">
              <a:ea typeface="宋体" panose="02010600030101010101" pitchFamily="2" charset="-122"/>
            </a:endParaRPr>
          </a:p>
        </p:txBody>
      </p:sp>
      <p:pic>
        <p:nvPicPr>
          <p:cNvPr id="2" name="图片 1"/>
          <p:cNvPicPr>
            <a:picLocks noChangeAspect="1"/>
          </p:cNvPicPr>
          <p:nvPr/>
        </p:nvPicPr>
        <p:blipFill>
          <a:blip r:embed="rId3"/>
          <a:stretch>
            <a:fillRect/>
          </a:stretch>
        </p:blipFill>
        <p:spPr>
          <a:xfrm>
            <a:off x="6497955" y="2605405"/>
            <a:ext cx="1432560" cy="1424940"/>
          </a:xfrm>
          <a:prstGeom prst="rect">
            <a:avLst/>
          </a:prstGeom>
        </p:spPr>
      </p:pic>
      <p:pic>
        <p:nvPicPr>
          <p:cNvPr id="3" name="图片 2"/>
          <p:cNvPicPr>
            <a:picLocks noChangeAspect="1"/>
          </p:cNvPicPr>
          <p:nvPr/>
        </p:nvPicPr>
        <p:blipFill>
          <a:blip r:embed="rId4"/>
          <a:stretch>
            <a:fillRect/>
          </a:stretch>
        </p:blipFill>
        <p:spPr>
          <a:xfrm>
            <a:off x="4770120" y="2605405"/>
            <a:ext cx="1386840" cy="1409700"/>
          </a:xfrm>
          <a:prstGeom prst="rect">
            <a:avLst/>
          </a:prstGeom>
        </p:spPr>
      </p:pic>
      <p:pic>
        <p:nvPicPr>
          <p:cNvPr id="5" name="图片 4"/>
          <p:cNvPicPr>
            <a:picLocks noChangeAspect="1"/>
          </p:cNvPicPr>
          <p:nvPr/>
        </p:nvPicPr>
        <p:blipFill>
          <a:blip r:embed="rId5"/>
          <a:stretch>
            <a:fillRect/>
          </a:stretch>
        </p:blipFill>
        <p:spPr>
          <a:xfrm>
            <a:off x="6561455" y="2655570"/>
            <a:ext cx="1305560" cy="1310005"/>
          </a:xfrm>
          <a:prstGeom prst="rect">
            <a:avLst/>
          </a:prstGeom>
        </p:spPr>
      </p:pic>
      <p:pic>
        <p:nvPicPr>
          <p:cNvPr id="6" name="图片 5"/>
          <p:cNvPicPr>
            <a:picLocks noChangeAspect="1"/>
          </p:cNvPicPr>
          <p:nvPr/>
        </p:nvPicPr>
        <p:blipFill>
          <a:blip r:embed="rId6"/>
          <a:stretch>
            <a:fillRect/>
          </a:stretch>
        </p:blipFill>
        <p:spPr>
          <a:xfrm>
            <a:off x="4770120" y="2604770"/>
            <a:ext cx="1414145" cy="1414145"/>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9" name="成组"/>
          <p:cNvGrpSpPr/>
          <p:nvPr/>
        </p:nvGrpSpPr>
        <p:grpSpPr>
          <a:xfrm>
            <a:off x="419099" y="1174749"/>
            <a:ext cx="3758560" cy="5000083"/>
            <a:chOff x="0" y="0"/>
            <a:chExt cx="3758558" cy="5000082"/>
          </a:xfrm>
        </p:grpSpPr>
        <p:sp>
          <p:nvSpPr>
            <p:cNvPr id="247" name="圆角矩形"/>
            <p:cNvSpPr/>
            <p:nvPr/>
          </p:nvSpPr>
          <p:spPr>
            <a:xfrm>
              <a:off x="-1" y="393699"/>
              <a:ext cx="3758560" cy="4606383"/>
            </a:xfrm>
            <a:prstGeom prst="roundRect">
              <a:avLst>
                <a:gd name="adj" fmla="val 4055"/>
              </a:avLst>
            </a:prstGeom>
            <a:solidFill>
              <a:srgbClr val="FFFFFF"/>
            </a:solidFill>
            <a:ln w="12700" cap="flat">
              <a:noFill/>
              <a:miter lim="400000"/>
            </a:ln>
            <a:effectLst/>
          </p:spPr>
          <p:txBody>
            <a:bodyPr wrap="square" lIns="25392" tIns="25392" rIns="25392" bIns="25392" numCol="1" anchor="ctr">
              <a:noAutofit/>
            </a:bodyP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48" name="圆形"/>
            <p:cNvSpPr/>
            <p:nvPr/>
          </p:nvSpPr>
          <p:spPr>
            <a:xfrm>
              <a:off x="1269677" y="-1"/>
              <a:ext cx="1270005" cy="1270003"/>
            </a:xfrm>
            <a:prstGeom prst="ellipse">
              <a:avLst/>
            </a:prstGeom>
            <a:solidFill>
              <a:srgbClr val="FFFFFF"/>
            </a:solidFill>
            <a:ln w="12700" cap="flat">
              <a:noFill/>
              <a:miter lim="400000"/>
            </a:ln>
            <a:effectLst/>
          </p:spPr>
          <p:txBody>
            <a:bodyPr wrap="square" lIns="25392" tIns="25392" rIns="25392" bIns="25392" numCol="1" anchor="ctr">
              <a:noAutofit/>
            </a:bodyP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grpSp>
      <p:grpSp>
        <p:nvGrpSpPr>
          <p:cNvPr id="252" name="成组"/>
          <p:cNvGrpSpPr/>
          <p:nvPr/>
        </p:nvGrpSpPr>
        <p:grpSpPr>
          <a:xfrm>
            <a:off x="4554346" y="1174749"/>
            <a:ext cx="3758560" cy="5000083"/>
            <a:chOff x="0" y="0"/>
            <a:chExt cx="3758558" cy="5000082"/>
          </a:xfrm>
        </p:grpSpPr>
        <p:sp>
          <p:nvSpPr>
            <p:cNvPr id="250" name="圆角矩形"/>
            <p:cNvSpPr/>
            <p:nvPr/>
          </p:nvSpPr>
          <p:spPr>
            <a:xfrm>
              <a:off x="0" y="393699"/>
              <a:ext cx="3758560" cy="4606383"/>
            </a:xfrm>
            <a:prstGeom prst="roundRect">
              <a:avLst>
                <a:gd name="adj" fmla="val 4055"/>
              </a:avLst>
            </a:prstGeom>
            <a:solidFill>
              <a:srgbClr val="FFFFFF"/>
            </a:solidFill>
            <a:ln w="12700" cap="flat">
              <a:noFill/>
              <a:miter lim="400000"/>
            </a:ln>
            <a:effectLst/>
          </p:spPr>
          <p:txBody>
            <a:bodyPr wrap="square" lIns="25392" tIns="25392" rIns="25392" bIns="25392" numCol="1" anchor="ctr">
              <a:noAutofit/>
            </a:bodyP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51" name="圆形"/>
            <p:cNvSpPr/>
            <p:nvPr/>
          </p:nvSpPr>
          <p:spPr>
            <a:xfrm>
              <a:off x="1269677" y="-1"/>
              <a:ext cx="1270005" cy="1270003"/>
            </a:xfrm>
            <a:prstGeom prst="ellipse">
              <a:avLst/>
            </a:prstGeom>
            <a:solidFill>
              <a:srgbClr val="FFFFFF"/>
            </a:solidFill>
            <a:ln w="12700" cap="flat">
              <a:noFill/>
              <a:miter lim="400000"/>
            </a:ln>
            <a:effectLst/>
          </p:spPr>
          <p:txBody>
            <a:bodyPr wrap="square" lIns="25392" tIns="25392" rIns="25392" bIns="25392" numCol="1" anchor="ctr">
              <a:noAutofit/>
            </a:bodyP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grpSp>
      <p:grpSp>
        <p:nvGrpSpPr>
          <p:cNvPr id="255" name="成组"/>
          <p:cNvGrpSpPr/>
          <p:nvPr/>
        </p:nvGrpSpPr>
        <p:grpSpPr>
          <a:xfrm>
            <a:off x="8689595" y="1174749"/>
            <a:ext cx="3758559" cy="5000083"/>
            <a:chOff x="0" y="0"/>
            <a:chExt cx="3758558" cy="5000082"/>
          </a:xfrm>
        </p:grpSpPr>
        <p:sp>
          <p:nvSpPr>
            <p:cNvPr id="253" name="圆角矩形"/>
            <p:cNvSpPr/>
            <p:nvPr/>
          </p:nvSpPr>
          <p:spPr>
            <a:xfrm>
              <a:off x="-1" y="393699"/>
              <a:ext cx="3758560" cy="4606383"/>
            </a:xfrm>
            <a:prstGeom prst="roundRect">
              <a:avLst>
                <a:gd name="adj" fmla="val 4055"/>
              </a:avLst>
            </a:prstGeom>
            <a:solidFill>
              <a:srgbClr val="FFFFFF"/>
            </a:solidFill>
            <a:ln w="12700" cap="flat">
              <a:noFill/>
              <a:miter lim="400000"/>
            </a:ln>
            <a:effectLst/>
          </p:spPr>
          <p:txBody>
            <a:bodyPr wrap="square" lIns="25392" tIns="25392" rIns="25392" bIns="25392" numCol="1" anchor="ctr">
              <a:noAutofit/>
            </a:bodyP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sp>
          <p:nvSpPr>
            <p:cNvPr id="254" name="圆形"/>
            <p:cNvSpPr/>
            <p:nvPr/>
          </p:nvSpPr>
          <p:spPr>
            <a:xfrm>
              <a:off x="1269677" y="-1"/>
              <a:ext cx="1270005" cy="1270003"/>
            </a:xfrm>
            <a:prstGeom prst="ellipse">
              <a:avLst/>
            </a:prstGeom>
            <a:solidFill>
              <a:srgbClr val="FFFFFF"/>
            </a:solidFill>
            <a:ln w="12700" cap="flat">
              <a:noFill/>
              <a:miter lim="400000"/>
            </a:ln>
            <a:effectLst/>
          </p:spPr>
          <p:txBody>
            <a:bodyPr wrap="square" lIns="25392" tIns="25392" rIns="25392" bIns="25392" numCol="1" anchor="ctr">
              <a:noAutofit/>
            </a:bodyPr>
            <a:lstStyle/>
            <a:p>
              <a:pP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p>
          </p:txBody>
        </p:sp>
      </p:grpSp>
      <p:sp>
        <p:nvSpPr>
          <p:cNvPr id="256" name="公司简介"/>
          <p:cNvSpPr txBox="1"/>
          <p:nvPr/>
        </p:nvSpPr>
        <p:spPr>
          <a:xfrm>
            <a:off x="452752" y="241182"/>
            <a:ext cx="4228327" cy="663575"/>
          </a:xfrm>
          <a:prstGeom prst="rect">
            <a:avLst/>
          </a:prstGeom>
          <a:ln w="12700">
            <a:miter lim="400000"/>
          </a:ln>
        </p:spPr>
        <p:txBody>
          <a:bodyPr lIns="32384" tIns="32384" rIns="32384" bIns="32384">
            <a:spAutoFit/>
          </a:bodyPr>
          <a:lstStyle>
            <a:lvl1pPr algn="just" defTabSz="912495">
              <a:lnSpc>
                <a:spcPct val="150000"/>
              </a:lnSpc>
              <a:defRPr sz="2600" b="1" spc="260">
                <a:solidFill>
                  <a:srgbClr val="FFFFFF"/>
                </a:solidFill>
              </a:defRPr>
            </a:lvl1pPr>
          </a:lstStyle>
          <a:p>
            <a:pPr>
              <a:defRPr>
                <a:solidFill>
                  <a:srgbClr val="212121"/>
                </a:solidFill>
              </a:defRPr>
            </a:pPr>
            <a:r>
              <a:rPr>
                <a:solidFill>
                  <a:srgbClr val="FFFFFF"/>
                </a:solidFill>
                <a:latin typeface="微软雅黑" panose="020B0503020204020204" charset="-122"/>
                <a:ea typeface="微软雅黑" panose="020B0503020204020204" charset="-122"/>
              </a:rPr>
              <a:t>值得信赖的产品和服务</a:t>
            </a:r>
            <a:endParaRPr>
              <a:solidFill>
                <a:srgbClr val="FFFFFF"/>
              </a:solidFill>
              <a:latin typeface="微软雅黑" panose="020B0503020204020204" charset="-122"/>
              <a:ea typeface="微软雅黑" panose="020B0503020204020204" charset="-122"/>
            </a:endParaRPr>
          </a:p>
        </p:txBody>
      </p:sp>
      <p:pic>
        <p:nvPicPr>
          <p:cNvPr id="257" name="图像" descr="图像"/>
          <p:cNvPicPr>
            <a:picLocks noChangeAspect="1"/>
          </p:cNvPicPr>
          <p:nvPr/>
        </p:nvPicPr>
        <p:blipFill>
          <a:blip r:embed="rId1"/>
          <a:stretch>
            <a:fillRect/>
          </a:stretch>
        </p:blipFill>
        <p:spPr>
          <a:xfrm>
            <a:off x="1985716" y="1397838"/>
            <a:ext cx="762002" cy="735890"/>
          </a:xfrm>
          <a:prstGeom prst="rect">
            <a:avLst/>
          </a:prstGeom>
          <a:ln w="12700">
            <a:miter lim="400000"/>
            <a:headEnd/>
            <a:tailEnd/>
          </a:ln>
        </p:spPr>
      </p:pic>
      <p:pic>
        <p:nvPicPr>
          <p:cNvPr id="258" name="图像" descr="图像"/>
          <p:cNvPicPr>
            <a:picLocks noChangeAspect="1"/>
          </p:cNvPicPr>
          <p:nvPr/>
        </p:nvPicPr>
        <p:blipFill>
          <a:blip r:embed="rId2"/>
          <a:stretch>
            <a:fillRect/>
          </a:stretch>
        </p:blipFill>
        <p:spPr>
          <a:xfrm>
            <a:off x="6102975" y="1397838"/>
            <a:ext cx="762003" cy="768692"/>
          </a:xfrm>
          <a:prstGeom prst="rect">
            <a:avLst/>
          </a:prstGeom>
          <a:ln w="12700">
            <a:miter lim="400000"/>
            <a:headEnd/>
            <a:tailEnd/>
          </a:ln>
        </p:spPr>
      </p:pic>
      <p:pic>
        <p:nvPicPr>
          <p:cNvPr id="259" name="图像" descr="图像"/>
          <p:cNvPicPr>
            <a:picLocks noChangeAspect="1"/>
          </p:cNvPicPr>
          <p:nvPr/>
        </p:nvPicPr>
        <p:blipFill>
          <a:blip r:embed="rId3"/>
          <a:stretch>
            <a:fillRect/>
          </a:stretch>
        </p:blipFill>
        <p:spPr>
          <a:xfrm>
            <a:off x="10317180" y="1397838"/>
            <a:ext cx="762003" cy="678024"/>
          </a:xfrm>
          <a:prstGeom prst="rect">
            <a:avLst/>
          </a:prstGeom>
          <a:ln w="12700">
            <a:miter lim="400000"/>
            <a:headEnd/>
            <a:tailEnd/>
          </a:ln>
        </p:spPr>
      </p:pic>
      <p:sp>
        <p:nvSpPr>
          <p:cNvPr id="260" name="与时俱进的SaaS ERP服务商"/>
          <p:cNvSpPr txBox="1"/>
          <p:nvPr/>
        </p:nvSpPr>
        <p:spPr>
          <a:xfrm>
            <a:off x="949398" y="2275792"/>
            <a:ext cx="2671445" cy="351155"/>
          </a:xfrm>
          <a:prstGeom prst="rect">
            <a:avLst/>
          </a:prstGeom>
          <a:ln w="12700">
            <a:miter lim="400000"/>
          </a:ln>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700" b="1" spc="173">
                <a:solidFill>
                  <a:srgbClr val="1742A2"/>
                </a:solidFill>
              </a:defRPr>
            </a:lvl1pPr>
          </a:lstStyle>
          <a:p>
            <a:r>
              <a:rPr>
                <a:latin typeface="微软雅黑" panose="020B0503020204020204" charset="-122"/>
                <a:ea typeface="微软雅黑" panose="020B0503020204020204" charset="-122"/>
                <a:cs typeface="微软雅黑" panose="020B0503020204020204" charset="-122"/>
              </a:rPr>
              <a:t>与时俱进的SaaS 服务商</a:t>
            </a:r>
            <a:endParaRPr>
              <a:latin typeface="微软雅黑" panose="020B0503020204020204" charset="-122"/>
              <a:ea typeface="微软雅黑" panose="020B0503020204020204" charset="-122"/>
              <a:cs typeface="微软雅黑" panose="020B0503020204020204" charset="-122"/>
            </a:endParaRPr>
          </a:p>
        </p:txBody>
      </p:sp>
      <p:sp>
        <p:nvSpPr>
          <p:cNvPr id="261" name="9年行业深耕，不断升级产品并延展…"/>
          <p:cNvSpPr txBox="1"/>
          <p:nvPr/>
        </p:nvSpPr>
        <p:spPr>
          <a:xfrm>
            <a:off x="741767" y="2677042"/>
            <a:ext cx="3111950" cy="3385185"/>
          </a:xfrm>
          <a:prstGeom prst="rect">
            <a:avLst/>
          </a:prstGeom>
          <a:ln w="12700">
            <a:miter lim="400000"/>
          </a:ln>
        </p:spPr>
        <p:txBody>
          <a:bodyPr lIns="45718" tIns="45718" rIns="45718" bIns="45718">
            <a:spAutoFit/>
          </a:bodyPr>
          <a:lstStyle/>
          <a:p>
            <a:pPr algn="just"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spc="101">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启博秉承以“服务商家运营”为核心、以帮助客户拓展更多“销售渠道和提高运营效率”为主线、 以SaaS云平台为主要服务模式的运营理念，专注于电商软件的研发与创新。旗下产品从前台到后台，从直销到分销，从PC到移动，从线上到门店，在不同的领域深耕发芽，为客户创造着巨大的价值。</a:t>
            </a:r>
          </a:p>
        </p:txBody>
      </p:sp>
      <p:sp>
        <p:nvSpPr>
          <p:cNvPr id="262" name="连续8年为双十一保驾护航"/>
          <p:cNvSpPr txBox="1"/>
          <p:nvPr/>
        </p:nvSpPr>
        <p:spPr>
          <a:xfrm>
            <a:off x="4995050" y="2275792"/>
            <a:ext cx="2809240" cy="351155"/>
          </a:xfrm>
          <a:prstGeom prst="rect">
            <a:avLst/>
          </a:prstGeom>
          <a:ln w="12700">
            <a:miter lim="400000"/>
          </a:ln>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700" b="1" spc="173">
                <a:solidFill>
                  <a:srgbClr val="1742A2"/>
                </a:solidFill>
              </a:defRPr>
            </a:lvl1pPr>
          </a:lstStyle>
          <a:p>
            <a:pPr algn="l"/>
            <a:r>
              <a:rPr lang="en-US">
                <a:latin typeface="微软雅黑" panose="020B0503020204020204" charset="-122"/>
                <a:ea typeface="微软雅黑" panose="020B0503020204020204" charset="-122"/>
                <a:cs typeface="微软雅黑" panose="020B0503020204020204" charset="-122"/>
                <a:sym typeface="+mn-ea"/>
              </a:rPr>
              <a:t> 6</a:t>
            </a:r>
            <a:r>
              <a:rPr>
                <a:latin typeface="微软雅黑" panose="020B0503020204020204" charset="-122"/>
                <a:ea typeface="微软雅黑" panose="020B0503020204020204" charset="-122"/>
                <a:cs typeface="微软雅黑" panose="020B0503020204020204" charset="-122"/>
                <a:sym typeface="+mn-ea"/>
              </a:rPr>
              <a:t>0万+企业行业经验沉淀</a:t>
            </a:r>
            <a:endParaRPr>
              <a:latin typeface="微软雅黑" panose="020B0503020204020204" charset="-122"/>
              <a:ea typeface="微软雅黑" panose="020B0503020204020204" charset="-122"/>
              <a:cs typeface="微软雅黑" panose="020B0503020204020204" charset="-122"/>
            </a:endParaRPr>
          </a:p>
        </p:txBody>
      </p:sp>
      <p:sp>
        <p:nvSpPr>
          <p:cNvPr id="263" name="蝉联8届金牌淘拍档，连续8年“双十一”大促保障系统稳定高效的运行，具备丰富的实战及服务经验。24小时实时在线响应，专业技术人员现场驻点+远程协助，以健全的服务体系助力企业全力迎战双十一。"/>
          <p:cNvSpPr txBox="1"/>
          <p:nvPr/>
        </p:nvSpPr>
        <p:spPr>
          <a:xfrm>
            <a:off x="4788535" y="2626995"/>
            <a:ext cx="3357880" cy="3385185"/>
          </a:xfrm>
          <a:prstGeom prst="rect">
            <a:avLst/>
          </a:prstGeom>
          <a:ln w="12700">
            <a:miter lim="400000"/>
          </a:ln>
        </p:spPr>
        <p:txBody>
          <a:bodyPr wrap="square" lIns="45718" tIns="45718" rIns="45718" bIns="45718">
            <a:spAutoFit/>
          </a:bodyPr>
          <a:lstStyle/>
          <a:p>
            <a:pPr algn="just"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spc="101">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自成立以来，通过技术创新、服务创新，我们获得了包括中国移动、湖南邮政、娃哈哈、浪莎、兔宝宝、恒源祥、金路达、东阿阿胶、好孩子、嘉实多、南方黑芝麻、欧普照明、梦泉、嗨团等500多家知名品牌客户的信任及60万家企业客户的认可，系统支持着每天亿级的日访问量，50万日均单量，启博占据企业级营销SaaS产品一席之地。</a:t>
            </a:r>
          </a:p>
        </p:txBody>
      </p:sp>
      <p:sp>
        <p:nvSpPr>
          <p:cNvPr id="264" name="10万+企业行业经验沉淀"/>
          <p:cNvSpPr txBox="1"/>
          <p:nvPr/>
        </p:nvSpPr>
        <p:spPr>
          <a:xfrm>
            <a:off x="9090739" y="2245394"/>
            <a:ext cx="2491105" cy="351155"/>
          </a:xfrm>
          <a:prstGeom prst="rect">
            <a:avLst/>
          </a:prstGeom>
          <a:ln w="12700">
            <a:miter lim="400000"/>
          </a:ln>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700" b="1" spc="173">
                <a:solidFill>
                  <a:srgbClr val="1742A2"/>
                </a:solidFill>
              </a:defRPr>
            </a:lvl1pPr>
          </a:lstStyle>
          <a:p>
            <a:pPr algn="l"/>
            <a:r>
              <a:rPr lang="en-US">
                <a:latin typeface="微软雅黑" panose="020B0503020204020204" charset="-122"/>
                <a:ea typeface="微软雅黑" panose="020B0503020204020204" charset="-122"/>
                <a:cs typeface="微软雅黑" panose="020B0503020204020204" charset="-122"/>
              </a:rPr>
              <a:t>     </a:t>
            </a:r>
            <a:r>
              <a:rPr>
                <a:latin typeface="微软雅黑" panose="020B0503020204020204" charset="-122"/>
                <a:ea typeface="微软雅黑" panose="020B0503020204020204" charset="-122"/>
                <a:cs typeface="微软雅黑" panose="020B0503020204020204" charset="-122"/>
              </a:rPr>
              <a:t>深耕电商行业13年</a:t>
            </a:r>
            <a:endParaRPr>
              <a:latin typeface="微软雅黑" panose="020B0503020204020204" charset="-122"/>
              <a:ea typeface="微软雅黑" panose="020B0503020204020204" charset="-122"/>
              <a:cs typeface="微软雅黑" panose="020B0503020204020204" charset="-122"/>
            </a:endParaRPr>
          </a:p>
        </p:txBody>
      </p:sp>
      <p:sp>
        <p:nvSpPr>
          <p:cNvPr id="265" name="累计服务10万+商家，支持200+平台对接，同时涵盖内外贸业务，与多家世界500强上市企业、行业TOP商家、知名品牌达成合作，服务覆盖鞋服、美妆、食品、家电、3C与快消等全品类行业(零售业态)，品牌客户续费率近100%。"/>
          <p:cNvSpPr txBox="1"/>
          <p:nvPr/>
        </p:nvSpPr>
        <p:spPr>
          <a:xfrm>
            <a:off x="8874760" y="2605405"/>
            <a:ext cx="3376295" cy="3385185"/>
          </a:xfrm>
          <a:prstGeom prst="rect">
            <a:avLst/>
          </a:prstGeom>
          <a:ln w="12700">
            <a:miter lim="400000"/>
          </a:ln>
        </p:spPr>
        <p:txBody>
          <a:bodyPr wrap="square" lIns="45718" tIns="45718" rIns="45718" bIns="45718">
            <a:spAutoFit/>
          </a:bodyPr>
          <a:lstStyle>
            <a:lvl1pPr algn="just"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spc="101">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t>在深受客户信赖的同时，启博还获得了社会认可，我们获得了国家高新技术企业认证，2020年浙江省新零售示范企业，“2019智能化移动电商项目研发中心”，“2018未来零售服务商TOP50”，2017互联网诚信企业重点单位”等奖项与荣誉，未来我们将一如既往与客户一起成长，为推动行业发展做出应有的贡献。</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公司简介"/>
          <p:cNvSpPr txBox="1"/>
          <p:nvPr/>
        </p:nvSpPr>
        <p:spPr>
          <a:xfrm>
            <a:off x="452752" y="241182"/>
            <a:ext cx="4228327" cy="663575"/>
          </a:xfrm>
          <a:prstGeom prst="rect">
            <a:avLst/>
          </a:prstGeom>
          <a:ln w="12700">
            <a:miter lim="400000"/>
          </a:ln>
        </p:spPr>
        <p:txBody>
          <a:bodyPr lIns="32384" tIns="32384" rIns="32384" bIns="32384">
            <a:spAutoFit/>
          </a:bodyPr>
          <a:lstStyle>
            <a:lvl1pPr algn="just" defTabSz="912495">
              <a:lnSpc>
                <a:spcPct val="150000"/>
              </a:lnSpc>
              <a:defRPr sz="2600" b="1" spc="260">
                <a:solidFill>
                  <a:srgbClr val="FFFFFF"/>
                </a:solidFill>
              </a:defRPr>
            </a:lvl1pPr>
          </a:lstStyle>
          <a:p>
            <a:pPr>
              <a:defRPr>
                <a:solidFill>
                  <a:srgbClr val="212121"/>
                </a:solidFill>
              </a:defRPr>
            </a:pPr>
            <a:r>
              <a:rPr lang="zh-CN">
                <a:solidFill>
                  <a:srgbClr val="FFFFFF"/>
                </a:solidFill>
                <a:latin typeface="微软雅黑" panose="020B0503020204020204" charset="-122"/>
                <a:ea typeface="微软雅黑" panose="020B0503020204020204" charset="-122"/>
              </a:rPr>
              <a:t>产品</a:t>
            </a:r>
            <a:r>
              <a:rPr lang="zh-CN">
                <a:solidFill>
                  <a:srgbClr val="FFFFFF"/>
                </a:solidFill>
                <a:latin typeface="微软雅黑" panose="020B0503020204020204" charset="-122"/>
                <a:ea typeface="微软雅黑" panose="020B0503020204020204" charset="-122"/>
              </a:rPr>
              <a:t>矩阵</a:t>
            </a:r>
            <a:endParaRPr lang="zh-CN">
              <a:solidFill>
                <a:srgbClr val="FFFFFF"/>
              </a:solidFill>
              <a:latin typeface="微软雅黑" panose="020B0503020204020204" charset="-122"/>
              <a:ea typeface="微软雅黑" panose="020B0503020204020204" charset="-122"/>
            </a:endParaRPr>
          </a:p>
        </p:txBody>
      </p:sp>
      <p:sp>
        <p:nvSpPr>
          <p:cNvPr id="3" name="空心弧 2"/>
          <p:cNvSpPr/>
          <p:nvPr>
            <p:custDataLst>
              <p:tags r:id="rId1"/>
            </p:custDataLst>
          </p:nvPr>
        </p:nvSpPr>
        <p:spPr>
          <a:xfrm rot="1878682">
            <a:off x="4414732" y="2223135"/>
            <a:ext cx="3488267" cy="3488267"/>
          </a:xfrm>
          <a:prstGeom prst="blockArc">
            <a:avLst>
              <a:gd name="adj1" fmla="val 17552396"/>
              <a:gd name="adj2" fmla="val 2"/>
              <a:gd name="adj3" fmla="val 22573"/>
            </a:avLst>
          </a:prstGeom>
          <a:solidFill>
            <a:srgbClr val="79B6D3"/>
          </a:solidFill>
          <a:ln w="12700" cap="flat" cmpd="sng" algn="ctr">
            <a:noFill/>
            <a:prstDash val="solid"/>
            <a:miter lim="800000"/>
          </a:ln>
          <a:effectLst/>
        </p:spPr>
        <p:txBody>
          <a:bodyPr rtlCol="0" anchor="ctr"/>
          <a:lstStyle/>
          <a:p>
            <a:pPr algn="ctr">
              <a:lnSpc>
                <a:spcPct val="120000"/>
              </a:lnSpc>
            </a:pPr>
            <a:endParaRPr lang="zh-CN" altLang="en-US">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26" name="空心弧 25"/>
          <p:cNvSpPr/>
          <p:nvPr>
            <p:custDataLst>
              <p:tags r:id="rId2"/>
            </p:custDataLst>
          </p:nvPr>
        </p:nvSpPr>
        <p:spPr>
          <a:xfrm rot="14799056">
            <a:off x="4414732" y="2223135"/>
            <a:ext cx="3488267" cy="3488267"/>
          </a:xfrm>
          <a:prstGeom prst="blockArc">
            <a:avLst>
              <a:gd name="adj1" fmla="val 17593754"/>
              <a:gd name="adj2" fmla="val 2"/>
              <a:gd name="adj3" fmla="val 22573"/>
            </a:avLst>
          </a:prstGeom>
          <a:solidFill>
            <a:srgbClr val="8590CA"/>
          </a:solidFill>
          <a:ln w="12700" cap="flat" cmpd="sng" algn="ctr">
            <a:noFill/>
            <a:prstDash val="solid"/>
            <a:miter lim="800000"/>
          </a:ln>
          <a:effectLst/>
        </p:spPr>
        <p:txBody>
          <a:bodyPr rtlCol="0" anchor="ctr"/>
          <a:lstStyle/>
          <a:p>
            <a:pPr algn="ctr">
              <a:lnSpc>
                <a:spcPct val="120000"/>
              </a:lnSpc>
            </a:pPr>
            <a:endParaRPr lang="zh-CN" altLang="en-US">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27" name="空心弧 26"/>
          <p:cNvSpPr/>
          <p:nvPr>
            <p:custDataLst>
              <p:tags r:id="rId3"/>
            </p:custDataLst>
          </p:nvPr>
        </p:nvSpPr>
        <p:spPr>
          <a:xfrm rot="10530847">
            <a:off x="4414732" y="2223135"/>
            <a:ext cx="3488267" cy="3488267"/>
          </a:xfrm>
          <a:prstGeom prst="blockArc">
            <a:avLst>
              <a:gd name="adj1" fmla="val 17622230"/>
              <a:gd name="adj2" fmla="val 2"/>
              <a:gd name="adj3" fmla="val 22573"/>
            </a:avLst>
          </a:prstGeom>
          <a:solidFill>
            <a:srgbClr val="6BC0A7"/>
          </a:solidFill>
          <a:ln w="12700" cap="flat" cmpd="sng" algn="ctr">
            <a:noFill/>
            <a:prstDash val="solid"/>
            <a:miter lim="800000"/>
          </a:ln>
          <a:effectLst/>
        </p:spPr>
        <p:txBody>
          <a:bodyPr rtlCol="0" anchor="ctr"/>
          <a:lstStyle/>
          <a:p>
            <a:pPr algn="ctr">
              <a:lnSpc>
                <a:spcPct val="120000"/>
              </a:lnSpc>
            </a:pPr>
            <a:endParaRPr lang="zh-CN" altLang="en-US">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35" name="空心弧 34"/>
          <p:cNvSpPr/>
          <p:nvPr>
            <p:custDataLst>
              <p:tags r:id="rId4"/>
            </p:custDataLst>
          </p:nvPr>
        </p:nvSpPr>
        <p:spPr>
          <a:xfrm rot="19106131">
            <a:off x="4414732" y="2223135"/>
            <a:ext cx="3488267" cy="3488267"/>
          </a:xfrm>
          <a:prstGeom prst="blockArc">
            <a:avLst>
              <a:gd name="adj1" fmla="val 17583169"/>
              <a:gd name="adj2" fmla="val 2"/>
              <a:gd name="adj3" fmla="val 22573"/>
            </a:avLst>
          </a:prstGeom>
          <a:solidFill>
            <a:srgbClr val="8EAADC"/>
          </a:solidFill>
          <a:ln w="12700" cap="flat" cmpd="sng" algn="ctr">
            <a:noFill/>
            <a:prstDash val="solid"/>
            <a:miter lim="800000"/>
          </a:ln>
          <a:effectLst/>
        </p:spPr>
        <p:txBody>
          <a:bodyPr rtlCol="0" anchor="ctr"/>
          <a:lstStyle/>
          <a:p>
            <a:pPr algn="ctr">
              <a:lnSpc>
                <a:spcPct val="120000"/>
              </a:lnSpc>
            </a:pPr>
            <a:endParaRPr lang="zh-CN" altLang="en-US">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36" name="空心弧 35"/>
          <p:cNvSpPr/>
          <p:nvPr>
            <p:custDataLst>
              <p:tags r:id="rId5"/>
            </p:custDataLst>
          </p:nvPr>
        </p:nvSpPr>
        <p:spPr>
          <a:xfrm rot="6252585">
            <a:off x="4414732" y="2223135"/>
            <a:ext cx="3488267" cy="3488267"/>
          </a:xfrm>
          <a:prstGeom prst="blockArc">
            <a:avLst>
              <a:gd name="adj1" fmla="val 17497323"/>
              <a:gd name="adj2" fmla="val 2"/>
              <a:gd name="adj3" fmla="val 22573"/>
            </a:avLst>
          </a:prstGeom>
          <a:solidFill>
            <a:srgbClr val="7AC2C7"/>
          </a:solidFill>
          <a:ln w="12700" cap="flat" cmpd="sng" algn="ctr">
            <a:noFill/>
            <a:prstDash val="solid"/>
            <a:miter lim="800000"/>
          </a:ln>
          <a:effectLst/>
        </p:spPr>
        <p:txBody>
          <a:bodyPr rtlCol="0" anchor="ctr"/>
          <a:lstStyle/>
          <a:p>
            <a:pPr algn="ctr">
              <a:lnSpc>
                <a:spcPct val="120000"/>
              </a:lnSpc>
            </a:pPr>
            <a:endParaRPr lang="zh-CN" altLang="en-US">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1" name="文本框 40"/>
          <p:cNvSpPr txBox="1"/>
          <p:nvPr>
            <p:custDataLst>
              <p:tags r:id="rId6"/>
            </p:custDataLst>
          </p:nvPr>
        </p:nvSpPr>
        <p:spPr>
          <a:xfrm>
            <a:off x="8283067" y="2392479"/>
            <a:ext cx="3207538" cy="803890"/>
          </a:xfrm>
          <a:prstGeom prst="rect">
            <a:avLst/>
          </a:prstGeom>
          <a:noFill/>
        </p:spPr>
        <p:txBody>
          <a:bodyPr wrap="square" rtlCol="0">
            <a:normAutofit lnSpcReduction="10000"/>
          </a:bodyPr>
          <a:lstStyle/>
          <a:p>
            <a:pPr>
              <a:lnSpc>
                <a:spcPct val="120000"/>
              </a:lnSpc>
            </a:pPr>
            <a:r>
              <a:rPr lang="zh-CN" altLang="en-US" sz="1400" spc="150" dirty="0">
                <a:solidFill>
                  <a:schemeClr val="bg1"/>
                </a:solidFill>
                <a:latin typeface="Arial" panose="020B0604020202020204" pitchFamily="34" charset="0"/>
                <a:ea typeface="微软雅黑" panose="020B0503020204020204" charset="-122"/>
                <a:sym typeface="Arial" panose="020B0604020202020204" pitchFamily="34" charset="0"/>
              </a:rPr>
              <a:t>API、BI</a:t>
            </a:r>
            <a:endParaRPr lang="zh-CN" altLang="en-US" sz="1400" spc="150"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2" name="文本框 41"/>
          <p:cNvSpPr txBox="1"/>
          <p:nvPr>
            <p:custDataLst>
              <p:tags r:id="rId7"/>
            </p:custDataLst>
          </p:nvPr>
        </p:nvSpPr>
        <p:spPr>
          <a:xfrm>
            <a:off x="8083042" y="1956952"/>
            <a:ext cx="3207538" cy="435018"/>
          </a:xfrm>
          <a:prstGeom prst="rect">
            <a:avLst/>
          </a:prstGeom>
          <a:noFill/>
        </p:spPr>
        <p:txBody>
          <a:bodyPr wrap="square" rtlCol="0">
            <a:normAutofit/>
          </a:bodyPr>
          <a:lstStyle/>
          <a:p>
            <a:pPr>
              <a:lnSpc>
                <a:spcPct val="120000"/>
              </a:lnSpc>
            </a:pPr>
            <a:r>
              <a:rPr lang="zh-CN" altLang="en-US" sz="1600" b="1" spc="300" dirty="0">
                <a:solidFill>
                  <a:schemeClr val="bg1"/>
                </a:solidFill>
                <a:latin typeface="Arial" panose="020B0604020202020204" pitchFamily="34" charset="0"/>
                <a:ea typeface="微软雅黑" panose="020B0503020204020204" charset="-122"/>
                <a:sym typeface="Arial" panose="020B0604020202020204" pitchFamily="34" charset="0"/>
              </a:rPr>
              <a:t>中台端</a:t>
            </a:r>
            <a:endParaRPr lang="zh-CN" altLang="en-US" sz="1600" b="1" spc="300"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53" name="文本框 52"/>
          <p:cNvSpPr txBox="1"/>
          <p:nvPr>
            <p:custDataLst>
              <p:tags r:id="rId8"/>
            </p:custDataLst>
          </p:nvPr>
        </p:nvSpPr>
        <p:spPr>
          <a:xfrm>
            <a:off x="8658772" y="3829187"/>
            <a:ext cx="3207538" cy="803890"/>
          </a:xfrm>
          <a:prstGeom prst="rect">
            <a:avLst/>
          </a:prstGeom>
          <a:noFill/>
        </p:spPr>
        <p:txBody>
          <a:bodyPr wrap="square" rtlCol="0">
            <a:normAutofit lnSpcReduction="10000"/>
          </a:bodyPr>
          <a:lstStyle/>
          <a:p>
            <a:pPr>
              <a:lnSpc>
                <a:spcPct val="120000"/>
              </a:lnSpc>
            </a:pPr>
            <a:r>
              <a:rPr lang="zh-CN" altLang="en-US" sz="1400" spc="150" dirty="0">
                <a:solidFill>
                  <a:schemeClr val="bg1"/>
                </a:solidFill>
                <a:latin typeface="Arial" panose="020B0604020202020204" pitchFamily="34" charset="0"/>
                <a:ea typeface="微软雅黑" panose="020B0503020204020204" charset="-122"/>
                <a:sym typeface="Arial" panose="020B0604020202020204" pitchFamily="34" charset="0"/>
              </a:rPr>
              <a:t>附近推、朋友圈广告、抖音推广</a:t>
            </a:r>
            <a:endParaRPr lang="zh-CN" altLang="en-US" sz="1400" spc="150"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54" name="文本框 53"/>
          <p:cNvSpPr txBox="1"/>
          <p:nvPr>
            <p:custDataLst>
              <p:tags r:id="rId9"/>
            </p:custDataLst>
          </p:nvPr>
        </p:nvSpPr>
        <p:spPr>
          <a:xfrm>
            <a:off x="8586382" y="3274915"/>
            <a:ext cx="3207538" cy="435018"/>
          </a:xfrm>
          <a:prstGeom prst="rect">
            <a:avLst/>
          </a:prstGeom>
          <a:noFill/>
        </p:spPr>
        <p:txBody>
          <a:bodyPr wrap="square" rtlCol="0">
            <a:normAutofit/>
          </a:bodyPr>
          <a:lstStyle/>
          <a:p>
            <a:pPr>
              <a:lnSpc>
                <a:spcPct val="120000"/>
              </a:lnSpc>
            </a:pPr>
            <a:r>
              <a:rPr lang="zh-CN" altLang="en-US" sz="1600" b="1" spc="300" dirty="0">
                <a:solidFill>
                  <a:schemeClr val="bg1"/>
                </a:solidFill>
                <a:latin typeface="Arial" panose="020B0604020202020204" pitchFamily="34" charset="0"/>
                <a:ea typeface="微软雅黑" panose="020B0503020204020204" charset="-122"/>
                <a:sym typeface="Arial" panose="020B0604020202020204" pitchFamily="34" charset="0"/>
              </a:rPr>
              <a:t>引流端</a:t>
            </a:r>
            <a:endParaRPr lang="zh-CN" altLang="en-US" sz="1600" b="1" spc="300"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56" name="文本框 55"/>
          <p:cNvSpPr txBox="1"/>
          <p:nvPr>
            <p:custDataLst>
              <p:tags r:id="rId10"/>
            </p:custDataLst>
          </p:nvPr>
        </p:nvSpPr>
        <p:spPr>
          <a:xfrm>
            <a:off x="8236712" y="5379473"/>
            <a:ext cx="3207538" cy="803890"/>
          </a:xfrm>
          <a:prstGeom prst="rect">
            <a:avLst/>
          </a:prstGeom>
          <a:noFill/>
        </p:spPr>
        <p:txBody>
          <a:bodyPr wrap="square" rtlCol="0">
            <a:normAutofit lnSpcReduction="10000"/>
          </a:bodyPr>
          <a:lstStyle/>
          <a:p>
            <a:pPr>
              <a:lnSpc>
                <a:spcPct val="120000"/>
              </a:lnSpc>
            </a:pPr>
            <a:r>
              <a:rPr lang="zh-CN" altLang="en-US" sz="1400" spc="150" dirty="0">
                <a:solidFill>
                  <a:schemeClr val="bg1"/>
                </a:solidFill>
                <a:latin typeface="Arial" panose="020B0604020202020204" pitchFamily="34" charset="0"/>
                <a:ea typeface="微软雅黑" panose="020B0503020204020204" charset="-122"/>
                <a:sym typeface="Arial" panose="020B0604020202020204" pitchFamily="34" charset="0"/>
              </a:rPr>
              <a:t>拍对直播、视频号</a:t>
            </a:r>
            <a:endParaRPr lang="zh-CN" altLang="en-US" sz="1400" spc="150"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57" name="文本框 56"/>
          <p:cNvSpPr txBox="1"/>
          <p:nvPr>
            <p:custDataLst>
              <p:tags r:id="rId11"/>
            </p:custDataLst>
          </p:nvPr>
        </p:nvSpPr>
        <p:spPr>
          <a:xfrm>
            <a:off x="8226552" y="4839806"/>
            <a:ext cx="3207538" cy="435018"/>
          </a:xfrm>
          <a:prstGeom prst="rect">
            <a:avLst/>
          </a:prstGeom>
          <a:noFill/>
        </p:spPr>
        <p:txBody>
          <a:bodyPr wrap="square" rtlCol="0">
            <a:normAutofit/>
          </a:bodyPr>
          <a:lstStyle/>
          <a:p>
            <a:pPr>
              <a:lnSpc>
                <a:spcPct val="120000"/>
              </a:lnSpc>
            </a:pPr>
            <a:r>
              <a:rPr lang="zh-CN" altLang="en-US" sz="1600" b="1" spc="300" dirty="0">
                <a:solidFill>
                  <a:schemeClr val="bg1"/>
                </a:solidFill>
                <a:latin typeface="Arial" panose="020B0604020202020204" pitchFamily="34" charset="0"/>
                <a:ea typeface="微软雅黑" panose="020B0503020204020204" charset="-122"/>
                <a:sym typeface="Arial" panose="020B0604020202020204" pitchFamily="34" charset="0"/>
              </a:rPr>
              <a:t>直播端</a:t>
            </a:r>
            <a:endParaRPr lang="zh-CN" altLang="en-US" sz="1600" b="1" spc="300"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59" name="文本框 58"/>
          <p:cNvSpPr txBox="1"/>
          <p:nvPr>
            <p:custDataLst>
              <p:tags r:id="rId12"/>
            </p:custDataLst>
          </p:nvPr>
        </p:nvSpPr>
        <p:spPr>
          <a:xfrm>
            <a:off x="873317" y="2670195"/>
            <a:ext cx="3207538" cy="803890"/>
          </a:xfrm>
          <a:prstGeom prst="rect">
            <a:avLst/>
          </a:prstGeom>
          <a:noFill/>
        </p:spPr>
        <p:txBody>
          <a:bodyPr wrap="square" rtlCol="0">
            <a:normAutofit lnSpcReduction="10000"/>
          </a:bodyPr>
          <a:lstStyle/>
          <a:p>
            <a:pPr>
              <a:lnSpc>
                <a:spcPct val="120000"/>
              </a:lnSpc>
            </a:pPr>
            <a:r>
              <a:rPr lang="zh-CN" altLang="en-US" sz="1400" spc="150" dirty="0">
                <a:solidFill>
                  <a:schemeClr val="bg1"/>
                </a:solidFill>
                <a:latin typeface="Arial" panose="020B0604020202020204" pitchFamily="34" charset="0"/>
                <a:ea typeface="微软雅黑" panose="020B0503020204020204" charset="-122"/>
                <a:sym typeface="Arial" panose="020B0604020202020204" pitchFamily="34" charset="0"/>
              </a:rPr>
              <a:t>微分销、小程序、H5管理端</a:t>
            </a:r>
            <a:endParaRPr lang="zh-CN" altLang="en-US" sz="1400" spc="150"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0" name="文本框 59"/>
          <p:cNvSpPr txBox="1"/>
          <p:nvPr>
            <p:custDataLst>
              <p:tags r:id="rId13"/>
            </p:custDataLst>
          </p:nvPr>
        </p:nvSpPr>
        <p:spPr>
          <a:xfrm>
            <a:off x="873317" y="2098143"/>
            <a:ext cx="3207538" cy="435018"/>
          </a:xfrm>
          <a:prstGeom prst="rect">
            <a:avLst/>
          </a:prstGeom>
          <a:noFill/>
        </p:spPr>
        <p:txBody>
          <a:bodyPr wrap="square" rtlCol="0">
            <a:normAutofit/>
          </a:bodyPr>
          <a:lstStyle/>
          <a:p>
            <a:pPr>
              <a:lnSpc>
                <a:spcPct val="120000"/>
              </a:lnSpc>
            </a:pPr>
            <a:r>
              <a:rPr lang="zh-CN" altLang="en-US" sz="1600" b="1" spc="300" dirty="0">
                <a:solidFill>
                  <a:schemeClr val="bg1"/>
                </a:solidFill>
                <a:latin typeface="Arial" panose="020B0604020202020204" pitchFamily="34" charset="0"/>
                <a:ea typeface="微软雅黑" panose="020B0503020204020204" charset="-122"/>
                <a:sym typeface="Arial" panose="020B0604020202020204" pitchFamily="34" charset="0"/>
              </a:rPr>
              <a:t>微商城</a:t>
            </a:r>
            <a:endParaRPr lang="zh-CN" altLang="en-US" sz="1600" b="1" spc="300"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2" name="文本框 61"/>
          <p:cNvSpPr txBox="1"/>
          <p:nvPr>
            <p:custDataLst>
              <p:tags r:id="rId14"/>
            </p:custDataLst>
          </p:nvPr>
        </p:nvSpPr>
        <p:spPr>
          <a:xfrm>
            <a:off x="873317" y="4837488"/>
            <a:ext cx="3207538" cy="803890"/>
          </a:xfrm>
          <a:prstGeom prst="rect">
            <a:avLst/>
          </a:prstGeom>
          <a:noFill/>
        </p:spPr>
        <p:txBody>
          <a:bodyPr wrap="square" rtlCol="0">
            <a:normAutofit lnSpcReduction="10000"/>
          </a:bodyPr>
          <a:lstStyle/>
          <a:p>
            <a:pPr>
              <a:lnSpc>
                <a:spcPct val="120000"/>
              </a:lnSpc>
            </a:pPr>
            <a:r>
              <a:rPr lang="zh-CN" altLang="en-US" sz="1400" spc="150" dirty="0">
                <a:solidFill>
                  <a:schemeClr val="bg1"/>
                </a:solidFill>
                <a:latin typeface="Arial" panose="020B0604020202020204" pitchFamily="34" charset="0"/>
                <a:ea typeface="微软雅黑" panose="020B0503020204020204" charset="-122"/>
                <a:sym typeface="Arial" panose="020B0604020202020204" pitchFamily="34" charset="0"/>
              </a:rPr>
              <a:t>SCRM、ERP、WMS</a:t>
            </a:r>
            <a:endParaRPr lang="zh-CN" altLang="en-US" sz="1400" spc="150"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3" name="文本框 62"/>
          <p:cNvSpPr txBox="1"/>
          <p:nvPr>
            <p:custDataLst>
              <p:tags r:id="rId15"/>
            </p:custDataLst>
          </p:nvPr>
        </p:nvSpPr>
        <p:spPr>
          <a:xfrm>
            <a:off x="873317" y="4252101"/>
            <a:ext cx="3207538" cy="435018"/>
          </a:xfrm>
          <a:prstGeom prst="rect">
            <a:avLst/>
          </a:prstGeom>
          <a:noFill/>
        </p:spPr>
        <p:txBody>
          <a:bodyPr wrap="square" rtlCol="0">
            <a:normAutofit/>
          </a:bodyPr>
          <a:lstStyle/>
          <a:p>
            <a:pPr>
              <a:lnSpc>
                <a:spcPct val="120000"/>
              </a:lnSpc>
            </a:pPr>
            <a:r>
              <a:rPr lang="zh-CN" altLang="en-US" sz="1600" b="1" spc="300" dirty="0">
                <a:solidFill>
                  <a:schemeClr val="bg1"/>
                </a:solidFill>
                <a:latin typeface="Arial" panose="020B0604020202020204" pitchFamily="34" charset="0"/>
                <a:ea typeface="微软雅黑" panose="020B0503020204020204" charset="-122"/>
                <a:sym typeface="Arial" panose="020B0604020202020204" pitchFamily="34" charset="0"/>
              </a:rPr>
              <a:t>企业</a:t>
            </a:r>
            <a:r>
              <a:rPr lang="zh-CN" altLang="en-US" sz="1600" b="1" spc="300" dirty="0">
                <a:solidFill>
                  <a:schemeClr val="bg1"/>
                </a:solidFill>
                <a:latin typeface="Arial" panose="020B0604020202020204" pitchFamily="34" charset="0"/>
                <a:ea typeface="微软雅黑" panose="020B0503020204020204" charset="-122"/>
                <a:sym typeface="Arial" panose="020B0604020202020204" pitchFamily="34" charset="0"/>
              </a:rPr>
              <a:t>微信</a:t>
            </a:r>
            <a:endParaRPr lang="zh-CN" altLang="en-US" sz="1600" b="1" spc="300" dirty="0">
              <a:solidFill>
                <a:schemeClr val="bg1"/>
              </a:solidFill>
              <a:latin typeface="Arial" panose="020B0604020202020204" pitchFamily="34" charset="0"/>
              <a:ea typeface="微软雅黑" panose="020B0503020204020204" charset="-122"/>
              <a:sym typeface="Arial" panose="020B0604020202020204" pitchFamily="34" charset="0"/>
            </a:endParaRPr>
          </a:p>
        </p:txBody>
      </p:sp>
      <p:cxnSp>
        <p:nvCxnSpPr>
          <p:cNvPr id="64" name="直接连接符 63"/>
          <p:cNvCxnSpPr/>
          <p:nvPr>
            <p:custDataLst>
              <p:tags r:id="rId16"/>
            </p:custDataLst>
          </p:nvPr>
        </p:nvCxnSpPr>
        <p:spPr>
          <a:xfrm flipH="1" flipV="1">
            <a:off x="3906520" y="2821305"/>
            <a:ext cx="778510" cy="58420"/>
          </a:xfrm>
          <a:prstGeom prst="line">
            <a:avLst/>
          </a:prstGeom>
          <a:noFill/>
          <a:ln w="12700" cap="flat" cmpd="sng" algn="ctr">
            <a:solidFill>
              <a:sysClr val="window" lastClr="FFFFFF">
                <a:lumMod val="65000"/>
              </a:sysClr>
            </a:solidFill>
            <a:prstDash val="dash"/>
            <a:miter lim="800000"/>
            <a:headEnd type="oval"/>
            <a:tailEnd type="oval"/>
          </a:ln>
          <a:effectLst/>
        </p:spPr>
      </p:cxnSp>
      <p:cxnSp>
        <p:nvCxnSpPr>
          <p:cNvPr id="65" name="直接连接符 64"/>
          <p:cNvCxnSpPr/>
          <p:nvPr>
            <p:custDataLst>
              <p:tags r:id="rId17"/>
            </p:custDataLst>
          </p:nvPr>
        </p:nvCxnSpPr>
        <p:spPr>
          <a:xfrm flipH="1">
            <a:off x="3978275" y="4871720"/>
            <a:ext cx="777875" cy="37465"/>
          </a:xfrm>
          <a:prstGeom prst="line">
            <a:avLst/>
          </a:prstGeom>
          <a:noFill/>
          <a:ln w="12700" cap="flat" cmpd="sng" algn="ctr">
            <a:solidFill>
              <a:sysClr val="window" lastClr="FFFFFF">
                <a:lumMod val="65000"/>
              </a:sysClr>
            </a:solidFill>
            <a:prstDash val="dash"/>
            <a:miter lim="800000"/>
            <a:headEnd type="oval"/>
            <a:tailEnd type="oval"/>
          </a:ln>
          <a:effectLst/>
        </p:spPr>
      </p:cxnSp>
      <p:cxnSp>
        <p:nvCxnSpPr>
          <p:cNvPr id="66" name="直接连接符 65"/>
          <p:cNvCxnSpPr>
            <a:stCxn id="42" idx="1"/>
          </p:cNvCxnSpPr>
          <p:nvPr>
            <p:custDataLst>
              <p:tags r:id="rId18"/>
            </p:custDataLst>
          </p:nvPr>
        </p:nvCxnSpPr>
        <p:spPr>
          <a:xfrm flipH="1">
            <a:off x="6938010" y="2175096"/>
            <a:ext cx="1145032" cy="391160"/>
          </a:xfrm>
          <a:prstGeom prst="line">
            <a:avLst/>
          </a:prstGeom>
          <a:noFill/>
          <a:ln w="12700" cap="flat" cmpd="sng" algn="ctr">
            <a:solidFill>
              <a:sysClr val="window" lastClr="FFFFFF">
                <a:lumMod val="65000"/>
              </a:sysClr>
            </a:solidFill>
            <a:prstDash val="dash"/>
            <a:miter lim="800000"/>
            <a:headEnd type="oval"/>
            <a:tailEnd type="oval"/>
          </a:ln>
          <a:effectLst/>
        </p:spPr>
      </p:cxnSp>
      <p:cxnSp>
        <p:nvCxnSpPr>
          <p:cNvPr id="67" name="直接连接符 66"/>
          <p:cNvCxnSpPr>
            <a:stCxn id="54" idx="1"/>
          </p:cNvCxnSpPr>
          <p:nvPr>
            <p:custDataLst>
              <p:tags r:id="rId19"/>
            </p:custDataLst>
          </p:nvPr>
        </p:nvCxnSpPr>
        <p:spPr>
          <a:xfrm flipH="1">
            <a:off x="8010525" y="3492500"/>
            <a:ext cx="575945" cy="48895"/>
          </a:xfrm>
          <a:prstGeom prst="line">
            <a:avLst/>
          </a:prstGeom>
          <a:noFill/>
          <a:ln w="12700" cap="flat" cmpd="sng" algn="ctr">
            <a:solidFill>
              <a:sysClr val="window" lastClr="FFFFFF">
                <a:lumMod val="65000"/>
              </a:sysClr>
            </a:solidFill>
            <a:prstDash val="dash"/>
            <a:miter lim="800000"/>
            <a:headEnd type="oval"/>
            <a:tailEnd type="oval"/>
          </a:ln>
          <a:effectLst/>
        </p:spPr>
      </p:cxnSp>
      <p:cxnSp>
        <p:nvCxnSpPr>
          <p:cNvPr id="68" name="直接连接符 67"/>
          <p:cNvCxnSpPr/>
          <p:nvPr>
            <p:custDataLst>
              <p:tags r:id="rId20"/>
            </p:custDataLst>
          </p:nvPr>
        </p:nvCxnSpPr>
        <p:spPr>
          <a:xfrm flipH="1" flipV="1">
            <a:off x="6904355" y="5410200"/>
            <a:ext cx="1034415" cy="3175"/>
          </a:xfrm>
          <a:prstGeom prst="line">
            <a:avLst/>
          </a:prstGeom>
          <a:noFill/>
          <a:ln w="12700" cap="flat" cmpd="sng" algn="ctr">
            <a:solidFill>
              <a:sysClr val="window" lastClr="FFFFFF">
                <a:lumMod val="65000"/>
              </a:sysClr>
            </a:solidFill>
            <a:prstDash val="dash"/>
            <a:miter lim="800000"/>
            <a:headEnd type="oval"/>
            <a:tailEnd type="oval"/>
          </a:ln>
          <a:effectLst/>
        </p:spPr>
      </p:cxnSp>
      <p:pic>
        <p:nvPicPr>
          <p:cNvPr id="4" name="图片 3" descr="333437323831363b333530353430363bc9ccb3c7"/>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756150" y="3037205"/>
            <a:ext cx="458470" cy="458470"/>
          </a:xfrm>
          <a:prstGeom prst="rect">
            <a:avLst/>
          </a:prstGeom>
        </p:spPr>
      </p:pic>
      <p:pic>
        <p:nvPicPr>
          <p:cNvPr id="6" name="图片 5" descr="32313538313335313b32313538313335303bcea2d0c5"/>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914265" y="4549140"/>
            <a:ext cx="514350" cy="514350"/>
          </a:xfrm>
          <a:prstGeom prst="rect">
            <a:avLst/>
          </a:prstGeom>
        </p:spPr>
      </p:pic>
      <p:pic>
        <p:nvPicPr>
          <p:cNvPr id="7" name="图片 6" descr="343435383034383b343532353733373bc3bdcce5d6d0d0c4"/>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6282690" y="2461260"/>
            <a:ext cx="521970" cy="521970"/>
          </a:xfrm>
          <a:prstGeom prst="rect">
            <a:avLst/>
          </a:prstGeom>
        </p:spPr>
      </p:pic>
      <p:pic>
        <p:nvPicPr>
          <p:cNvPr id="8" name="图片 7" descr="333437323830363b333530343935333bb3e4d6b5c1f7c1bf"/>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7261860" y="3613150"/>
            <a:ext cx="497205" cy="497205"/>
          </a:xfrm>
          <a:prstGeom prst="rect">
            <a:avLst/>
          </a:prstGeom>
        </p:spPr>
      </p:pic>
      <p:pic>
        <p:nvPicPr>
          <p:cNvPr id="9" name="图片 8" descr="333437323832313b333530353136303bd6b1b2a5"/>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6354445" y="5026025"/>
            <a:ext cx="384175" cy="384175"/>
          </a:xfrm>
          <a:prstGeom prst="rect">
            <a:avLst/>
          </a:prstGeom>
        </p:spPr>
      </p:pic>
      <p:pic>
        <p:nvPicPr>
          <p:cNvPr id="5" name="图片 4" descr="你的私域增长顾问-启博-08"/>
          <p:cNvPicPr>
            <a:picLocks noChangeAspect="1"/>
          </p:cNvPicPr>
          <p:nvPr/>
        </p:nvPicPr>
        <p:blipFill>
          <a:blip r:embed="rId31"/>
          <a:stretch>
            <a:fillRect/>
          </a:stretch>
        </p:blipFill>
        <p:spPr>
          <a:xfrm>
            <a:off x="5418455" y="3541395"/>
            <a:ext cx="1445895" cy="711200"/>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 name="image15.png" descr="image15.png"/>
          <p:cNvPicPr>
            <a:picLocks noChangeAspect="1"/>
          </p:cNvPicPr>
          <p:nvPr/>
        </p:nvPicPr>
        <p:blipFill>
          <a:blip r:embed="rId1"/>
          <a:stretch>
            <a:fillRect/>
          </a:stretch>
        </p:blipFill>
        <p:spPr>
          <a:xfrm>
            <a:off x="477297" y="2276467"/>
            <a:ext cx="11900691" cy="4215220"/>
          </a:xfrm>
          <a:prstGeom prst="rect">
            <a:avLst/>
          </a:prstGeom>
          <a:ln w="12700">
            <a:miter lim="400000"/>
            <a:headEnd/>
            <a:tailEnd/>
          </a:ln>
        </p:spPr>
      </p:pic>
      <p:sp>
        <p:nvSpPr>
          <p:cNvPr id="279" name="公司简介"/>
          <p:cNvSpPr txBox="1"/>
          <p:nvPr/>
        </p:nvSpPr>
        <p:spPr>
          <a:xfrm>
            <a:off x="452965" y="241066"/>
            <a:ext cx="7730695" cy="663575"/>
          </a:xfrm>
          <a:prstGeom prst="rect">
            <a:avLst/>
          </a:prstGeom>
          <a:ln w="12700">
            <a:miter lim="400000"/>
          </a:ln>
        </p:spPr>
        <p:txBody>
          <a:bodyPr lIns="32384" tIns="32384" rIns="32384" bIns="32384">
            <a:spAutoFit/>
          </a:bodyPr>
          <a:lstStyle>
            <a:lvl1pPr algn="just" defTabSz="912495">
              <a:lnSpc>
                <a:spcPct val="150000"/>
              </a:lnSpc>
              <a:defRPr sz="2600" b="1" spc="260">
                <a:solidFill>
                  <a:srgbClr val="FFFFFF"/>
                </a:solidFill>
              </a:defRPr>
            </a:lvl1pPr>
          </a:lstStyle>
          <a:p>
            <a:r>
              <a:rPr>
                <a:latin typeface="微软雅黑" panose="020B0503020204020204" charset="-122"/>
                <a:ea typeface="微软雅黑" panose="020B0503020204020204" charset="-122"/>
                <a:cs typeface="微软雅黑" panose="020B0503020204020204" charset="-122"/>
              </a:rPr>
              <a:t>全渠道+双中台，助力零售企业数字化转型升级 </a:t>
            </a:r>
            <a:endParaRPr>
              <a:latin typeface="微软雅黑" panose="020B0503020204020204" charset="-122"/>
              <a:ea typeface="微软雅黑" panose="020B0503020204020204" charset="-122"/>
              <a:cs typeface="微软雅黑" panose="020B0503020204020204" charset="-122"/>
            </a:endParaRPr>
          </a:p>
        </p:txBody>
      </p:sp>
      <p:sp>
        <p:nvSpPr>
          <p:cNvPr id="280" name="线上+线下新零售解决方案"/>
          <p:cNvSpPr txBox="1"/>
          <p:nvPr/>
        </p:nvSpPr>
        <p:spPr>
          <a:xfrm>
            <a:off x="3734477" y="3779446"/>
            <a:ext cx="2394585" cy="305435"/>
          </a:xfrm>
          <a:prstGeom prst="rect">
            <a:avLst/>
          </a:prstGeom>
          <a:ln w="12700">
            <a:miter lim="400000"/>
          </a:ln>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b="1" spc="140">
                <a:solidFill>
                  <a:srgbClr val="1742A2"/>
                </a:solidFill>
              </a:defRPr>
            </a:lvl1pPr>
          </a:lstStyle>
          <a:p>
            <a:r>
              <a:rPr>
                <a:latin typeface="微软雅黑" panose="020B0503020204020204" charset="-122"/>
                <a:ea typeface="微软雅黑" panose="020B0503020204020204" charset="-122"/>
                <a:cs typeface="微软雅黑" panose="020B0503020204020204" charset="-122"/>
              </a:rPr>
              <a:t>线上+线下新零售解决方案</a:t>
            </a:r>
            <a:endParaRPr>
              <a:latin typeface="微软雅黑" panose="020B0503020204020204" charset="-122"/>
              <a:ea typeface="微软雅黑" panose="020B0503020204020204" charset="-122"/>
              <a:cs typeface="微软雅黑" panose="020B0503020204020204" charset="-122"/>
            </a:endParaRPr>
          </a:p>
        </p:txBody>
      </p:sp>
      <p:sp>
        <p:nvSpPr>
          <p:cNvPr id="281" name="赋能企业打造新零售全面布局，打通…"/>
          <p:cNvSpPr txBox="1"/>
          <p:nvPr/>
        </p:nvSpPr>
        <p:spPr>
          <a:xfrm>
            <a:off x="3745493" y="4211015"/>
            <a:ext cx="2343655" cy="2021837"/>
          </a:xfrm>
          <a:prstGeom prst="rect">
            <a:avLst/>
          </a:prstGeom>
          <a:ln w="12700">
            <a:miter lim="400000"/>
          </a:ln>
        </p:spPr>
        <p:txBody>
          <a:bodyPr wrap="none" lIns="45718" tIns="45718" rIns="45718" bIns="45718">
            <a:spAutoFit/>
          </a:bodyPr>
          <a:lstStyle/>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赋能企业打造新零售全面布局，打通</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线上线下商品、订单、会员、营销卡</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券等全链路业务管理。通过业务数据</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的积累和沉淀，实现其智能化、可视</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化转变，让企业更懂消费者，提升企</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业对渠道和终端的控制力。</a:t>
            </a:r>
          </a:p>
        </p:txBody>
      </p:sp>
      <p:sp>
        <p:nvSpPr>
          <p:cNvPr id="282" name="跨境电商解决方案"/>
          <p:cNvSpPr txBox="1"/>
          <p:nvPr/>
        </p:nvSpPr>
        <p:spPr>
          <a:xfrm>
            <a:off x="1094511" y="3779446"/>
            <a:ext cx="1668777" cy="345437"/>
          </a:xfrm>
          <a:prstGeom prst="rect">
            <a:avLst/>
          </a:prstGeom>
          <a:ln w="12700">
            <a:miter lim="400000"/>
          </a:ln>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b="1" spc="140">
                <a:solidFill>
                  <a:srgbClr val="1742A2"/>
                </a:solidFill>
              </a:defRPr>
            </a:lvl1pPr>
          </a:lstStyle>
          <a:p>
            <a:r>
              <a:rPr>
                <a:latin typeface="微软雅黑" panose="020B0503020204020204" charset="-122"/>
                <a:ea typeface="微软雅黑" panose="020B0503020204020204" charset="-122"/>
              </a:rPr>
              <a:t>跨境电商解决方案</a:t>
            </a:r>
            <a:endParaRPr>
              <a:latin typeface="微软雅黑" panose="020B0503020204020204" charset="-122"/>
              <a:ea typeface="微软雅黑" panose="020B0503020204020204" charset="-122"/>
            </a:endParaRPr>
          </a:p>
        </p:txBody>
      </p:sp>
      <p:sp>
        <p:nvSpPr>
          <p:cNvPr id="283" name="业务对接国内外200+主流电商平台，支…"/>
          <p:cNvSpPr txBox="1"/>
          <p:nvPr/>
        </p:nvSpPr>
        <p:spPr>
          <a:xfrm>
            <a:off x="672156" y="4211015"/>
            <a:ext cx="2497833" cy="2021837"/>
          </a:xfrm>
          <a:prstGeom prst="rect">
            <a:avLst/>
          </a:prstGeom>
          <a:ln w="12700">
            <a:miter lim="400000"/>
          </a:ln>
        </p:spPr>
        <p:txBody>
          <a:bodyPr wrap="none" lIns="45718" tIns="45718" rIns="45718" bIns="45718">
            <a:spAutoFit/>
          </a:bodyPr>
          <a:lstStyle/>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业务对接国内外200+主流电商平</a:t>
            </a:r>
            <a:r>
              <a:rPr spc="-198"/>
              <a:t>台，支</a:t>
            </a:r>
            <a:endParaRPr spc="-198"/>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持内外贸商</a:t>
            </a:r>
            <a:r>
              <a:rPr spc="-162"/>
              <a:t>品、订单、库</a:t>
            </a:r>
            <a:r>
              <a:t>存同步管理。针</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对内外贸业务的多元特性智能匹配，提</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供规范的全链路订单处理流程，以专业</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WMS为支撑，支持国</a:t>
            </a:r>
            <a:r>
              <a:rPr spc="134"/>
              <a:t>内外仓</a:t>
            </a:r>
            <a:r>
              <a:t>对接，精</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2">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准库存高效发货。</a:t>
            </a:r>
          </a:p>
        </p:txBody>
      </p:sp>
      <p:sp>
        <p:nvSpPr>
          <p:cNvPr id="284" name="三方仓储解决方案"/>
          <p:cNvSpPr txBox="1"/>
          <p:nvPr/>
        </p:nvSpPr>
        <p:spPr>
          <a:xfrm>
            <a:off x="7177940" y="3779446"/>
            <a:ext cx="1668777" cy="345437"/>
          </a:xfrm>
          <a:prstGeom prst="rect">
            <a:avLst/>
          </a:prstGeom>
          <a:ln w="12700">
            <a:miter lim="400000"/>
          </a:ln>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b="1" spc="140">
                <a:solidFill>
                  <a:srgbClr val="1742A2"/>
                </a:solidFill>
              </a:defRPr>
            </a:lvl1pPr>
          </a:lstStyle>
          <a:p>
            <a:r>
              <a:rPr>
                <a:latin typeface="微软雅黑" panose="020B0503020204020204" charset="-122"/>
                <a:ea typeface="微软雅黑" panose="020B0503020204020204" charset="-122"/>
              </a:rPr>
              <a:t>三方仓储解决方案</a:t>
            </a:r>
            <a:endParaRPr>
              <a:latin typeface="微软雅黑" panose="020B0503020204020204" charset="-122"/>
              <a:ea typeface="微软雅黑" panose="020B0503020204020204" charset="-122"/>
            </a:endParaRPr>
          </a:p>
        </p:txBody>
      </p:sp>
      <p:sp>
        <p:nvSpPr>
          <p:cNvPr id="285" name="支持多货主模式，自动同步订单高效…"/>
          <p:cNvSpPr txBox="1"/>
          <p:nvPr/>
        </p:nvSpPr>
        <p:spPr>
          <a:xfrm>
            <a:off x="6765635" y="4211015"/>
            <a:ext cx="2425316" cy="2021837"/>
          </a:xfrm>
          <a:prstGeom prst="rect">
            <a:avLst/>
          </a:prstGeom>
          <a:ln w="12700">
            <a:miter lim="400000"/>
          </a:ln>
        </p:spPr>
        <p:txBody>
          <a:bodyPr wrap="none" lIns="45718" tIns="45718" rIns="45718" bIns="45718">
            <a:spAutoFit/>
          </a:bodyPr>
          <a:lstStyle/>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支持多货主模式，自动同步订单高效</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处理，同时满足个性化服务需求。科</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学管理货主的货品、供应商、客户和</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人员资</a:t>
            </a:r>
            <a:r>
              <a:rPr spc="-132"/>
              <a:t>料，</a:t>
            </a:r>
            <a:r>
              <a:t>并提供专业的增值服</a:t>
            </a:r>
            <a:r>
              <a:rPr spc="-341"/>
              <a:t>务</a:t>
            </a:r>
            <a:r>
              <a:rPr spc="-308"/>
              <a:t>，</a:t>
            </a:r>
            <a:r>
              <a:t>助</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力第三方物流企业管理精细化与智能</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化，大幅提升仓储作业效率。</a:t>
            </a:r>
          </a:p>
        </p:txBody>
      </p:sp>
      <p:sp>
        <p:nvSpPr>
          <p:cNvPr id="286" name="零售+批发全网分销解决方案"/>
          <p:cNvSpPr txBox="1"/>
          <p:nvPr/>
        </p:nvSpPr>
        <p:spPr>
          <a:xfrm>
            <a:off x="9989168" y="3779446"/>
            <a:ext cx="2059937" cy="345437"/>
          </a:xfrm>
          <a:prstGeom prst="rect">
            <a:avLst/>
          </a:prstGeom>
          <a:ln w="12700">
            <a:miter lim="400000"/>
          </a:ln>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400" b="1" spc="140">
                <a:solidFill>
                  <a:srgbClr val="1742A2"/>
                </a:solidFill>
              </a:defRPr>
            </a:lvl1pPr>
          </a:lstStyle>
          <a:p>
            <a:r>
              <a:rPr>
                <a:latin typeface="微软雅黑" panose="020B0503020204020204" charset="-122"/>
                <a:ea typeface="微软雅黑" panose="020B0503020204020204" charset="-122"/>
              </a:rPr>
              <a:t>供应链数字化解决方案</a:t>
            </a:r>
            <a:endParaRPr>
              <a:latin typeface="微软雅黑" panose="020B0503020204020204" charset="-122"/>
              <a:ea typeface="微软雅黑" panose="020B0503020204020204" charset="-122"/>
            </a:endParaRPr>
          </a:p>
        </p:txBody>
      </p:sp>
      <p:sp>
        <p:nvSpPr>
          <p:cNvPr id="287" name="大数据优化供应链环节生产关系，为…"/>
          <p:cNvSpPr txBox="1"/>
          <p:nvPr/>
        </p:nvSpPr>
        <p:spPr>
          <a:xfrm>
            <a:off x="9791017" y="4211015"/>
            <a:ext cx="2414902" cy="2021837"/>
          </a:xfrm>
          <a:prstGeom prst="rect">
            <a:avLst/>
          </a:prstGeom>
          <a:ln w="12700">
            <a:miter lim="400000"/>
          </a:ln>
        </p:spPr>
        <p:txBody>
          <a:bodyPr wrap="none" lIns="45718" tIns="45718" rIns="45718" bIns="45718">
            <a:spAutoFit/>
          </a:bodyPr>
          <a:lstStyle/>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大数据优化供应链环节生产关系，为</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企业提供从前端到后端的完整解决方</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案，科学精简传统订货流程，实现供</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应商、分销商和客户的业务协同，打</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通全链路企业核心业务数据，打造高</a:t>
            </a:r>
          </a:p>
          <a:p>
            <a:pPr defTabSz="12700">
              <a:lnSpc>
                <a:spcPct val="17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100" spc="35">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t>效、敏捷的供应链协作平台。</a:t>
            </a:r>
          </a:p>
        </p:txBody>
      </p:sp>
      <p:sp>
        <p:nvSpPr>
          <p:cNvPr id="2" name="文本框 1"/>
          <p:cNvSpPr txBox="1"/>
          <p:nvPr/>
        </p:nvSpPr>
        <p:spPr>
          <a:xfrm>
            <a:off x="587375" y="1155065"/>
            <a:ext cx="11781155" cy="828675"/>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45718" tIns="45718" rIns="45718" bIns="45718" numCol="1" spcCol="38100" rtlCol="0" anchor="t" forceAA="0" upright="0">
            <a:spAutoFit/>
          </a:bodyPr>
          <a:p>
            <a:pPr marL="0" marR="0" indent="0" algn="l" defTabSz="914400" rtl="0" eaLnBrk="1">
              <a:lnSpc>
                <a:spcPct val="150000"/>
              </a:lnSpc>
              <a:spcBef>
                <a:spcPts val="0"/>
              </a:spcBef>
              <a:spcAft>
                <a:spcPts val="0"/>
              </a:spcAft>
              <a:buClrTx/>
              <a:buSzTx/>
              <a:buFontTx/>
              <a:buNone/>
            </a:pPr>
            <a:r>
              <a:rPr kumimoji="0" lang="zh-CN" altLang="en-US" sz="1600" b="0" i="0" u="none" strike="noStrike" cap="none" spc="0" normalizeH="0" baseline="0">
                <a:ln>
                  <a:noFill/>
                </a:ln>
                <a:solidFill>
                  <a:schemeClr val="bg1"/>
                </a:solidFill>
                <a:effectLst/>
                <a:uFillTx/>
                <a:latin typeface="微软雅黑" panose="020B0503020204020204" charset="-122"/>
                <a:ea typeface="微软雅黑" panose="020B0503020204020204" charset="-122"/>
                <a:cs typeface="微软雅黑" panose="020B0503020204020204" charset="-122"/>
                <a:sym typeface="Helvetica"/>
              </a:rPr>
              <a:t>启博产品矩阵结合不同行业的多元需求，提供全渠道零售解决方案</a:t>
            </a:r>
            <a:endParaRPr kumimoji="0" lang="zh-CN" altLang="en-US" sz="1600" b="0" i="0" u="none" strike="noStrike" cap="none" spc="0" normalizeH="0" baseline="0">
              <a:ln>
                <a:noFill/>
              </a:ln>
              <a:solidFill>
                <a:schemeClr val="bg1"/>
              </a:solidFill>
              <a:effectLst/>
              <a:uFillTx/>
              <a:latin typeface="微软雅黑" panose="020B0503020204020204" charset="-122"/>
              <a:ea typeface="微软雅黑" panose="020B0503020204020204" charset="-122"/>
              <a:cs typeface="微软雅黑" panose="020B0503020204020204" charset="-122"/>
              <a:sym typeface="Helvetica"/>
            </a:endParaRPr>
          </a:p>
          <a:p>
            <a:pPr marL="0" marR="0" indent="0" algn="l" defTabSz="914400" rtl="0" eaLnBrk="1">
              <a:lnSpc>
                <a:spcPct val="150000"/>
              </a:lnSpc>
              <a:spcBef>
                <a:spcPts val="0"/>
              </a:spcBef>
              <a:spcAft>
                <a:spcPts val="0"/>
              </a:spcAft>
              <a:buClrTx/>
              <a:buSzTx/>
              <a:buFontTx/>
              <a:buNone/>
            </a:pPr>
            <a:r>
              <a:rPr kumimoji="0" lang="zh-CN" altLang="en-US" sz="1600" b="0" i="0" u="none" strike="noStrike" cap="none" spc="0" normalizeH="0" baseline="0">
                <a:ln>
                  <a:noFill/>
                </a:ln>
                <a:solidFill>
                  <a:schemeClr val="bg1"/>
                </a:solidFill>
                <a:effectLst/>
                <a:uFillTx/>
                <a:latin typeface="微软雅黑" panose="020B0503020204020204" charset="-122"/>
                <a:ea typeface="微软雅黑" panose="020B0503020204020204" charset="-122"/>
                <a:cs typeface="微软雅黑" panose="020B0503020204020204" charset="-122"/>
                <a:sym typeface="Helvetica"/>
              </a:rPr>
              <a:t>基于</a:t>
            </a:r>
            <a:r>
              <a:rPr kumimoji="0" lang="en-US" altLang="zh-CN" sz="1600" b="0" i="0" u="none" strike="noStrike" cap="none" spc="0" normalizeH="0" baseline="0">
                <a:ln>
                  <a:noFill/>
                </a:ln>
                <a:solidFill>
                  <a:schemeClr val="bg1"/>
                </a:solidFill>
                <a:effectLst/>
                <a:uFillTx/>
                <a:latin typeface="微软雅黑" panose="020B0503020204020204" charset="-122"/>
                <a:ea typeface="微软雅黑" panose="020B0503020204020204" charset="-122"/>
                <a:cs typeface="微软雅黑" panose="020B0503020204020204" charset="-122"/>
                <a:sym typeface="Helvetica"/>
              </a:rPr>
              <a:t>“</a:t>
            </a:r>
            <a:r>
              <a:rPr kumimoji="0" lang="zh-CN" altLang="en-US" sz="1600" b="0" i="0" u="none" strike="noStrike" cap="none" spc="0" normalizeH="0" baseline="0">
                <a:ln>
                  <a:noFill/>
                </a:ln>
                <a:solidFill>
                  <a:schemeClr val="bg1"/>
                </a:solidFill>
                <a:effectLst/>
                <a:uFillTx/>
                <a:latin typeface="微软雅黑" panose="020B0503020204020204" charset="-122"/>
                <a:ea typeface="微软雅黑" panose="020B0503020204020204" charset="-122"/>
                <a:cs typeface="微软雅黑" panose="020B0503020204020204" charset="-122"/>
                <a:sym typeface="Helvetica"/>
              </a:rPr>
              <a:t>业务</a:t>
            </a:r>
            <a:r>
              <a:rPr kumimoji="0" lang="en-US" altLang="zh-CN" sz="1600" b="0" i="0" u="none" strike="noStrike" cap="none" spc="0" normalizeH="0" baseline="0">
                <a:ln>
                  <a:noFill/>
                </a:ln>
                <a:solidFill>
                  <a:schemeClr val="bg1"/>
                </a:solidFill>
                <a:effectLst/>
                <a:uFillTx/>
                <a:latin typeface="微软雅黑" panose="020B0503020204020204" charset="-122"/>
                <a:ea typeface="微软雅黑" panose="020B0503020204020204" charset="-122"/>
                <a:cs typeface="微软雅黑" panose="020B0503020204020204" charset="-122"/>
                <a:sym typeface="Helvetica"/>
              </a:rPr>
              <a:t>+</a:t>
            </a:r>
            <a:r>
              <a:rPr kumimoji="0" lang="zh-CN" altLang="en-US" sz="1600" b="0" i="0" u="none" strike="noStrike" cap="none" spc="0" normalizeH="0" baseline="0">
                <a:ln>
                  <a:noFill/>
                </a:ln>
                <a:solidFill>
                  <a:schemeClr val="bg1"/>
                </a:solidFill>
                <a:effectLst/>
                <a:uFillTx/>
                <a:latin typeface="微软雅黑" panose="020B0503020204020204" charset="-122"/>
                <a:ea typeface="微软雅黑" panose="020B0503020204020204" charset="-122"/>
                <a:cs typeface="微软雅黑" panose="020B0503020204020204" charset="-122"/>
                <a:sym typeface="Helvetica"/>
              </a:rPr>
              <a:t>数据</a:t>
            </a:r>
            <a:r>
              <a:rPr kumimoji="0" lang="en-US" altLang="zh-CN" sz="1600" b="0" i="0" u="none" strike="noStrike" cap="none" spc="0" normalizeH="0" baseline="0">
                <a:ln>
                  <a:noFill/>
                </a:ln>
                <a:solidFill>
                  <a:schemeClr val="bg1"/>
                </a:solidFill>
                <a:effectLst/>
                <a:uFillTx/>
                <a:latin typeface="微软雅黑" panose="020B0503020204020204" charset="-122"/>
                <a:ea typeface="微软雅黑" panose="020B0503020204020204" charset="-122"/>
                <a:cs typeface="微软雅黑" panose="020B0503020204020204" charset="-122"/>
                <a:sym typeface="Helvetica"/>
              </a:rPr>
              <a:t>”</a:t>
            </a:r>
            <a:r>
              <a:rPr kumimoji="0" lang="zh-CN" altLang="en-US" sz="1600" b="0" i="0" u="none" strike="noStrike" cap="none" spc="0" normalizeH="0" baseline="0">
                <a:ln>
                  <a:noFill/>
                </a:ln>
                <a:solidFill>
                  <a:schemeClr val="bg1"/>
                </a:solidFill>
                <a:effectLst/>
                <a:uFillTx/>
                <a:latin typeface="微软雅黑" panose="020B0503020204020204" charset="-122"/>
                <a:ea typeface="微软雅黑" panose="020B0503020204020204" charset="-122"/>
                <a:cs typeface="微软雅黑" panose="020B0503020204020204" charset="-122"/>
                <a:sym typeface="Helvetica"/>
              </a:rPr>
              <a:t>双中台，构建企业共享服务中心，助力企业降本增效、智能决策，为其数字化转型赋能。</a:t>
            </a:r>
            <a:endParaRPr kumimoji="0" lang="zh-CN" altLang="en-US" sz="1600" b="0" i="0" u="none" strike="noStrike" cap="none" spc="0" normalizeH="0" baseline="0">
              <a:ln>
                <a:noFill/>
              </a:ln>
              <a:solidFill>
                <a:schemeClr val="bg1"/>
              </a:solidFill>
              <a:effectLst/>
              <a:uFillTx/>
              <a:latin typeface="微软雅黑" panose="020B0503020204020204" charset="-122"/>
              <a:ea typeface="微软雅黑" panose="020B0503020204020204" charset="-122"/>
              <a:cs typeface="微软雅黑" panose="020B0503020204020204" charset="-122"/>
              <a:sym typeface="Helvetica"/>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1" name="全渠道erp宣传册（源）_画板8.png" descr="全渠道erp宣传册（源）_画板8.png"/>
          <p:cNvPicPr>
            <a:picLocks noChangeAspect="1"/>
          </p:cNvPicPr>
          <p:nvPr/>
        </p:nvPicPr>
        <p:blipFill>
          <a:blip r:embed="rId1"/>
          <a:stretch>
            <a:fillRect/>
          </a:stretch>
        </p:blipFill>
        <p:spPr>
          <a:xfrm>
            <a:off x="1784" y="-12700"/>
            <a:ext cx="12852401" cy="7239000"/>
          </a:xfrm>
          <a:prstGeom prst="rect">
            <a:avLst/>
          </a:prstGeom>
          <a:ln w="12700">
            <a:miter lim="400000"/>
            <a:headEnd/>
            <a:tailEnd/>
          </a:ln>
          <a:effectLst>
            <a:glow rad="165100">
              <a:schemeClr val="bg1">
                <a:alpha val="52000"/>
              </a:schemeClr>
            </a:glow>
          </a:effectLst>
        </p:spPr>
      </p:pic>
      <p:sp>
        <p:nvSpPr>
          <p:cNvPr id="292" name="公司简介"/>
          <p:cNvSpPr txBox="1"/>
          <p:nvPr/>
        </p:nvSpPr>
        <p:spPr>
          <a:xfrm>
            <a:off x="452752" y="243723"/>
            <a:ext cx="3999612" cy="663575"/>
          </a:xfrm>
          <a:prstGeom prst="rect">
            <a:avLst/>
          </a:prstGeom>
          <a:ln w="12700">
            <a:miter lim="400000"/>
          </a:ln>
        </p:spPr>
        <p:txBody>
          <a:bodyPr lIns="32384" tIns="32384" rIns="32384" bIns="32384">
            <a:spAutoFit/>
          </a:bodyPr>
          <a:lstStyle>
            <a:lvl1pPr algn="just" defTabSz="912495">
              <a:lnSpc>
                <a:spcPct val="150000"/>
              </a:lnSpc>
              <a:defRPr sz="2600" b="1">
                <a:solidFill>
                  <a:srgbClr val="FFFFFF"/>
                </a:solidFill>
              </a:defRPr>
            </a:lvl1pPr>
          </a:lstStyle>
          <a:p>
            <a:r>
              <a:rPr>
                <a:latin typeface="微软雅黑" panose="020B0503020204020204" charset="-122"/>
                <a:ea typeface="微软雅黑" panose="020B0503020204020204" charset="-122"/>
                <a:cs typeface="微软雅黑" panose="020B0503020204020204" charset="-122"/>
              </a:rPr>
              <a:t>“业务+数据”双中台架构</a:t>
            </a:r>
            <a:endParaRPr>
              <a:latin typeface="微软雅黑" panose="020B0503020204020204" charset="-122"/>
              <a:ea typeface="微软雅黑" panose="020B0503020204020204" charset="-122"/>
              <a:cs typeface="微软雅黑" panose="020B0503020204020204" charset="-122"/>
            </a:endParaRPr>
          </a:p>
        </p:txBody>
      </p:sp>
      <p:sp>
        <p:nvSpPr>
          <p:cNvPr id="293" name="object 31"/>
          <p:cNvSpPr txBox="1"/>
          <p:nvPr>
            <p:ph type="title"/>
          </p:nvPr>
        </p:nvSpPr>
        <p:spPr>
          <a:xfrm>
            <a:off x="-9913571" y="-1025697"/>
            <a:ext cx="3310557" cy="352678"/>
          </a:xfrm>
          <a:prstGeom prst="rect">
            <a:avLst/>
          </a:prstGeom>
        </p:spPr>
        <p:txBody>
          <a:bodyPr/>
          <a:lstStyle>
            <a:lvl1pPr indent="8890" defTabSz="487680">
              <a:defRPr sz="2015">
                <a:solidFill>
                  <a:srgbClr val="FFFFFF"/>
                </a:solidFill>
              </a:defRPr>
            </a:lvl1pPr>
          </a:lstStyle>
          <a:p>
            <a:r>
              <a:t>“业务+数据”双中台架构</a:t>
            </a:r>
          </a:p>
        </p:txBody>
      </p:sp>
      <p:grpSp>
        <p:nvGrpSpPr>
          <p:cNvPr id="296" name="object 89"/>
          <p:cNvGrpSpPr/>
          <p:nvPr/>
        </p:nvGrpSpPr>
        <p:grpSpPr>
          <a:xfrm>
            <a:off x="4374450" y="8041866"/>
            <a:ext cx="407014" cy="74069"/>
            <a:chOff x="-1" y="-1"/>
            <a:chExt cx="407012" cy="74068"/>
          </a:xfrm>
        </p:grpSpPr>
        <p:sp>
          <p:nvSpPr>
            <p:cNvPr id="294" name="object 90"/>
            <p:cNvSpPr/>
            <p:nvPr/>
          </p:nvSpPr>
          <p:spPr>
            <a:xfrm>
              <a:off x="1438" y="73630"/>
              <a:ext cx="405574" cy="308"/>
            </a:xfrm>
            <a:prstGeom prst="line">
              <a:avLst/>
            </a:prstGeom>
            <a:noFill/>
            <a:ln w="3175" cap="flat">
              <a:solidFill>
                <a:srgbClr val="2373FF"/>
              </a:solidFill>
              <a:prstDash val="solid"/>
              <a:round/>
            </a:ln>
            <a:effectLst/>
          </p:spPr>
          <p:txBody>
            <a:bodyPr wrap="square" lIns="45718" tIns="45718" rIns="45718" bIns="45718" numCol="1" anchor="t">
              <a:noAutofit/>
            </a:bodyPr>
            <a:lstStyle/>
            <a:p>
              <a:pPr defTabSz="677545">
                <a:defRPr sz="2400" spc="-5">
                  <a:solidFill>
                    <a:srgbClr val="FFFFFF"/>
                  </a:solidFill>
                </a:defRPr>
              </a:pPr>
            </a:p>
          </p:txBody>
        </p:sp>
        <p:sp>
          <p:nvSpPr>
            <p:cNvPr id="295" name="object 91"/>
            <p:cNvSpPr/>
            <p:nvPr/>
          </p:nvSpPr>
          <p:spPr>
            <a:xfrm flipV="1">
              <a:off x="-2" y="-2"/>
              <a:ext cx="4" cy="74069"/>
            </a:xfrm>
            <a:prstGeom prst="line">
              <a:avLst/>
            </a:prstGeom>
            <a:noFill/>
            <a:ln w="3175" cap="flat">
              <a:solidFill>
                <a:srgbClr val="2373FF"/>
              </a:solidFill>
              <a:prstDash val="solid"/>
              <a:round/>
            </a:ln>
            <a:effectLst/>
          </p:spPr>
          <p:txBody>
            <a:bodyPr wrap="square" lIns="45718" tIns="45718" rIns="45718" bIns="45718" numCol="1" anchor="t">
              <a:noAutofit/>
            </a:bodyPr>
            <a:lstStyle/>
            <a:p>
              <a:pPr defTabSz="677545">
                <a:defRPr sz="2400" spc="-5">
                  <a:solidFill>
                    <a:srgbClr val="FFFFFF"/>
                  </a:solidFill>
                </a:defRPr>
              </a:pPr>
            </a:p>
          </p:txBody>
        </p:sp>
      </p:grpSp>
      <p:pic>
        <p:nvPicPr>
          <p:cNvPr id="3" name="图片 1" descr="IMG_256"/>
          <p:cNvPicPr>
            <a:picLocks noChangeAspect="1"/>
          </p:cNvPicPr>
          <p:nvPr/>
        </p:nvPicPr>
        <p:blipFill>
          <a:blip r:embed="rId2"/>
          <a:stretch>
            <a:fillRect/>
          </a:stretch>
        </p:blipFill>
        <p:spPr>
          <a:xfrm>
            <a:off x="1529715" y="1020445"/>
            <a:ext cx="10002520" cy="6021070"/>
          </a:xfrm>
          <a:prstGeom prst="rect">
            <a:avLst/>
          </a:prstGeom>
          <a:noFill/>
          <a:ln w="9525">
            <a:noFill/>
          </a:ln>
          <a:effectLst>
            <a:glow rad="228600">
              <a:schemeClr val="accent2">
                <a:satMod val="175000"/>
                <a:alpha val="40000"/>
              </a:schemeClr>
            </a:glow>
          </a:effectLst>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 name="image5.jpeg" descr="image5.jpeg"/>
          <p:cNvPicPr>
            <a:picLocks noChangeAspect="1"/>
          </p:cNvPicPr>
          <p:nvPr/>
        </p:nvPicPr>
        <p:blipFill>
          <a:blip r:embed="rId1"/>
          <a:stretch>
            <a:fillRect/>
          </a:stretch>
        </p:blipFill>
        <p:spPr>
          <a:xfrm>
            <a:off x="0" y="3766"/>
            <a:ext cx="12852400" cy="7218768"/>
          </a:xfrm>
          <a:prstGeom prst="rect">
            <a:avLst/>
          </a:prstGeom>
          <a:ln w="12700">
            <a:miter lim="400000"/>
            <a:headEnd/>
            <a:tailEnd/>
          </a:ln>
        </p:spPr>
      </p:pic>
      <p:pic>
        <p:nvPicPr>
          <p:cNvPr id="369" name="全渠道erp宣传册（源）_画板8.png" descr="全渠道erp宣传册（源）_画板8.png"/>
          <p:cNvPicPr>
            <a:picLocks noChangeAspect="1"/>
          </p:cNvPicPr>
          <p:nvPr/>
        </p:nvPicPr>
        <p:blipFill>
          <a:blip r:embed="rId2"/>
          <a:stretch>
            <a:fillRect/>
          </a:stretch>
        </p:blipFill>
        <p:spPr>
          <a:xfrm>
            <a:off x="1784" y="-12700"/>
            <a:ext cx="12852401" cy="7239000"/>
          </a:xfrm>
          <a:prstGeom prst="rect">
            <a:avLst/>
          </a:prstGeom>
          <a:ln w="12700">
            <a:miter lim="400000"/>
            <a:headEnd/>
            <a:tailEnd/>
          </a:ln>
        </p:spPr>
      </p:pic>
      <p:sp>
        <p:nvSpPr>
          <p:cNvPr id="370" name="数字化门店全景图"/>
          <p:cNvSpPr txBox="1"/>
          <p:nvPr/>
        </p:nvSpPr>
        <p:spPr>
          <a:xfrm>
            <a:off x="5039995" y="852110"/>
            <a:ext cx="2772410" cy="643890"/>
          </a:xfrm>
          <a:prstGeom prst="rect">
            <a:avLst/>
          </a:prstGeom>
          <a:ln w="12700">
            <a:miter lim="400000"/>
          </a:ln>
        </p:spPr>
        <p:txBody>
          <a:bodyPr wrap="none" lIns="45718" tIns="45718" rIns="45718" bIns="45718">
            <a:spAutoFit/>
          </a:bodyPr>
          <a:lstStyle>
            <a:lvl1pPr algn="just" defTabSz="912495">
              <a:lnSpc>
                <a:spcPct val="150000"/>
              </a:lnSpc>
              <a:defRPr sz="2400" b="1" spc="240">
                <a:solidFill>
                  <a:srgbClr val="FFFFFF"/>
                </a:solidFill>
              </a:defRPr>
            </a:lvl1pPr>
          </a:lstStyle>
          <a:p>
            <a:r>
              <a:rPr>
                <a:latin typeface="微软雅黑" panose="020B0503020204020204" charset="-122"/>
                <a:ea typeface="微软雅黑" panose="020B0503020204020204" charset="-122"/>
              </a:rPr>
              <a:t>数字化门店全景图</a:t>
            </a:r>
            <a:endParaRPr>
              <a:latin typeface="微软雅黑" panose="020B0503020204020204" charset="-122"/>
              <a:ea typeface="微软雅黑" panose="020B0503020204020204" charset="-122"/>
            </a:endParaRPr>
          </a:p>
        </p:txBody>
      </p:sp>
      <p:sp>
        <p:nvSpPr>
          <p:cNvPr id="371" name="公司简介"/>
          <p:cNvSpPr txBox="1"/>
          <p:nvPr/>
        </p:nvSpPr>
        <p:spPr>
          <a:xfrm>
            <a:off x="534033" y="243723"/>
            <a:ext cx="2403003" cy="534669"/>
          </a:xfrm>
          <a:prstGeom prst="rect">
            <a:avLst/>
          </a:prstGeom>
          <a:ln w="12700">
            <a:miter lim="400000"/>
          </a:ln>
        </p:spPr>
        <p:txBody>
          <a:bodyPr lIns="32384" tIns="32384" rIns="32384" bIns="32384">
            <a:spAutoFit/>
          </a:bodyPr>
          <a:lstStyle>
            <a:lvl1pPr algn="just" defTabSz="912495">
              <a:lnSpc>
                <a:spcPct val="150000"/>
              </a:lnSpc>
              <a:defRPr sz="2600" b="1">
                <a:solidFill>
                  <a:srgbClr val="FFFFFF"/>
                </a:solidFill>
              </a:defRPr>
            </a:lvl1pPr>
          </a:lstStyle>
          <a:p>
            <a:r>
              <a:rPr>
                <a:latin typeface="微软雅黑" panose="020B0503020204020204" charset="-122"/>
                <a:ea typeface="微软雅黑" panose="020B0503020204020204" charset="-122"/>
              </a:rPr>
              <a:t>门店业务场景</a:t>
            </a:r>
            <a:endParaRPr>
              <a:latin typeface="微软雅黑" panose="020B0503020204020204" charset="-122"/>
              <a:ea typeface="微软雅黑" panose="020B0503020204020204" charset="-122"/>
            </a:endParaRPr>
          </a:p>
        </p:txBody>
      </p:sp>
      <p:pic>
        <p:nvPicPr>
          <p:cNvPr id="372" name="图像" descr="图像"/>
          <p:cNvPicPr>
            <a:picLocks noChangeAspect="1"/>
          </p:cNvPicPr>
          <p:nvPr/>
        </p:nvPicPr>
        <p:blipFill>
          <a:blip r:embed="rId3"/>
          <a:stretch>
            <a:fillRect/>
          </a:stretch>
        </p:blipFill>
        <p:spPr>
          <a:xfrm>
            <a:off x="767127" y="1457606"/>
            <a:ext cx="11318146" cy="5200088"/>
          </a:xfrm>
          <a:prstGeom prst="rect">
            <a:avLst/>
          </a:prstGeom>
          <a:ln w="12700">
            <a:miter lim="400000"/>
            <a:headEnd/>
            <a:tailEnd/>
          </a:ln>
        </p:spPr>
      </p:pic>
      <p:pic>
        <p:nvPicPr>
          <p:cNvPr id="5" name="图片 4"/>
          <p:cNvPicPr>
            <a:picLocks noChangeAspect="1"/>
          </p:cNvPicPr>
          <p:nvPr/>
        </p:nvPicPr>
        <p:blipFill>
          <a:blip r:embed="rId4"/>
          <a:srcRect l="1908" t="677" r="1698" b="677"/>
          <a:stretch>
            <a:fillRect/>
          </a:stretch>
        </p:blipFill>
        <p:spPr>
          <a:xfrm>
            <a:off x="10962640" y="2244725"/>
            <a:ext cx="231775" cy="236855"/>
          </a:xfrm>
          <a:prstGeom prst="round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解决方案—业务优势1.1"/>
          <p:cNvSpPr txBox="1"/>
          <p:nvPr/>
        </p:nvSpPr>
        <p:spPr>
          <a:xfrm>
            <a:off x="522699" y="-1684888"/>
            <a:ext cx="3534962" cy="1189989"/>
          </a:xfrm>
          <a:prstGeom prst="rect">
            <a:avLst/>
          </a:prstGeom>
          <a:ln w="12700">
            <a:miter lim="400000"/>
          </a:ln>
        </p:spPr>
        <p:txBody>
          <a:bodyPr wrap="none" lIns="45718" tIns="45718" rIns="45718" bIns="45718">
            <a:spAutoFit/>
          </a:bodyPr>
          <a:lstStyle>
            <a:lvl1pPr algn="just" defTabSz="912495">
              <a:lnSpc>
                <a:spcPct val="150000"/>
              </a:lnSpc>
              <a:defRPr sz="2600" b="1">
                <a:solidFill>
                  <a:srgbClr val="212121"/>
                </a:solidFill>
              </a:defRPr>
            </a:lvl1pPr>
          </a:lstStyle>
          <a:p>
            <a:r>
              <a:t>解决方案—业务优势1.1</a:t>
            </a:r>
          </a:p>
        </p:txBody>
      </p:sp>
      <p:sp>
        <p:nvSpPr>
          <p:cNvPr id="398" name="公司简介"/>
          <p:cNvSpPr txBox="1"/>
          <p:nvPr/>
        </p:nvSpPr>
        <p:spPr>
          <a:xfrm>
            <a:off x="534033" y="241184"/>
            <a:ext cx="3512293" cy="534669"/>
          </a:xfrm>
          <a:prstGeom prst="rect">
            <a:avLst/>
          </a:prstGeom>
          <a:ln w="12700">
            <a:miter lim="400000"/>
          </a:ln>
        </p:spPr>
        <p:txBody>
          <a:bodyPr lIns="32384" tIns="32384" rIns="32384" bIns="32384">
            <a:spAutoFit/>
          </a:bodyPr>
          <a:lstStyle>
            <a:lvl1pPr algn="just" defTabSz="912495">
              <a:lnSpc>
                <a:spcPct val="150000"/>
              </a:lnSpc>
              <a:defRPr sz="2600" b="1">
                <a:solidFill>
                  <a:srgbClr val="FFFFFF"/>
                </a:solidFill>
              </a:defRPr>
            </a:lvl1pPr>
          </a:lstStyle>
          <a:p>
            <a:r>
              <a:rPr>
                <a:latin typeface="微软雅黑" panose="020B0503020204020204" charset="-122"/>
                <a:ea typeface="微软雅黑" panose="020B0503020204020204" charset="-122"/>
              </a:rPr>
              <a:t>线上线下消费场景打通</a:t>
            </a:r>
            <a:endParaRPr>
              <a:latin typeface="微软雅黑" panose="020B0503020204020204" charset="-122"/>
              <a:ea typeface="微软雅黑" panose="020B0503020204020204" charset="-122"/>
            </a:endParaRPr>
          </a:p>
        </p:txBody>
      </p:sp>
      <p:sp>
        <p:nvSpPr>
          <p:cNvPr id="12" name="文本框 11"/>
          <p:cNvSpPr txBox="1"/>
          <p:nvPr>
            <p:custDataLst>
              <p:tags r:id="rId1"/>
            </p:custDataLst>
          </p:nvPr>
        </p:nvSpPr>
        <p:spPr>
          <a:xfrm>
            <a:off x="8185620" y="2686302"/>
            <a:ext cx="3122030" cy="1003150"/>
          </a:xfrm>
          <a:prstGeom prst="rect">
            <a:avLst/>
          </a:prstGeom>
        </p:spPr>
        <p:txBody>
          <a:bodyPr wrap="square" lIns="90000" tIns="46800" rIns="90000" bIns="46800">
            <a:normAutofit/>
          </a:bodyPr>
          <a:lstStyle>
            <a:defPPr>
              <a:defRPr lang="zh-CN"/>
            </a:defPPr>
            <a:lvl1pPr>
              <a:defRPr sz="1400">
                <a:solidFill>
                  <a:srgbClr val="7C8959"/>
                </a:solidFill>
              </a:defRPr>
            </a:lvl1pPr>
          </a:lstStyle>
          <a:p>
            <a:r>
              <a:rPr lang="zh-CN" altLang="en-US" sz="1800" dirty="0">
                <a:solidFill>
                  <a:schemeClr val="bg1"/>
                </a:solidFill>
                <a:latin typeface="微软雅黑" panose="020B0503020204020204" charset="-122"/>
                <a:ea typeface="微软雅黑" panose="020B0503020204020204" charset="-122"/>
              </a:rPr>
              <a:t>天猫</a:t>
            </a:r>
            <a:r>
              <a:rPr lang="zh-CN" altLang="en-US" sz="1800" dirty="0">
                <a:solidFill>
                  <a:schemeClr val="bg1"/>
                </a:solidFill>
                <a:latin typeface="微软雅黑" panose="020B0503020204020204" charset="-122"/>
                <a:ea typeface="微软雅黑" panose="020B0503020204020204" charset="-122"/>
              </a:rPr>
              <a:t>等</a:t>
            </a:r>
            <a:endParaRPr lang="zh-CN" altLang="en-US" sz="1800" dirty="0">
              <a:solidFill>
                <a:schemeClr val="bg1"/>
              </a:solidFill>
              <a:latin typeface="微软雅黑" panose="020B0503020204020204" charset="-122"/>
              <a:ea typeface="微软雅黑" panose="020B0503020204020204" charset="-122"/>
            </a:endParaRPr>
          </a:p>
        </p:txBody>
      </p:sp>
      <p:sp>
        <p:nvSpPr>
          <p:cNvPr id="20" name="文本框 19"/>
          <p:cNvSpPr txBox="1"/>
          <p:nvPr>
            <p:custDataLst>
              <p:tags r:id="rId2"/>
            </p:custDataLst>
          </p:nvPr>
        </p:nvSpPr>
        <p:spPr>
          <a:xfrm>
            <a:off x="8185619" y="2079688"/>
            <a:ext cx="3122031" cy="589780"/>
          </a:xfrm>
          <a:prstGeom prst="rect">
            <a:avLst/>
          </a:prstGeom>
        </p:spPr>
        <p:txBody>
          <a:bodyPr wrap="square" anchor="b" anchorCtr="0">
            <a:normAutofit/>
          </a:bodyPr>
          <a:lstStyle>
            <a:defPPr>
              <a:defRPr lang="zh-CN"/>
            </a:defPPr>
            <a:lvl1pPr>
              <a:defRPr sz="2400">
                <a:solidFill>
                  <a:srgbClr val="D45A1A"/>
                </a:solidFill>
              </a:defRPr>
            </a:lvl1pPr>
          </a:lstStyle>
          <a:p>
            <a:r>
              <a:rPr lang="zh-CN" altLang="en-US" sz="2000" dirty="0">
                <a:solidFill>
                  <a:schemeClr val="bg1"/>
                </a:solidFill>
                <a:latin typeface="微软雅黑" panose="020B0503020204020204" charset="-122"/>
                <a:ea typeface="微软雅黑" panose="020B0503020204020204" charset="-122"/>
                <a:cs typeface="+mn-ea"/>
              </a:rPr>
              <a:t>公域</a:t>
            </a:r>
            <a:r>
              <a:rPr lang="zh-CN" altLang="en-US" sz="2000" dirty="0">
                <a:solidFill>
                  <a:schemeClr val="bg1"/>
                </a:solidFill>
                <a:latin typeface="微软雅黑" panose="020B0503020204020204" charset="-122"/>
                <a:ea typeface="微软雅黑" panose="020B0503020204020204" charset="-122"/>
                <a:cs typeface="+mn-ea"/>
              </a:rPr>
              <a:t>商城</a:t>
            </a:r>
            <a:endParaRPr lang="zh-CN" altLang="en-US" sz="2000" dirty="0">
              <a:solidFill>
                <a:schemeClr val="bg1"/>
              </a:solidFill>
              <a:latin typeface="微软雅黑" panose="020B0503020204020204" charset="-122"/>
              <a:ea typeface="微软雅黑" panose="020B0503020204020204" charset="-122"/>
              <a:cs typeface="+mn-ea"/>
            </a:endParaRPr>
          </a:p>
        </p:txBody>
      </p:sp>
      <p:sp>
        <p:nvSpPr>
          <p:cNvPr id="26" name="文本框 25"/>
          <p:cNvSpPr txBox="1"/>
          <p:nvPr>
            <p:custDataLst>
              <p:tags r:id="rId3"/>
            </p:custDataLst>
          </p:nvPr>
        </p:nvSpPr>
        <p:spPr>
          <a:xfrm>
            <a:off x="7912101" y="5158429"/>
            <a:ext cx="3122030" cy="1003150"/>
          </a:xfrm>
          <a:prstGeom prst="rect">
            <a:avLst/>
          </a:prstGeom>
        </p:spPr>
        <p:txBody>
          <a:bodyPr wrap="square" lIns="90000" tIns="46800" rIns="90000" bIns="46800">
            <a:normAutofit/>
          </a:bodyPr>
          <a:lstStyle>
            <a:defPPr>
              <a:defRPr lang="zh-CN"/>
            </a:defPPr>
            <a:lvl1pPr>
              <a:defRPr sz="1400">
                <a:solidFill>
                  <a:srgbClr val="7C8959"/>
                </a:solidFill>
              </a:defRPr>
            </a:lvl1pPr>
          </a:lstStyle>
          <a:p>
            <a:r>
              <a:rPr lang="zh-CN" altLang="en-US" sz="1800" dirty="0">
                <a:solidFill>
                  <a:schemeClr val="bg1"/>
                </a:solidFill>
                <a:latin typeface="微软雅黑" panose="020B0503020204020204" charset="-122"/>
                <a:ea typeface="微软雅黑" panose="020B0503020204020204" charset="-122"/>
              </a:rPr>
              <a:t>万里牛零售、收银台、</a:t>
            </a:r>
            <a:r>
              <a:rPr lang="en-US" altLang="zh-CN" sz="1800" dirty="0">
                <a:solidFill>
                  <a:schemeClr val="bg1"/>
                </a:solidFill>
                <a:latin typeface="微软雅黑" panose="020B0503020204020204" charset="-122"/>
                <a:ea typeface="微软雅黑" panose="020B0503020204020204" charset="-122"/>
              </a:rPr>
              <a:t>POS</a:t>
            </a:r>
            <a:r>
              <a:rPr lang="zh-CN" altLang="en-US" sz="1800" dirty="0">
                <a:solidFill>
                  <a:schemeClr val="bg1"/>
                </a:solidFill>
                <a:latin typeface="微软雅黑" panose="020B0503020204020204" charset="-122"/>
                <a:ea typeface="微软雅黑" panose="020B0503020204020204" charset="-122"/>
              </a:rPr>
              <a:t>、摄像头</a:t>
            </a:r>
            <a:r>
              <a:rPr lang="zh-CN" altLang="en-US" sz="1800" dirty="0">
                <a:solidFill>
                  <a:schemeClr val="bg1"/>
                </a:solidFill>
                <a:latin typeface="微软雅黑" panose="020B0503020204020204" charset="-122"/>
                <a:ea typeface="微软雅黑" panose="020B0503020204020204" charset="-122"/>
              </a:rPr>
              <a:t>等</a:t>
            </a:r>
            <a:endParaRPr lang="zh-CN" altLang="en-US" sz="1800" dirty="0">
              <a:solidFill>
                <a:schemeClr val="bg1"/>
              </a:solidFill>
              <a:latin typeface="微软雅黑" panose="020B0503020204020204" charset="-122"/>
              <a:ea typeface="微软雅黑" panose="020B0503020204020204" charset="-122"/>
            </a:endParaRPr>
          </a:p>
        </p:txBody>
      </p:sp>
      <p:sp>
        <p:nvSpPr>
          <p:cNvPr id="27" name="文本框 26"/>
          <p:cNvSpPr txBox="1"/>
          <p:nvPr>
            <p:custDataLst>
              <p:tags r:id="rId4"/>
            </p:custDataLst>
          </p:nvPr>
        </p:nvSpPr>
        <p:spPr>
          <a:xfrm>
            <a:off x="7912100" y="4551815"/>
            <a:ext cx="3122031" cy="589780"/>
          </a:xfrm>
          <a:prstGeom prst="rect">
            <a:avLst/>
          </a:prstGeom>
        </p:spPr>
        <p:txBody>
          <a:bodyPr wrap="square" anchor="b" anchorCtr="0">
            <a:normAutofit/>
          </a:bodyPr>
          <a:lstStyle>
            <a:defPPr>
              <a:defRPr lang="zh-CN"/>
            </a:defPPr>
            <a:lvl1pPr>
              <a:defRPr sz="2400">
                <a:solidFill>
                  <a:srgbClr val="D45A1A"/>
                </a:solidFill>
              </a:defRPr>
            </a:lvl1pPr>
          </a:lstStyle>
          <a:p>
            <a:r>
              <a:rPr lang="zh-CN" altLang="en-US" sz="2000" dirty="0">
                <a:solidFill>
                  <a:schemeClr val="bg1"/>
                </a:solidFill>
                <a:latin typeface="微软雅黑" panose="020B0503020204020204" charset="-122"/>
                <a:ea typeface="微软雅黑" panose="020B0503020204020204" charset="-122"/>
                <a:cs typeface="+mn-ea"/>
              </a:rPr>
              <a:t>线下</a:t>
            </a:r>
            <a:r>
              <a:rPr lang="zh-CN" altLang="en-US" sz="2000" dirty="0">
                <a:solidFill>
                  <a:schemeClr val="bg1"/>
                </a:solidFill>
                <a:latin typeface="微软雅黑" panose="020B0503020204020204" charset="-122"/>
                <a:ea typeface="微软雅黑" panose="020B0503020204020204" charset="-122"/>
                <a:cs typeface="+mn-ea"/>
              </a:rPr>
              <a:t>门店</a:t>
            </a:r>
            <a:endParaRPr lang="zh-CN" altLang="en-US" sz="2000" dirty="0">
              <a:solidFill>
                <a:schemeClr val="bg1"/>
              </a:solidFill>
              <a:latin typeface="微软雅黑" panose="020B0503020204020204" charset="-122"/>
              <a:ea typeface="微软雅黑" panose="020B0503020204020204" charset="-122"/>
              <a:cs typeface="+mn-ea"/>
            </a:endParaRPr>
          </a:p>
        </p:txBody>
      </p:sp>
      <p:sp>
        <p:nvSpPr>
          <p:cNvPr id="28" name="文本框 27"/>
          <p:cNvSpPr txBox="1"/>
          <p:nvPr>
            <p:custDataLst>
              <p:tags r:id="rId5"/>
            </p:custDataLst>
          </p:nvPr>
        </p:nvSpPr>
        <p:spPr>
          <a:xfrm>
            <a:off x="1107735" y="3548665"/>
            <a:ext cx="3122030" cy="1003150"/>
          </a:xfrm>
          <a:prstGeom prst="rect">
            <a:avLst/>
          </a:prstGeom>
        </p:spPr>
        <p:txBody>
          <a:bodyPr wrap="square" lIns="90000" tIns="46800" rIns="90000" bIns="46800">
            <a:normAutofit/>
          </a:bodyPr>
          <a:lstStyle>
            <a:defPPr>
              <a:defRPr lang="zh-CN"/>
            </a:defPPr>
            <a:lvl1pPr>
              <a:defRPr sz="1400">
                <a:solidFill>
                  <a:srgbClr val="7C8959"/>
                </a:solidFill>
              </a:defRPr>
            </a:lvl1pPr>
          </a:lstStyle>
          <a:p>
            <a:pPr algn="r"/>
            <a:r>
              <a:rPr lang="zh-CN" altLang="en-US" sz="1800" dirty="0">
                <a:solidFill>
                  <a:schemeClr val="bg1"/>
                </a:solidFill>
                <a:latin typeface="微软雅黑" panose="020B0503020204020204" charset="-122"/>
                <a:ea typeface="微软雅黑" panose="020B0503020204020204" charset="-122"/>
              </a:rPr>
              <a:t>私域商城、微分销、</a:t>
            </a:r>
            <a:r>
              <a:rPr lang="zh-CN" altLang="en-US" sz="1800" dirty="0">
                <a:solidFill>
                  <a:schemeClr val="bg1"/>
                </a:solidFill>
                <a:latin typeface="微软雅黑" panose="020B0503020204020204" charset="-122"/>
                <a:ea typeface="微软雅黑" panose="020B0503020204020204" charset="-122"/>
              </a:rPr>
              <a:t>小程序</a:t>
            </a:r>
            <a:endParaRPr lang="zh-CN" altLang="en-US" sz="1800" dirty="0">
              <a:solidFill>
                <a:schemeClr val="bg1"/>
              </a:solidFill>
              <a:latin typeface="微软雅黑" panose="020B0503020204020204" charset="-122"/>
              <a:ea typeface="微软雅黑" panose="020B0503020204020204" charset="-122"/>
            </a:endParaRPr>
          </a:p>
          <a:p>
            <a:pPr algn="r"/>
            <a:r>
              <a:rPr lang="zh-CN" altLang="en-US" sz="1800" dirty="0">
                <a:solidFill>
                  <a:schemeClr val="bg1"/>
                </a:solidFill>
                <a:latin typeface="微软雅黑" panose="020B0503020204020204" charset="-122"/>
                <a:ea typeface="微软雅黑" panose="020B0503020204020204" charset="-122"/>
              </a:rPr>
              <a:t>私域直播</a:t>
            </a:r>
            <a:endParaRPr lang="zh-CN" altLang="en-US" sz="1800" dirty="0">
              <a:solidFill>
                <a:schemeClr val="bg1"/>
              </a:solidFill>
              <a:latin typeface="微软雅黑" panose="020B0503020204020204" charset="-122"/>
              <a:ea typeface="微软雅黑" panose="020B0503020204020204" charset="-122"/>
            </a:endParaRPr>
          </a:p>
        </p:txBody>
      </p:sp>
      <p:sp>
        <p:nvSpPr>
          <p:cNvPr id="23" name="文本框 22"/>
          <p:cNvSpPr txBox="1"/>
          <p:nvPr>
            <p:custDataLst>
              <p:tags r:id="rId6"/>
            </p:custDataLst>
          </p:nvPr>
        </p:nvSpPr>
        <p:spPr>
          <a:xfrm>
            <a:off x="1107734" y="2942051"/>
            <a:ext cx="3122031" cy="589780"/>
          </a:xfrm>
          <a:prstGeom prst="rect">
            <a:avLst/>
          </a:prstGeom>
        </p:spPr>
        <p:txBody>
          <a:bodyPr wrap="square" anchor="b" anchorCtr="0">
            <a:normAutofit/>
          </a:bodyPr>
          <a:lstStyle>
            <a:defPPr>
              <a:defRPr lang="zh-CN"/>
            </a:defPPr>
            <a:lvl1pPr>
              <a:defRPr sz="2400">
                <a:solidFill>
                  <a:srgbClr val="D45A1A"/>
                </a:solidFill>
              </a:defRPr>
            </a:lvl1pPr>
          </a:lstStyle>
          <a:p>
            <a:pPr algn="r"/>
            <a:r>
              <a:rPr lang="zh-CN" altLang="en-US" sz="2000" dirty="0">
                <a:solidFill>
                  <a:schemeClr val="bg1"/>
                </a:solidFill>
                <a:latin typeface="微软雅黑" panose="020B0503020204020204" charset="-122"/>
                <a:ea typeface="微软雅黑" panose="020B0503020204020204" charset="-122"/>
                <a:cs typeface="+mn-ea"/>
              </a:rPr>
              <a:t>线上</a:t>
            </a:r>
            <a:r>
              <a:rPr lang="zh-CN" altLang="en-US" sz="2000" dirty="0">
                <a:solidFill>
                  <a:schemeClr val="bg1"/>
                </a:solidFill>
                <a:latin typeface="微软雅黑" panose="020B0503020204020204" charset="-122"/>
                <a:ea typeface="微软雅黑" panose="020B0503020204020204" charset="-122"/>
                <a:cs typeface="+mn-ea"/>
              </a:rPr>
              <a:t>商城</a:t>
            </a:r>
            <a:endParaRPr lang="zh-CN" altLang="en-US" sz="2000" dirty="0">
              <a:solidFill>
                <a:schemeClr val="bg1"/>
              </a:solidFill>
              <a:latin typeface="微软雅黑" panose="020B0503020204020204" charset="-122"/>
              <a:ea typeface="微软雅黑" panose="020B0503020204020204" charset="-122"/>
              <a:cs typeface="+mn-ea"/>
            </a:endParaRPr>
          </a:p>
        </p:txBody>
      </p:sp>
      <p:sp>
        <p:nvSpPr>
          <p:cNvPr id="24" name="Freeform 16"/>
          <p:cNvSpPr/>
          <p:nvPr>
            <p:custDataLst>
              <p:tags r:id="rId7"/>
            </p:custDataLst>
          </p:nvPr>
        </p:nvSpPr>
        <p:spPr bwMode="auto">
          <a:xfrm>
            <a:off x="5435600" y="4208145"/>
            <a:ext cx="2476500" cy="1292225"/>
          </a:xfrm>
          <a:custGeom>
            <a:avLst/>
            <a:gdLst>
              <a:gd name="T0" fmla="*/ 16 w 1560"/>
              <a:gd name="T1" fmla="*/ 790 h 814"/>
              <a:gd name="T2" fmla="*/ 84 w 1560"/>
              <a:gd name="T3" fmla="*/ 672 h 814"/>
              <a:gd name="T4" fmla="*/ 200 w 1560"/>
              <a:gd name="T5" fmla="*/ 732 h 814"/>
              <a:gd name="T6" fmla="*/ 324 w 1560"/>
              <a:gd name="T7" fmla="*/ 778 h 814"/>
              <a:gd name="T8" fmla="*/ 456 w 1560"/>
              <a:gd name="T9" fmla="*/ 804 h 814"/>
              <a:gd name="T10" fmla="*/ 558 w 1560"/>
              <a:gd name="T11" fmla="*/ 814 h 814"/>
              <a:gd name="T12" fmla="*/ 594 w 1560"/>
              <a:gd name="T13" fmla="*/ 814 h 814"/>
              <a:gd name="T14" fmla="*/ 684 w 1560"/>
              <a:gd name="T15" fmla="*/ 810 h 814"/>
              <a:gd name="T16" fmla="*/ 770 w 1560"/>
              <a:gd name="T17" fmla="*/ 798 h 814"/>
              <a:gd name="T18" fmla="*/ 856 w 1560"/>
              <a:gd name="T19" fmla="*/ 778 h 814"/>
              <a:gd name="T20" fmla="*/ 938 w 1560"/>
              <a:gd name="T21" fmla="*/ 752 h 814"/>
              <a:gd name="T22" fmla="*/ 1016 w 1560"/>
              <a:gd name="T23" fmla="*/ 718 h 814"/>
              <a:gd name="T24" fmla="*/ 1092 w 1560"/>
              <a:gd name="T25" fmla="*/ 678 h 814"/>
              <a:gd name="T26" fmla="*/ 1162 w 1560"/>
              <a:gd name="T27" fmla="*/ 632 h 814"/>
              <a:gd name="T28" fmla="*/ 1230 w 1560"/>
              <a:gd name="T29" fmla="*/ 580 h 814"/>
              <a:gd name="T30" fmla="*/ 1290 w 1560"/>
              <a:gd name="T31" fmla="*/ 524 h 814"/>
              <a:gd name="T32" fmla="*/ 1348 w 1560"/>
              <a:gd name="T33" fmla="*/ 460 h 814"/>
              <a:gd name="T34" fmla="*/ 1398 w 1560"/>
              <a:gd name="T35" fmla="*/ 394 h 814"/>
              <a:gd name="T36" fmla="*/ 1444 w 1560"/>
              <a:gd name="T37" fmla="*/ 322 h 814"/>
              <a:gd name="T38" fmla="*/ 1484 w 1560"/>
              <a:gd name="T39" fmla="*/ 246 h 814"/>
              <a:gd name="T40" fmla="*/ 1516 w 1560"/>
              <a:gd name="T41" fmla="*/ 168 h 814"/>
              <a:gd name="T42" fmla="*/ 1542 w 1560"/>
              <a:gd name="T43" fmla="*/ 86 h 814"/>
              <a:gd name="T44" fmla="*/ 1560 w 1560"/>
              <a:gd name="T45" fmla="*/ 0 h 814"/>
              <a:gd name="T46" fmla="*/ 1052 w 1560"/>
              <a:gd name="T47" fmla="*/ 4 h 814"/>
              <a:gd name="T48" fmla="*/ 1038 w 1560"/>
              <a:gd name="T49" fmla="*/ 38 h 814"/>
              <a:gd name="T50" fmla="*/ 1002 w 1560"/>
              <a:gd name="T51" fmla="*/ 102 h 814"/>
              <a:gd name="T52" fmla="*/ 958 w 1560"/>
              <a:gd name="T53" fmla="*/ 160 h 814"/>
              <a:gd name="T54" fmla="*/ 904 w 1560"/>
              <a:gd name="T55" fmla="*/ 210 h 814"/>
              <a:gd name="T56" fmla="*/ 844 w 1560"/>
              <a:gd name="T57" fmla="*/ 252 h 814"/>
              <a:gd name="T58" fmla="*/ 778 w 1560"/>
              <a:gd name="T59" fmla="*/ 286 h 814"/>
              <a:gd name="T60" fmla="*/ 708 w 1560"/>
              <a:gd name="T61" fmla="*/ 308 h 814"/>
              <a:gd name="T62" fmla="*/ 632 w 1560"/>
              <a:gd name="T63" fmla="*/ 320 h 814"/>
              <a:gd name="T64" fmla="*/ 594 w 1560"/>
              <a:gd name="T65" fmla="*/ 322 h 814"/>
              <a:gd name="T66" fmla="*/ 522 w 1560"/>
              <a:gd name="T67" fmla="*/ 316 h 814"/>
              <a:gd name="T68" fmla="*/ 454 w 1560"/>
              <a:gd name="T69" fmla="*/ 302 h 814"/>
              <a:gd name="T70" fmla="*/ 390 w 1560"/>
              <a:gd name="T71" fmla="*/ 278 h 814"/>
              <a:gd name="T72" fmla="*/ 330 w 1560"/>
              <a:gd name="T73" fmla="*/ 246 h 814"/>
              <a:gd name="T74" fmla="*/ 254 w 1560"/>
              <a:gd name="T75" fmla="*/ 184 h 814"/>
              <a:gd name="T76" fmla="*/ 10 w 1560"/>
              <a:gd name="T77" fmla="*/ 622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60" h="814">
                <a:moveTo>
                  <a:pt x="10" y="622"/>
                </a:moveTo>
                <a:lnTo>
                  <a:pt x="16" y="790"/>
                </a:lnTo>
                <a:lnTo>
                  <a:pt x="84" y="672"/>
                </a:lnTo>
                <a:lnTo>
                  <a:pt x="84" y="672"/>
                </a:lnTo>
                <a:lnTo>
                  <a:pt x="140" y="704"/>
                </a:lnTo>
                <a:lnTo>
                  <a:pt x="200" y="732"/>
                </a:lnTo>
                <a:lnTo>
                  <a:pt x="262" y="756"/>
                </a:lnTo>
                <a:lnTo>
                  <a:pt x="324" y="778"/>
                </a:lnTo>
                <a:lnTo>
                  <a:pt x="390" y="794"/>
                </a:lnTo>
                <a:lnTo>
                  <a:pt x="456" y="804"/>
                </a:lnTo>
                <a:lnTo>
                  <a:pt x="524" y="812"/>
                </a:lnTo>
                <a:lnTo>
                  <a:pt x="558" y="814"/>
                </a:lnTo>
                <a:lnTo>
                  <a:pt x="594" y="814"/>
                </a:lnTo>
                <a:lnTo>
                  <a:pt x="594" y="814"/>
                </a:lnTo>
                <a:lnTo>
                  <a:pt x="638" y="814"/>
                </a:lnTo>
                <a:lnTo>
                  <a:pt x="684" y="810"/>
                </a:lnTo>
                <a:lnTo>
                  <a:pt x="728" y="806"/>
                </a:lnTo>
                <a:lnTo>
                  <a:pt x="770" y="798"/>
                </a:lnTo>
                <a:lnTo>
                  <a:pt x="814" y="790"/>
                </a:lnTo>
                <a:lnTo>
                  <a:pt x="856" y="778"/>
                </a:lnTo>
                <a:lnTo>
                  <a:pt x="898" y="766"/>
                </a:lnTo>
                <a:lnTo>
                  <a:pt x="938" y="752"/>
                </a:lnTo>
                <a:lnTo>
                  <a:pt x="978" y="736"/>
                </a:lnTo>
                <a:lnTo>
                  <a:pt x="1016" y="718"/>
                </a:lnTo>
                <a:lnTo>
                  <a:pt x="1054" y="700"/>
                </a:lnTo>
                <a:lnTo>
                  <a:pt x="1092" y="678"/>
                </a:lnTo>
                <a:lnTo>
                  <a:pt x="1128" y="656"/>
                </a:lnTo>
                <a:lnTo>
                  <a:pt x="1162" y="632"/>
                </a:lnTo>
                <a:lnTo>
                  <a:pt x="1196" y="608"/>
                </a:lnTo>
                <a:lnTo>
                  <a:pt x="1230" y="580"/>
                </a:lnTo>
                <a:lnTo>
                  <a:pt x="1260" y="552"/>
                </a:lnTo>
                <a:lnTo>
                  <a:pt x="1290" y="524"/>
                </a:lnTo>
                <a:lnTo>
                  <a:pt x="1320" y="492"/>
                </a:lnTo>
                <a:lnTo>
                  <a:pt x="1348" y="460"/>
                </a:lnTo>
                <a:lnTo>
                  <a:pt x="1374" y="428"/>
                </a:lnTo>
                <a:lnTo>
                  <a:pt x="1398" y="394"/>
                </a:lnTo>
                <a:lnTo>
                  <a:pt x="1422" y="358"/>
                </a:lnTo>
                <a:lnTo>
                  <a:pt x="1444" y="322"/>
                </a:lnTo>
                <a:lnTo>
                  <a:pt x="1464" y="284"/>
                </a:lnTo>
                <a:lnTo>
                  <a:pt x="1484" y="246"/>
                </a:lnTo>
                <a:lnTo>
                  <a:pt x="1500" y="208"/>
                </a:lnTo>
                <a:lnTo>
                  <a:pt x="1516" y="168"/>
                </a:lnTo>
                <a:lnTo>
                  <a:pt x="1530" y="126"/>
                </a:lnTo>
                <a:lnTo>
                  <a:pt x="1542" y="86"/>
                </a:lnTo>
                <a:lnTo>
                  <a:pt x="1552" y="42"/>
                </a:lnTo>
                <a:lnTo>
                  <a:pt x="1560" y="0"/>
                </a:lnTo>
                <a:lnTo>
                  <a:pt x="1286" y="170"/>
                </a:lnTo>
                <a:lnTo>
                  <a:pt x="1052" y="4"/>
                </a:lnTo>
                <a:lnTo>
                  <a:pt x="1052" y="4"/>
                </a:lnTo>
                <a:lnTo>
                  <a:pt x="1038" y="38"/>
                </a:lnTo>
                <a:lnTo>
                  <a:pt x="1020" y="70"/>
                </a:lnTo>
                <a:lnTo>
                  <a:pt x="1002" y="102"/>
                </a:lnTo>
                <a:lnTo>
                  <a:pt x="980" y="132"/>
                </a:lnTo>
                <a:lnTo>
                  <a:pt x="958" y="160"/>
                </a:lnTo>
                <a:lnTo>
                  <a:pt x="932" y="186"/>
                </a:lnTo>
                <a:lnTo>
                  <a:pt x="904" y="210"/>
                </a:lnTo>
                <a:lnTo>
                  <a:pt x="876" y="232"/>
                </a:lnTo>
                <a:lnTo>
                  <a:pt x="844" y="252"/>
                </a:lnTo>
                <a:lnTo>
                  <a:pt x="812" y="270"/>
                </a:lnTo>
                <a:lnTo>
                  <a:pt x="778" y="286"/>
                </a:lnTo>
                <a:lnTo>
                  <a:pt x="744" y="298"/>
                </a:lnTo>
                <a:lnTo>
                  <a:pt x="708" y="308"/>
                </a:lnTo>
                <a:lnTo>
                  <a:pt x="670" y="316"/>
                </a:lnTo>
                <a:lnTo>
                  <a:pt x="632" y="320"/>
                </a:lnTo>
                <a:lnTo>
                  <a:pt x="594" y="322"/>
                </a:lnTo>
                <a:lnTo>
                  <a:pt x="594" y="322"/>
                </a:lnTo>
                <a:lnTo>
                  <a:pt x="558" y="320"/>
                </a:lnTo>
                <a:lnTo>
                  <a:pt x="522" y="316"/>
                </a:lnTo>
                <a:lnTo>
                  <a:pt x="488" y="310"/>
                </a:lnTo>
                <a:lnTo>
                  <a:pt x="454" y="302"/>
                </a:lnTo>
                <a:lnTo>
                  <a:pt x="422" y="290"/>
                </a:lnTo>
                <a:lnTo>
                  <a:pt x="390" y="278"/>
                </a:lnTo>
                <a:lnTo>
                  <a:pt x="360" y="262"/>
                </a:lnTo>
                <a:lnTo>
                  <a:pt x="330" y="246"/>
                </a:lnTo>
                <a:lnTo>
                  <a:pt x="406" y="116"/>
                </a:lnTo>
                <a:lnTo>
                  <a:pt x="254" y="184"/>
                </a:lnTo>
                <a:lnTo>
                  <a:pt x="0" y="300"/>
                </a:lnTo>
                <a:lnTo>
                  <a:pt x="10" y="622"/>
                </a:lnTo>
                <a:close/>
              </a:path>
            </a:pathLst>
          </a:custGeom>
          <a:solidFill>
            <a:srgbClr val="7C8959"/>
          </a:solidFill>
          <a:ln w="3175">
            <a:noFill/>
            <a:prstDash val="solid"/>
            <a:round/>
          </a:ln>
        </p:spPr>
        <p:txBody>
          <a:bodyPr vert="horz" wrap="square" lIns="91440" tIns="45720" rIns="91440" bIns="45720" numCol="1" anchor="t" anchorCtr="0" compatLnSpc="1"/>
          <a:lstStyle/>
          <a:p>
            <a:endParaRPr lang="zh-CN" altLang="en-US">
              <a:solidFill>
                <a:schemeClr val="bg1"/>
              </a:solidFill>
              <a:latin typeface="微软雅黑" panose="020B0503020204020204" charset="-122"/>
              <a:ea typeface="微软雅黑" panose="020B0503020204020204" charset="-122"/>
            </a:endParaRPr>
          </a:p>
        </p:txBody>
      </p:sp>
      <p:sp>
        <p:nvSpPr>
          <p:cNvPr id="30" name="Freeform 17"/>
          <p:cNvSpPr/>
          <p:nvPr>
            <p:custDataLst>
              <p:tags r:id="rId8"/>
            </p:custDataLst>
          </p:nvPr>
        </p:nvSpPr>
        <p:spPr bwMode="auto">
          <a:xfrm>
            <a:off x="4819650" y="2388870"/>
            <a:ext cx="1387475" cy="2752725"/>
          </a:xfrm>
          <a:custGeom>
            <a:avLst/>
            <a:gdLst>
              <a:gd name="T0" fmla="*/ 440 w 874"/>
              <a:gd name="T1" fmla="*/ 0 h 1734"/>
              <a:gd name="T2" fmla="*/ 874 w 874"/>
              <a:gd name="T3" fmla="*/ 232 h 1734"/>
              <a:gd name="T4" fmla="*/ 830 w 874"/>
              <a:gd name="T5" fmla="*/ 674 h 1734"/>
              <a:gd name="T6" fmla="*/ 756 w 874"/>
              <a:gd name="T7" fmla="*/ 546 h 1734"/>
              <a:gd name="T8" fmla="*/ 700 w 874"/>
              <a:gd name="T9" fmla="*/ 580 h 1734"/>
              <a:gd name="T10" fmla="*/ 648 w 874"/>
              <a:gd name="T11" fmla="*/ 622 h 1734"/>
              <a:gd name="T12" fmla="*/ 604 w 874"/>
              <a:gd name="T13" fmla="*/ 668 h 1734"/>
              <a:gd name="T14" fmla="*/ 566 w 874"/>
              <a:gd name="T15" fmla="*/ 722 h 1734"/>
              <a:gd name="T16" fmla="*/ 534 w 874"/>
              <a:gd name="T17" fmla="*/ 780 h 1734"/>
              <a:gd name="T18" fmla="*/ 512 w 874"/>
              <a:gd name="T19" fmla="*/ 844 h 1734"/>
              <a:gd name="T20" fmla="*/ 498 w 874"/>
              <a:gd name="T21" fmla="*/ 910 h 1734"/>
              <a:gd name="T22" fmla="*/ 492 w 874"/>
              <a:gd name="T23" fmla="*/ 980 h 1734"/>
              <a:gd name="T24" fmla="*/ 494 w 874"/>
              <a:gd name="T25" fmla="*/ 1024 h 1734"/>
              <a:gd name="T26" fmla="*/ 510 w 874"/>
              <a:gd name="T27" fmla="*/ 1108 h 1734"/>
              <a:gd name="T28" fmla="*/ 538 w 874"/>
              <a:gd name="T29" fmla="*/ 1186 h 1734"/>
              <a:gd name="T30" fmla="*/ 580 w 874"/>
              <a:gd name="T31" fmla="*/ 1258 h 1734"/>
              <a:gd name="T32" fmla="*/ 342 w 874"/>
              <a:gd name="T33" fmla="*/ 1410 h 1734"/>
              <a:gd name="T34" fmla="*/ 354 w 874"/>
              <a:gd name="T35" fmla="*/ 1734 h 1734"/>
              <a:gd name="T36" fmla="*/ 276 w 874"/>
              <a:gd name="T37" fmla="*/ 1662 h 1734"/>
              <a:gd name="T38" fmla="*/ 208 w 874"/>
              <a:gd name="T39" fmla="*/ 1582 h 1734"/>
              <a:gd name="T40" fmla="*/ 146 w 874"/>
              <a:gd name="T41" fmla="*/ 1496 h 1734"/>
              <a:gd name="T42" fmla="*/ 96 w 874"/>
              <a:gd name="T43" fmla="*/ 1402 h 1734"/>
              <a:gd name="T44" fmla="*/ 54 w 874"/>
              <a:gd name="T45" fmla="*/ 1304 h 1734"/>
              <a:gd name="T46" fmla="*/ 24 w 874"/>
              <a:gd name="T47" fmla="*/ 1200 h 1734"/>
              <a:gd name="T48" fmla="*/ 6 w 874"/>
              <a:gd name="T49" fmla="*/ 1092 h 1734"/>
              <a:gd name="T50" fmla="*/ 0 w 874"/>
              <a:gd name="T51" fmla="*/ 980 h 1734"/>
              <a:gd name="T52" fmla="*/ 0 w 874"/>
              <a:gd name="T53" fmla="*/ 944 h 1734"/>
              <a:gd name="T54" fmla="*/ 10 w 874"/>
              <a:gd name="T55" fmla="*/ 842 h 1734"/>
              <a:gd name="T56" fmla="*/ 36 w 874"/>
              <a:gd name="T57" fmla="*/ 712 h 1734"/>
              <a:gd name="T58" fmla="*/ 82 w 874"/>
              <a:gd name="T59" fmla="*/ 588 h 1734"/>
              <a:gd name="T60" fmla="*/ 140 w 874"/>
              <a:gd name="T61" fmla="*/ 472 h 1734"/>
              <a:gd name="T62" fmla="*/ 214 w 874"/>
              <a:gd name="T63" fmla="*/ 366 h 1734"/>
              <a:gd name="T64" fmla="*/ 302 w 874"/>
              <a:gd name="T65" fmla="*/ 272 h 1734"/>
              <a:gd name="T66" fmla="*/ 400 w 874"/>
              <a:gd name="T67" fmla="*/ 188 h 1734"/>
              <a:gd name="T68" fmla="*/ 510 w 874"/>
              <a:gd name="T69" fmla="*/ 118 h 1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74" h="1734">
                <a:moveTo>
                  <a:pt x="510" y="118"/>
                </a:moveTo>
                <a:lnTo>
                  <a:pt x="440" y="0"/>
                </a:lnTo>
                <a:lnTo>
                  <a:pt x="590" y="80"/>
                </a:lnTo>
                <a:lnTo>
                  <a:pt x="874" y="232"/>
                </a:lnTo>
                <a:lnTo>
                  <a:pt x="848" y="510"/>
                </a:lnTo>
                <a:lnTo>
                  <a:pt x="830" y="674"/>
                </a:lnTo>
                <a:lnTo>
                  <a:pt x="756" y="546"/>
                </a:lnTo>
                <a:lnTo>
                  <a:pt x="756" y="546"/>
                </a:lnTo>
                <a:lnTo>
                  <a:pt x="728" y="562"/>
                </a:lnTo>
                <a:lnTo>
                  <a:pt x="700" y="580"/>
                </a:lnTo>
                <a:lnTo>
                  <a:pt x="674" y="600"/>
                </a:lnTo>
                <a:lnTo>
                  <a:pt x="648" y="622"/>
                </a:lnTo>
                <a:lnTo>
                  <a:pt x="626" y="644"/>
                </a:lnTo>
                <a:lnTo>
                  <a:pt x="604" y="668"/>
                </a:lnTo>
                <a:lnTo>
                  <a:pt x="584" y="694"/>
                </a:lnTo>
                <a:lnTo>
                  <a:pt x="566" y="722"/>
                </a:lnTo>
                <a:lnTo>
                  <a:pt x="548" y="750"/>
                </a:lnTo>
                <a:lnTo>
                  <a:pt x="534" y="780"/>
                </a:lnTo>
                <a:lnTo>
                  <a:pt x="522" y="812"/>
                </a:lnTo>
                <a:lnTo>
                  <a:pt x="512" y="844"/>
                </a:lnTo>
                <a:lnTo>
                  <a:pt x="504" y="876"/>
                </a:lnTo>
                <a:lnTo>
                  <a:pt x="498" y="910"/>
                </a:lnTo>
                <a:lnTo>
                  <a:pt x="494" y="944"/>
                </a:lnTo>
                <a:lnTo>
                  <a:pt x="492" y="980"/>
                </a:lnTo>
                <a:lnTo>
                  <a:pt x="492" y="980"/>
                </a:lnTo>
                <a:lnTo>
                  <a:pt x="494" y="1024"/>
                </a:lnTo>
                <a:lnTo>
                  <a:pt x="500" y="1066"/>
                </a:lnTo>
                <a:lnTo>
                  <a:pt x="510" y="1108"/>
                </a:lnTo>
                <a:lnTo>
                  <a:pt x="522" y="1148"/>
                </a:lnTo>
                <a:lnTo>
                  <a:pt x="538" y="1186"/>
                </a:lnTo>
                <a:lnTo>
                  <a:pt x="558" y="1224"/>
                </a:lnTo>
                <a:lnTo>
                  <a:pt x="580" y="1258"/>
                </a:lnTo>
                <a:lnTo>
                  <a:pt x="604" y="1292"/>
                </a:lnTo>
                <a:lnTo>
                  <a:pt x="342" y="1410"/>
                </a:lnTo>
                <a:lnTo>
                  <a:pt x="354" y="1734"/>
                </a:lnTo>
                <a:lnTo>
                  <a:pt x="354" y="1734"/>
                </a:lnTo>
                <a:lnTo>
                  <a:pt x="314" y="1698"/>
                </a:lnTo>
                <a:lnTo>
                  <a:pt x="276" y="1662"/>
                </a:lnTo>
                <a:lnTo>
                  <a:pt x="240" y="1622"/>
                </a:lnTo>
                <a:lnTo>
                  <a:pt x="208" y="1582"/>
                </a:lnTo>
                <a:lnTo>
                  <a:pt x="176" y="1540"/>
                </a:lnTo>
                <a:lnTo>
                  <a:pt x="146" y="1496"/>
                </a:lnTo>
                <a:lnTo>
                  <a:pt x="120" y="1450"/>
                </a:lnTo>
                <a:lnTo>
                  <a:pt x="96" y="1402"/>
                </a:lnTo>
                <a:lnTo>
                  <a:pt x="74" y="1354"/>
                </a:lnTo>
                <a:lnTo>
                  <a:pt x="54" y="1304"/>
                </a:lnTo>
                <a:lnTo>
                  <a:pt x="38" y="1252"/>
                </a:lnTo>
                <a:lnTo>
                  <a:pt x="24" y="1200"/>
                </a:lnTo>
                <a:lnTo>
                  <a:pt x="14" y="1146"/>
                </a:lnTo>
                <a:lnTo>
                  <a:pt x="6" y="1092"/>
                </a:lnTo>
                <a:lnTo>
                  <a:pt x="2" y="1036"/>
                </a:lnTo>
                <a:lnTo>
                  <a:pt x="0" y="980"/>
                </a:lnTo>
                <a:lnTo>
                  <a:pt x="0" y="980"/>
                </a:lnTo>
                <a:lnTo>
                  <a:pt x="0" y="944"/>
                </a:lnTo>
                <a:lnTo>
                  <a:pt x="2" y="910"/>
                </a:lnTo>
                <a:lnTo>
                  <a:pt x="10" y="842"/>
                </a:lnTo>
                <a:lnTo>
                  <a:pt x="22" y="776"/>
                </a:lnTo>
                <a:lnTo>
                  <a:pt x="36" y="712"/>
                </a:lnTo>
                <a:lnTo>
                  <a:pt x="58" y="648"/>
                </a:lnTo>
                <a:lnTo>
                  <a:pt x="82" y="588"/>
                </a:lnTo>
                <a:lnTo>
                  <a:pt x="110" y="530"/>
                </a:lnTo>
                <a:lnTo>
                  <a:pt x="140" y="472"/>
                </a:lnTo>
                <a:lnTo>
                  <a:pt x="176" y="418"/>
                </a:lnTo>
                <a:lnTo>
                  <a:pt x="214" y="366"/>
                </a:lnTo>
                <a:lnTo>
                  <a:pt x="256" y="318"/>
                </a:lnTo>
                <a:lnTo>
                  <a:pt x="302" y="272"/>
                </a:lnTo>
                <a:lnTo>
                  <a:pt x="350" y="228"/>
                </a:lnTo>
                <a:lnTo>
                  <a:pt x="400" y="188"/>
                </a:lnTo>
                <a:lnTo>
                  <a:pt x="454" y="152"/>
                </a:lnTo>
                <a:lnTo>
                  <a:pt x="510" y="118"/>
                </a:lnTo>
                <a:lnTo>
                  <a:pt x="510" y="118"/>
                </a:lnTo>
                <a:close/>
              </a:path>
            </a:pathLst>
          </a:custGeom>
          <a:solidFill>
            <a:srgbClr val="00384B"/>
          </a:solidFill>
          <a:ln w="3175">
            <a:noFill/>
            <a:prstDash val="solid"/>
            <a:round/>
          </a:ln>
        </p:spPr>
        <p:txBody>
          <a:bodyPr vert="horz" wrap="square" lIns="91440" tIns="45720" rIns="91440" bIns="45720" numCol="1" anchor="t" anchorCtr="0" compatLnSpc="1"/>
          <a:lstStyle/>
          <a:p>
            <a:endParaRPr lang="zh-CN" altLang="en-US">
              <a:solidFill>
                <a:schemeClr val="bg1"/>
              </a:solidFill>
              <a:latin typeface="微软雅黑" panose="020B0503020204020204" charset="-122"/>
              <a:ea typeface="微软雅黑" panose="020B0503020204020204" charset="-122"/>
            </a:endParaRPr>
          </a:p>
        </p:txBody>
      </p:sp>
      <p:sp>
        <p:nvSpPr>
          <p:cNvPr id="31" name="Freeform 18"/>
          <p:cNvSpPr/>
          <p:nvPr>
            <p:custDataLst>
              <p:tags r:id="rId9"/>
            </p:custDataLst>
          </p:nvPr>
        </p:nvSpPr>
        <p:spPr bwMode="auto">
          <a:xfrm>
            <a:off x="5838825" y="2385695"/>
            <a:ext cx="2314575" cy="2003425"/>
          </a:xfrm>
          <a:custGeom>
            <a:avLst/>
            <a:gdLst>
              <a:gd name="T0" fmla="*/ 678 w 1458"/>
              <a:gd name="T1" fmla="*/ 1002 h 1262"/>
              <a:gd name="T2" fmla="*/ 828 w 1458"/>
              <a:gd name="T3" fmla="*/ 1002 h 1262"/>
              <a:gd name="T4" fmla="*/ 828 w 1458"/>
              <a:gd name="T5" fmla="*/ 982 h 1262"/>
              <a:gd name="T6" fmla="*/ 826 w 1458"/>
              <a:gd name="T7" fmla="*/ 932 h 1262"/>
              <a:gd name="T8" fmla="*/ 818 w 1458"/>
              <a:gd name="T9" fmla="*/ 882 h 1262"/>
              <a:gd name="T10" fmla="*/ 806 w 1458"/>
              <a:gd name="T11" fmla="*/ 836 h 1262"/>
              <a:gd name="T12" fmla="*/ 770 w 1458"/>
              <a:gd name="T13" fmla="*/ 748 h 1262"/>
              <a:gd name="T14" fmla="*/ 716 w 1458"/>
              <a:gd name="T15" fmla="*/ 670 h 1262"/>
              <a:gd name="T16" fmla="*/ 650 w 1458"/>
              <a:gd name="T17" fmla="*/ 604 h 1262"/>
              <a:gd name="T18" fmla="*/ 572 w 1458"/>
              <a:gd name="T19" fmla="*/ 552 h 1262"/>
              <a:gd name="T20" fmla="*/ 484 w 1458"/>
              <a:gd name="T21" fmla="*/ 514 h 1262"/>
              <a:gd name="T22" fmla="*/ 438 w 1458"/>
              <a:gd name="T23" fmla="*/ 502 h 1262"/>
              <a:gd name="T24" fmla="*/ 390 w 1458"/>
              <a:gd name="T25" fmla="*/ 494 h 1262"/>
              <a:gd name="T26" fmla="*/ 340 w 1458"/>
              <a:gd name="T27" fmla="*/ 492 h 1262"/>
              <a:gd name="T28" fmla="*/ 298 w 1458"/>
              <a:gd name="T29" fmla="*/ 494 h 1262"/>
              <a:gd name="T30" fmla="*/ 286 w 1458"/>
              <a:gd name="T31" fmla="*/ 212 h 1262"/>
              <a:gd name="T32" fmla="*/ 0 w 1458"/>
              <a:gd name="T33" fmla="*/ 60 h 1262"/>
              <a:gd name="T34" fmla="*/ 80 w 1458"/>
              <a:gd name="T35" fmla="*/ 34 h 1262"/>
              <a:gd name="T36" fmla="*/ 164 w 1458"/>
              <a:gd name="T37" fmla="*/ 16 h 1262"/>
              <a:gd name="T38" fmla="*/ 250 w 1458"/>
              <a:gd name="T39" fmla="*/ 4 h 1262"/>
              <a:gd name="T40" fmla="*/ 340 w 1458"/>
              <a:gd name="T41" fmla="*/ 0 h 1262"/>
              <a:gd name="T42" fmla="*/ 390 w 1458"/>
              <a:gd name="T43" fmla="*/ 2 h 1262"/>
              <a:gd name="T44" fmla="*/ 488 w 1458"/>
              <a:gd name="T45" fmla="*/ 12 h 1262"/>
              <a:gd name="T46" fmla="*/ 584 w 1458"/>
              <a:gd name="T47" fmla="*/ 30 h 1262"/>
              <a:gd name="T48" fmla="*/ 676 w 1458"/>
              <a:gd name="T49" fmla="*/ 60 h 1262"/>
              <a:gd name="T50" fmla="*/ 764 w 1458"/>
              <a:gd name="T51" fmla="*/ 96 h 1262"/>
              <a:gd name="T52" fmla="*/ 848 w 1458"/>
              <a:gd name="T53" fmla="*/ 142 h 1262"/>
              <a:gd name="T54" fmla="*/ 926 w 1458"/>
              <a:gd name="T55" fmla="*/ 194 h 1262"/>
              <a:gd name="T56" fmla="*/ 1000 w 1458"/>
              <a:gd name="T57" fmla="*/ 254 h 1262"/>
              <a:gd name="T58" fmla="*/ 1066 w 1458"/>
              <a:gd name="T59" fmla="*/ 322 h 1262"/>
              <a:gd name="T60" fmla="*/ 1126 w 1458"/>
              <a:gd name="T61" fmla="*/ 394 h 1262"/>
              <a:gd name="T62" fmla="*/ 1178 w 1458"/>
              <a:gd name="T63" fmla="*/ 472 h 1262"/>
              <a:gd name="T64" fmla="*/ 1224 w 1458"/>
              <a:gd name="T65" fmla="*/ 556 h 1262"/>
              <a:gd name="T66" fmla="*/ 1260 w 1458"/>
              <a:gd name="T67" fmla="*/ 644 h 1262"/>
              <a:gd name="T68" fmla="*/ 1290 w 1458"/>
              <a:gd name="T69" fmla="*/ 736 h 1262"/>
              <a:gd name="T70" fmla="*/ 1310 w 1458"/>
              <a:gd name="T71" fmla="*/ 832 h 1262"/>
              <a:gd name="T72" fmla="*/ 1320 w 1458"/>
              <a:gd name="T73" fmla="*/ 930 h 1262"/>
              <a:gd name="T74" fmla="*/ 1320 w 1458"/>
              <a:gd name="T75" fmla="*/ 982 h 1262"/>
              <a:gd name="T76" fmla="*/ 1458 w 1458"/>
              <a:gd name="T77" fmla="*/ 1002 h 1262"/>
              <a:gd name="T78" fmla="*/ 1040 w 1458"/>
              <a:gd name="T79" fmla="*/ 1262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8" h="1262">
                <a:moveTo>
                  <a:pt x="814" y="1100"/>
                </a:moveTo>
                <a:lnTo>
                  <a:pt x="678" y="1002"/>
                </a:lnTo>
                <a:lnTo>
                  <a:pt x="828" y="1002"/>
                </a:lnTo>
                <a:lnTo>
                  <a:pt x="828" y="1002"/>
                </a:lnTo>
                <a:lnTo>
                  <a:pt x="828" y="982"/>
                </a:lnTo>
                <a:lnTo>
                  <a:pt x="828" y="982"/>
                </a:lnTo>
                <a:lnTo>
                  <a:pt x="828" y="956"/>
                </a:lnTo>
                <a:lnTo>
                  <a:pt x="826" y="932"/>
                </a:lnTo>
                <a:lnTo>
                  <a:pt x="822" y="906"/>
                </a:lnTo>
                <a:lnTo>
                  <a:pt x="818" y="882"/>
                </a:lnTo>
                <a:lnTo>
                  <a:pt x="812" y="858"/>
                </a:lnTo>
                <a:lnTo>
                  <a:pt x="806" y="836"/>
                </a:lnTo>
                <a:lnTo>
                  <a:pt x="790" y="790"/>
                </a:lnTo>
                <a:lnTo>
                  <a:pt x="770" y="748"/>
                </a:lnTo>
                <a:lnTo>
                  <a:pt x="744" y="708"/>
                </a:lnTo>
                <a:lnTo>
                  <a:pt x="716" y="670"/>
                </a:lnTo>
                <a:lnTo>
                  <a:pt x="686" y="636"/>
                </a:lnTo>
                <a:lnTo>
                  <a:pt x="650" y="604"/>
                </a:lnTo>
                <a:lnTo>
                  <a:pt x="612" y="576"/>
                </a:lnTo>
                <a:lnTo>
                  <a:pt x="572" y="552"/>
                </a:lnTo>
                <a:lnTo>
                  <a:pt x="530" y="530"/>
                </a:lnTo>
                <a:lnTo>
                  <a:pt x="484" y="514"/>
                </a:lnTo>
                <a:lnTo>
                  <a:pt x="462" y="508"/>
                </a:lnTo>
                <a:lnTo>
                  <a:pt x="438" y="502"/>
                </a:lnTo>
                <a:lnTo>
                  <a:pt x="414" y="498"/>
                </a:lnTo>
                <a:lnTo>
                  <a:pt x="390" y="494"/>
                </a:lnTo>
                <a:lnTo>
                  <a:pt x="364" y="492"/>
                </a:lnTo>
                <a:lnTo>
                  <a:pt x="340" y="492"/>
                </a:lnTo>
                <a:lnTo>
                  <a:pt x="340" y="492"/>
                </a:lnTo>
                <a:lnTo>
                  <a:pt x="298" y="494"/>
                </a:lnTo>
                <a:lnTo>
                  <a:pt x="258" y="500"/>
                </a:lnTo>
                <a:lnTo>
                  <a:pt x="286" y="212"/>
                </a:lnTo>
                <a:lnTo>
                  <a:pt x="0" y="60"/>
                </a:lnTo>
                <a:lnTo>
                  <a:pt x="0" y="60"/>
                </a:lnTo>
                <a:lnTo>
                  <a:pt x="40" y="46"/>
                </a:lnTo>
                <a:lnTo>
                  <a:pt x="80" y="34"/>
                </a:lnTo>
                <a:lnTo>
                  <a:pt x="122" y="24"/>
                </a:lnTo>
                <a:lnTo>
                  <a:pt x="164" y="16"/>
                </a:lnTo>
                <a:lnTo>
                  <a:pt x="208" y="8"/>
                </a:lnTo>
                <a:lnTo>
                  <a:pt x="250" y="4"/>
                </a:lnTo>
                <a:lnTo>
                  <a:pt x="294" y="0"/>
                </a:lnTo>
                <a:lnTo>
                  <a:pt x="340" y="0"/>
                </a:lnTo>
                <a:lnTo>
                  <a:pt x="340" y="0"/>
                </a:lnTo>
                <a:lnTo>
                  <a:pt x="390" y="2"/>
                </a:lnTo>
                <a:lnTo>
                  <a:pt x="440" y="6"/>
                </a:lnTo>
                <a:lnTo>
                  <a:pt x="488" y="12"/>
                </a:lnTo>
                <a:lnTo>
                  <a:pt x="536" y="20"/>
                </a:lnTo>
                <a:lnTo>
                  <a:pt x="584" y="30"/>
                </a:lnTo>
                <a:lnTo>
                  <a:pt x="632" y="44"/>
                </a:lnTo>
                <a:lnTo>
                  <a:pt x="676" y="60"/>
                </a:lnTo>
                <a:lnTo>
                  <a:pt x="722" y="78"/>
                </a:lnTo>
                <a:lnTo>
                  <a:pt x="764" y="96"/>
                </a:lnTo>
                <a:lnTo>
                  <a:pt x="806" y="118"/>
                </a:lnTo>
                <a:lnTo>
                  <a:pt x="848" y="142"/>
                </a:lnTo>
                <a:lnTo>
                  <a:pt x="888" y="168"/>
                </a:lnTo>
                <a:lnTo>
                  <a:pt x="926" y="194"/>
                </a:lnTo>
                <a:lnTo>
                  <a:pt x="964" y="224"/>
                </a:lnTo>
                <a:lnTo>
                  <a:pt x="1000" y="254"/>
                </a:lnTo>
                <a:lnTo>
                  <a:pt x="1034" y="288"/>
                </a:lnTo>
                <a:lnTo>
                  <a:pt x="1066" y="322"/>
                </a:lnTo>
                <a:lnTo>
                  <a:pt x="1096" y="358"/>
                </a:lnTo>
                <a:lnTo>
                  <a:pt x="1126" y="394"/>
                </a:lnTo>
                <a:lnTo>
                  <a:pt x="1152" y="432"/>
                </a:lnTo>
                <a:lnTo>
                  <a:pt x="1178" y="472"/>
                </a:lnTo>
                <a:lnTo>
                  <a:pt x="1202" y="514"/>
                </a:lnTo>
                <a:lnTo>
                  <a:pt x="1224" y="556"/>
                </a:lnTo>
                <a:lnTo>
                  <a:pt x="1244" y="600"/>
                </a:lnTo>
                <a:lnTo>
                  <a:pt x="1260" y="644"/>
                </a:lnTo>
                <a:lnTo>
                  <a:pt x="1276" y="690"/>
                </a:lnTo>
                <a:lnTo>
                  <a:pt x="1290" y="736"/>
                </a:lnTo>
                <a:lnTo>
                  <a:pt x="1300" y="784"/>
                </a:lnTo>
                <a:lnTo>
                  <a:pt x="1310" y="832"/>
                </a:lnTo>
                <a:lnTo>
                  <a:pt x="1316" y="880"/>
                </a:lnTo>
                <a:lnTo>
                  <a:pt x="1320" y="930"/>
                </a:lnTo>
                <a:lnTo>
                  <a:pt x="1320" y="982"/>
                </a:lnTo>
                <a:lnTo>
                  <a:pt x="1320" y="982"/>
                </a:lnTo>
                <a:lnTo>
                  <a:pt x="1320" y="1002"/>
                </a:lnTo>
                <a:lnTo>
                  <a:pt x="1458" y="1002"/>
                </a:lnTo>
                <a:lnTo>
                  <a:pt x="1314" y="1092"/>
                </a:lnTo>
                <a:lnTo>
                  <a:pt x="1040" y="1262"/>
                </a:lnTo>
                <a:lnTo>
                  <a:pt x="814" y="1100"/>
                </a:lnTo>
                <a:close/>
              </a:path>
            </a:pathLst>
          </a:custGeom>
          <a:solidFill>
            <a:srgbClr val="F39332"/>
          </a:solidFill>
          <a:ln w="3175">
            <a:noFill/>
            <a:prstDash val="solid"/>
            <a:round/>
          </a:ln>
        </p:spPr>
        <p:txBody>
          <a:bodyPr vert="horz" wrap="square" lIns="91440" tIns="45720" rIns="91440" bIns="45720" numCol="1" anchor="t" anchorCtr="0" compatLnSpc="1"/>
          <a:lstStyle/>
          <a:p>
            <a:endParaRPr lang="zh-CN" altLang="en-US">
              <a:solidFill>
                <a:schemeClr val="bg1"/>
              </a:solidFill>
              <a:latin typeface="微软雅黑" panose="020B0503020204020204" charset="-122"/>
              <a:ea typeface="微软雅黑" panose="020B0503020204020204" charset="-122"/>
            </a:endParaRPr>
          </a:p>
        </p:txBody>
      </p:sp>
      <p:sp>
        <p:nvSpPr>
          <p:cNvPr id="32" name="文本框 31"/>
          <p:cNvSpPr txBox="1"/>
          <p:nvPr>
            <p:custDataLst>
              <p:tags r:id="rId10"/>
            </p:custDataLst>
          </p:nvPr>
        </p:nvSpPr>
        <p:spPr>
          <a:xfrm rot="3542070">
            <a:off x="6722148" y="3015681"/>
            <a:ext cx="1152878" cy="622596"/>
          </a:xfrm>
          <a:prstGeom prst="rect">
            <a:avLst/>
          </a:prstGeom>
        </p:spPr>
        <p:txBody>
          <a:bodyPr wrap="square" lIns="90000" tIns="46800" rIns="90000" bIns="46800" anchor="ctr">
            <a:normAutofit/>
          </a:bodyPr>
          <a:lstStyle>
            <a:defPPr>
              <a:defRPr lang="zh-CN"/>
            </a:defPPr>
            <a:lvl1pPr>
              <a:defRPr sz="1400">
                <a:solidFill>
                  <a:srgbClr val="FFFFFF"/>
                </a:solidFill>
              </a:defRPr>
            </a:lvl1pPr>
          </a:lstStyle>
          <a:p>
            <a:pPr algn="ctr"/>
            <a:r>
              <a:rPr lang="zh-CN" altLang="en-US" sz="1800">
                <a:solidFill>
                  <a:schemeClr val="bg1"/>
                </a:solidFill>
                <a:latin typeface="微软雅黑" panose="020B0503020204020204" charset="-122"/>
                <a:ea typeface="微软雅黑" panose="020B0503020204020204" charset="-122"/>
              </a:rPr>
              <a:t>公域</a:t>
            </a:r>
            <a:endParaRPr lang="zh-CN" altLang="en-US" sz="1800">
              <a:solidFill>
                <a:schemeClr val="bg1"/>
              </a:solidFill>
              <a:latin typeface="微软雅黑" panose="020B0503020204020204" charset="-122"/>
              <a:ea typeface="微软雅黑" panose="020B0503020204020204" charset="-122"/>
            </a:endParaRPr>
          </a:p>
        </p:txBody>
      </p:sp>
      <p:cxnSp>
        <p:nvCxnSpPr>
          <p:cNvPr id="33" name="直接连接符 32"/>
          <p:cNvCxnSpPr/>
          <p:nvPr>
            <p:custDataLst>
              <p:tags r:id="rId11"/>
            </p:custDataLst>
          </p:nvPr>
        </p:nvCxnSpPr>
        <p:spPr>
          <a:xfrm flipV="1">
            <a:off x="7298587" y="5141595"/>
            <a:ext cx="547473" cy="75796"/>
          </a:xfrm>
          <a:prstGeom prst="line">
            <a:avLst/>
          </a:prstGeom>
          <a:noFill/>
          <a:ln w="19050" cap="flat" cmpd="sng" algn="ctr">
            <a:solidFill>
              <a:srgbClr val="7C8959">
                <a:lumMod val="75000"/>
              </a:srgbClr>
            </a:solidFill>
            <a:prstDash val="sysDot"/>
            <a:miter lim="800000"/>
            <a:headEnd type="oval"/>
            <a:tailEnd type="oval"/>
          </a:ln>
          <a:effectLst/>
        </p:spPr>
      </p:cxnSp>
      <p:cxnSp>
        <p:nvCxnSpPr>
          <p:cNvPr id="37" name="直接连接符 36"/>
          <p:cNvCxnSpPr>
            <a:stCxn id="31" idx="30"/>
          </p:cNvCxnSpPr>
          <p:nvPr>
            <p:custDataLst>
              <p:tags r:id="rId12"/>
            </p:custDataLst>
          </p:nvPr>
        </p:nvCxnSpPr>
        <p:spPr>
          <a:xfrm flipV="1">
            <a:off x="7626350" y="2686302"/>
            <a:ext cx="439420" cy="324868"/>
          </a:xfrm>
          <a:prstGeom prst="line">
            <a:avLst/>
          </a:prstGeom>
          <a:noFill/>
          <a:ln w="19050" cap="flat" cmpd="sng" algn="ctr">
            <a:solidFill>
              <a:srgbClr val="F39332">
                <a:lumMod val="75000"/>
              </a:srgbClr>
            </a:solidFill>
            <a:prstDash val="sysDot"/>
            <a:miter lim="800000"/>
            <a:headEnd type="oval"/>
            <a:tailEnd type="oval"/>
          </a:ln>
          <a:effectLst/>
        </p:spPr>
      </p:cxnSp>
      <p:cxnSp>
        <p:nvCxnSpPr>
          <p:cNvPr id="40" name="直接连接符 39"/>
          <p:cNvCxnSpPr>
            <a:endCxn id="30" idx="27"/>
          </p:cNvCxnSpPr>
          <p:nvPr>
            <p:custDataLst>
              <p:tags r:id="rId13"/>
            </p:custDataLst>
          </p:nvPr>
        </p:nvCxnSpPr>
        <p:spPr>
          <a:xfrm>
            <a:off x="4406969" y="3512745"/>
            <a:ext cx="428556" cy="212800"/>
          </a:xfrm>
          <a:prstGeom prst="line">
            <a:avLst/>
          </a:prstGeom>
          <a:noFill/>
          <a:ln w="19050" cap="flat" cmpd="sng" algn="ctr">
            <a:solidFill>
              <a:srgbClr val="7C8959">
                <a:lumMod val="75000"/>
              </a:srgbClr>
            </a:solidFill>
            <a:prstDash val="sysDot"/>
            <a:miter lim="800000"/>
            <a:headEnd type="oval"/>
            <a:tailEnd type="oval"/>
          </a:ln>
          <a:effectLst/>
        </p:spPr>
      </p:cxnSp>
      <p:sp>
        <p:nvSpPr>
          <p:cNvPr id="41" name="文本框 40"/>
          <p:cNvSpPr txBox="1"/>
          <p:nvPr>
            <p:custDataLst>
              <p:tags r:id="rId14"/>
            </p:custDataLst>
          </p:nvPr>
        </p:nvSpPr>
        <p:spPr>
          <a:xfrm rot="9609788">
            <a:off x="6176418" y="4672464"/>
            <a:ext cx="1152878" cy="622596"/>
          </a:xfrm>
          <a:prstGeom prst="rect">
            <a:avLst/>
          </a:prstGeom>
        </p:spPr>
        <p:txBody>
          <a:bodyPr wrap="square" lIns="90000" tIns="46800" rIns="90000" bIns="46800" anchor="ctr">
            <a:normAutofit/>
          </a:bodyPr>
          <a:lstStyle>
            <a:defPPr>
              <a:defRPr lang="zh-CN"/>
            </a:defPPr>
            <a:lvl1pPr>
              <a:defRPr sz="1400">
                <a:solidFill>
                  <a:srgbClr val="FFFFFF"/>
                </a:solidFill>
              </a:defRPr>
            </a:lvl1pPr>
          </a:lstStyle>
          <a:p>
            <a:pPr algn="ctr"/>
            <a:r>
              <a:rPr lang="zh-CN" altLang="en-US" sz="1800">
                <a:solidFill>
                  <a:schemeClr val="bg1"/>
                </a:solidFill>
                <a:latin typeface="微软雅黑" panose="020B0503020204020204" charset="-122"/>
                <a:ea typeface="微软雅黑" panose="020B0503020204020204" charset="-122"/>
              </a:rPr>
              <a:t>线下</a:t>
            </a:r>
            <a:endParaRPr lang="zh-CN" altLang="en-US" sz="1800">
              <a:solidFill>
                <a:schemeClr val="bg1"/>
              </a:solidFill>
              <a:latin typeface="微软雅黑" panose="020B0503020204020204" charset="-122"/>
              <a:ea typeface="微软雅黑" panose="020B0503020204020204" charset="-122"/>
            </a:endParaRPr>
          </a:p>
        </p:txBody>
      </p:sp>
      <p:sp>
        <p:nvSpPr>
          <p:cNvPr id="42" name="文本框 41"/>
          <p:cNvSpPr txBox="1"/>
          <p:nvPr>
            <p:custDataLst>
              <p:tags r:id="rId15"/>
            </p:custDataLst>
          </p:nvPr>
        </p:nvSpPr>
        <p:spPr>
          <a:xfrm rot="16616188">
            <a:off x="4713879" y="3477186"/>
            <a:ext cx="1152878" cy="622596"/>
          </a:xfrm>
          <a:prstGeom prst="rect">
            <a:avLst/>
          </a:prstGeom>
        </p:spPr>
        <p:txBody>
          <a:bodyPr wrap="square" lIns="90000" tIns="46800" rIns="90000" bIns="46800" anchor="ctr">
            <a:normAutofit lnSpcReduction="10000"/>
          </a:bodyPr>
          <a:lstStyle>
            <a:defPPr>
              <a:defRPr lang="zh-CN"/>
            </a:defPPr>
            <a:lvl1pPr>
              <a:defRPr sz="1400">
                <a:solidFill>
                  <a:srgbClr val="FFFFFF"/>
                </a:solidFill>
              </a:defRPr>
            </a:lvl1pPr>
          </a:lstStyle>
          <a:p>
            <a:pPr algn="ctr"/>
            <a:r>
              <a:rPr lang="zh-CN" altLang="en-US" sz="1800">
                <a:solidFill>
                  <a:schemeClr val="bg1"/>
                </a:solidFill>
                <a:latin typeface="微软雅黑" panose="020B0503020204020204" charset="-122"/>
                <a:ea typeface="微软雅黑" panose="020B0503020204020204" charset="-122"/>
              </a:rPr>
              <a:t>私域</a:t>
            </a:r>
            <a:endParaRPr lang="zh-CN" altLang="en-US" sz="1800">
              <a:solidFill>
                <a:schemeClr val="bg1"/>
              </a:solidFill>
              <a:latin typeface="微软雅黑" panose="020B0503020204020204" charset="-122"/>
              <a:ea typeface="微软雅黑" panose="020B0503020204020204" charset="-122"/>
            </a:endParaRPr>
          </a:p>
        </p:txBody>
      </p:sp>
      <p:pic>
        <p:nvPicPr>
          <p:cNvPr id="44" name="图片 43" descr="启博新logo最新版-50"/>
          <p:cNvPicPr>
            <a:picLocks noChangeAspect="1"/>
          </p:cNvPicPr>
          <p:nvPr/>
        </p:nvPicPr>
        <p:blipFill>
          <a:blip r:embed="rId16"/>
          <a:stretch>
            <a:fillRect/>
          </a:stretch>
        </p:blipFill>
        <p:spPr>
          <a:xfrm>
            <a:off x="5850255" y="3613150"/>
            <a:ext cx="1174115" cy="578485"/>
          </a:xfrm>
          <a:prstGeom prst="rect">
            <a:avLst/>
          </a:prstGeom>
        </p:spPr>
      </p:pic>
    </p:spTree>
  </p:cSld>
  <p:clrMapOvr>
    <a:masterClrMapping/>
  </p:clrMapOvr>
  <p:transition spd="med"/>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i*1_2_1"/>
  <p:tag name="KSO_WM_TEMPLATE_CATEGORY" val="diagram"/>
  <p:tag name="KSO_WM_TEMPLATE_INDEX" val="20174792"/>
  <p:tag name="KSO_WM_UNIT_LAYERLEVEL" val="1_1_1"/>
  <p:tag name="KSO_WM_TAG_VERSION" val="1.0"/>
  <p:tag name="KSO_WM_BEAUTIFY_FLAG" val="#wm#"/>
  <p:tag name="KSO_WM_UNIT_TYPE" val="q_h_i"/>
  <p:tag name="KSO_WM_UNIT_INDEX" val="1_2_1"/>
  <p:tag name="KSO_WM_UNIT_FILL_FORE_SCHEMECOLOR_INDEX" val="7"/>
  <p:tag name="KSO_WM_UNIT_FILL_TYPE" val="1"/>
  <p:tag name="KSO_WM_UNIT_TEXT_FILL_FORE_SCHEMECOLOR_INDEX" val="13"/>
  <p:tag name="KSO_WM_UNIT_TEXT_FILL_TYPE"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f*1_3_1"/>
  <p:tag name="KSO_WM_TEMPLATE_CATEGORY" val="diagram"/>
  <p:tag name="KSO_WM_TEMPLATE_INDEX" val="20174792"/>
  <p:tag name="KSO_WM_UNIT_LAYERLEVEL" val="1_1_1"/>
  <p:tag name="KSO_WM_TAG_VERSION" val="1.0"/>
  <p:tag name="KSO_WM_BEAUTIFY_FLAG" val="#wm#"/>
  <p:tag name="KSO_WM_UNIT_NOCLEAR" val="0"/>
  <p:tag name="KSO_WM_UNIT_TYPE" val="q_h_f"/>
  <p:tag name="KSO_WM_UNIT_INDEX" val="1_3_1"/>
  <p:tag name="KSO_WM_UNIT_PRESET_TEXT" val="单击此处添加文本具体内容，简明扼要的阐述您的观点。"/>
  <p:tag name="KSO_WM_UNIT_VALUE" val="51"/>
  <p:tag name="KSO_WM_UNIT_TEXT_FILL_FORE_SCHEMECOLOR_INDEX" val="13"/>
  <p:tag name="KSO_WM_UNIT_TEXT_FILL_TYPE"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a*1_3_1"/>
  <p:tag name="KSO_WM_TEMPLATE_CATEGORY" val="diagram"/>
  <p:tag name="KSO_WM_TEMPLATE_INDEX" val="20174792"/>
  <p:tag name="KSO_WM_UNIT_LAYERLEVEL" val="1_1_1"/>
  <p:tag name="KSO_WM_TAG_VERSION" val="1.0"/>
  <p:tag name="KSO_WM_BEAUTIFY_FLAG" val="#wm#"/>
  <p:tag name="KSO_WM_UNIT_ISCONTENTSTITLE" val="0"/>
  <p:tag name="KSO_WM_UNIT_NOCLEAR" val="0"/>
  <p:tag name="KSO_WM_UNIT_TYPE" val="q_h_a"/>
  <p:tag name="KSO_WM_UNIT_INDEX" val="1_3_1"/>
  <p:tag name="KSO_WM_UNIT_PRESET_TEXT" val="单击此处添加标题"/>
  <p:tag name="KSO_WM_UNIT_VALUE" val="14"/>
  <p:tag name="KSO_WM_UNIT_TEXT_FILL_FORE_SCHEMECOLOR_INDEX" val="13"/>
  <p:tag name="KSO_WM_UNIT_TEXT_FILL_TYPE"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f*1_5_1"/>
  <p:tag name="KSO_WM_TEMPLATE_CATEGORY" val="diagram"/>
  <p:tag name="KSO_WM_TEMPLATE_INDEX" val="20174792"/>
  <p:tag name="KSO_WM_UNIT_LAYERLEVEL" val="1_1_1"/>
  <p:tag name="KSO_WM_TAG_VERSION" val="1.0"/>
  <p:tag name="KSO_WM_BEAUTIFY_FLAG" val="#wm#"/>
  <p:tag name="KSO_WM_UNIT_NOCLEAR" val="0"/>
  <p:tag name="KSO_WM_UNIT_TYPE" val="q_h_f"/>
  <p:tag name="KSO_WM_UNIT_INDEX" val="1_5_1"/>
  <p:tag name="KSO_WM_UNIT_PRESET_TEXT" val="单击此处添加文本具体内容，简明扼要的阐述您的观点。"/>
  <p:tag name="KSO_WM_UNIT_VALUE" val="51"/>
  <p:tag name="KSO_WM_UNIT_TEXT_FILL_FORE_SCHEMECOLOR_INDEX" val="13"/>
  <p:tag name="KSO_WM_UNIT_TEXT_FILL_TYPE"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a*1_5_1"/>
  <p:tag name="KSO_WM_TEMPLATE_CATEGORY" val="diagram"/>
  <p:tag name="KSO_WM_TEMPLATE_INDEX" val="20174792"/>
  <p:tag name="KSO_WM_UNIT_LAYERLEVEL" val="1_1_1"/>
  <p:tag name="KSO_WM_TAG_VERSION" val="1.0"/>
  <p:tag name="KSO_WM_BEAUTIFY_FLAG" val="#wm#"/>
  <p:tag name="KSO_WM_UNIT_ISCONTENTSTITLE" val="0"/>
  <p:tag name="KSO_WM_UNIT_NOCLEAR" val="0"/>
  <p:tag name="KSO_WM_UNIT_TYPE" val="q_h_a"/>
  <p:tag name="KSO_WM_UNIT_INDEX" val="1_5_1"/>
  <p:tag name="KSO_WM_UNIT_PRESET_TEXT" val="单击此处添加标题"/>
  <p:tag name="KSO_WM_UNIT_VALUE" val="14"/>
  <p:tag name="KSO_WM_UNIT_TEXT_FILL_FORE_SCHEMECOLOR_INDEX" val="13"/>
  <p:tag name="KSO_WM_UNIT_TEXT_FILL_TYPE"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f*1_4_1"/>
  <p:tag name="KSO_WM_TEMPLATE_CATEGORY" val="diagram"/>
  <p:tag name="KSO_WM_TEMPLATE_INDEX" val="20174792"/>
  <p:tag name="KSO_WM_UNIT_LAYERLEVEL" val="1_1_1"/>
  <p:tag name="KSO_WM_TAG_VERSION" val="1.0"/>
  <p:tag name="KSO_WM_BEAUTIFY_FLAG" val="#wm#"/>
  <p:tag name="KSO_WM_UNIT_NOCLEAR" val="0"/>
  <p:tag name="KSO_WM_UNIT_TYPE" val="q_h_f"/>
  <p:tag name="KSO_WM_UNIT_INDEX" val="1_4_1"/>
  <p:tag name="KSO_WM_UNIT_PRESET_TEXT" val="单击此处添加文本具体内容，简明扼要的阐述您的观点。"/>
  <p:tag name="KSO_WM_UNIT_VALUE" val="51"/>
  <p:tag name="KSO_WM_UNIT_TEXT_FILL_FORE_SCHEMECOLOR_INDEX" val="13"/>
  <p:tag name="KSO_WM_UNIT_TEXT_FILL_TYPE"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a*1_4_1"/>
  <p:tag name="KSO_WM_TEMPLATE_CATEGORY" val="diagram"/>
  <p:tag name="KSO_WM_TEMPLATE_INDEX" val="20174792"/>
  <p:tag name="KSO_WM_UNIT_LAYERLEVEL" val="1_1_1"/>
  <p:tag name="KSO_WM_TAG_VERSION" val="1.0"/>
  <p:tag name="KSO_WM_BEAUTIFY_FLAG" val="#wm#"/>
  <p:tag name="KSO_WM_UNIT_ISCONTENTSTITLE" val="0"/>
  <p:tag name="KSO_WM_UNIT_NOCLEAR" val="0"/>
  <p:tag name="KSO_WM_UNIT_TYPE" val="q_h_a"/>
  <p:tag name="KSO_WM_UNIT_INDEX" val="1_4_1"/>
  <p:tag name="KSO_WM_UNIT_PRESET_TEXT" val="单击此处添加标题"/>
  <p:tag name="KSO_WM_UNIT_VALUE" val="14"/>
  <p:tag name="KSO_WM_UNIT_TEXT_FILL_FORE_SCHEMECOLOR_INDEX" val="13"/>
  <p:tag name="KSO_WM_UNIT_TEXT_FILL_TYPE" val="1"/>
</p:tagLst>
</file>

<file path=ppt/tags/tag16.xml><?xml version="1.0" encoding="utf-8"?>
<p:tagLst xmlns:p="http://schemas.openxmlformats.org/presentationml/2006/main">
  <p:tag name="KSO_WM_TAG_VERSION" val="1.0"/>
  <p:tag name="KSO_WM_BEAUTIFY_FLAG" val="#wm#"/>
  <p:tag name="KSO_WM_TEMPLATE_CATEGORY" val="diagram"/>
  <p:tag name="KSO_WM_TEMPLATE_INDEX" val="20174792"/>
  <p:tag name="KSO_WM_UNIT_TYPE" val="q_h_i"/>
  <p:tag name="KSO_WM_UNIT_INDEX" val="1_5_1"/>
  <p:tag name="KSO_WM_UNIT_ID" val="diagram20174792_4*q_h_i*1_5_1"/>
  <p:tag name="KSO_WM_UNIT_LAYERLEVEL" val="1_1_1"/>
  <p:tag name="KSO_WM_DIAGRAM_GROUP_CODE" val="q1-1"/>
  <p:tag name="KSO_WM_UNIT_HIGHLIGHT" val="0"/>
  <p:tag name="KSO_WM_UNIT_COMPATIBLE" val="0"/>
  <p:tag name="KSO_WM_UNIT_DIAGRAM_ISNUMVISUAL" val="0"/>
  <p:tag name="KSO_WM_UNIT_DIAGRAM_ISREFERUNIT" val="0"/>
  <p:tag name="KSO_WM_UNIT_LINE_FORE_SCHEMECOLOR_INDEX" val="14"/>
  <p:tag name="KSO_WM_UNIT_LINE_FILL_TYPE" val="2"/>
</p:tagLst>
</file>

<file path=ppt/tags/tag17.xml><?xml version="1.0" encoding="utf-8"?>
<p:tagLst xmlns:p="http://schemas.openxmlformats.org/presentationml/2006/main">
  <p:tag name="KSO_WM_TAG_VERSION" val="1.0"/>
  <p:tag name="KSO_WM_BEAUTIFY_FLAG" val="#wm#"/>
  <p:tag name="KSO_WM_TEMPLATE_CATEGORY" val="diagram"/>
  <p:tag name="KSO_WM_TEMPLATE_INDEX" val="20174792"/>
  <p:tag name="KSO_WM_UNIT_TYPE" val="q_h_i"/>
  <p:tag name="KSO_WM_UNIT_INDEX" val="1_4_1"/>
  <p:tag name="KSO_WM_UNIT_ID" val="diagram20174792_4*q_h_i*1_4_1"/>
  <p:tag name="KSO_WM_UNIT_LAYERLEVEL" val="1_1_1"/>
  <p:tag name="KSO_WM_DIAGRAM_GROUP_CODE" val="q1-1"/>
  <p:tag name="KSO_WM_UNIT_HIGHLIGHT" val="0"/>
  <p:tag name="KSO_WM_UNIT_COMPATIBLE" val="0"/>
  <p:tag name="KSO_WM_UNIT_DIAGRAM_ISNUMVISUAL" val="0"/>
  <p:tag name="KSO_WM_UNIT_DIAGRAM_ISREFERUNIT" val="0"/>
  <p:tag name="KSO_WM_UNIT_LINE_FORE_SCHEMECOLOR_INDEX" val="14"/>
  <p:tag name="KSO_WM_UNIT_LINE_FILL_TYPE" val="2"/>
</p:tagLst>
</file>

<file path=ppt/tags/tag18.xml><?xml version="1.0" encoding="utf-8"?>
<p:tagLst xmlns:p="http://schemas.openxmlformats.org/presentationml/2006/main">
  <p:tag name="KSO_WM_TAG_VERSION" val="1.0"/>
  <p:tag name="KSO_WM_BEAUTIFY_FLAG" val="#wm#"/>
  <p:tag name="KSO_WM_TEMPLATE_CATEGORY" val="diagram"/>
  <p:tag name="KSO_WM_TEMPLATE_INDEX" val="20174792"/>
  <p:tag name="KSO_WM_UNIT_TYPE" val="q_h_i"/>
  <p:tag name="KSO_WM_UNIT_INDEX" val="1_1_2"/>
  <p:tag name="KSO_WM_UNIT_ID" val="diagram20174792_4*q_h_i*1_1_2"/>
  <p:tag name="KSO_WM_UNIT_LAYERLEVEL" val="1_1_1"/>
  <p:tag name="KSO_WM_DIAGRAM_GROUP_CODE" val="q1-1"/>
  <p:tag name="KSO_WM_UNIT_HIGHLIGHT" val="0"/>
  <p:tag name="KSO_WM_UNIT_COMPATIBLE" val="0"/>
  <p:tag name="KSO_WM_UNIT_DIAGRAM_ISNUMVISUAL" val="0"/>
  <p:tag name="KSO_WM_UNIT_DIAGRAM_ISREFERUNIT" val="0"/>
  <p:tag name="KSO_WM_UNIT_LINE_FORE_SCHEMECOLOR_INDEX" val="14"/>
  <p:tag name="KSO_WM_UNIT_LINE_FILL_TYPE" val="2"/>
</p:tagLst>
</file>

<file path=ppt/tags/tag19.xml><?xml version="1.0" encoding="utf-8"?>
<p:tagLst xmlns:p="http://schemas.openxmlformats.org/presentationml/2006/main">
  <p:tag name="KSO_WM_TAG_VERSION" val="1.0"/>
  <p:tag name="KSO_WM_BEAUTIFY_FLAG" val="#wm#"/>
  <p:tag name="KSO_WM_TEMPLATE_CATEGORY" val="diagram"/>
  <p:tag name="KSO_WM_TEMPLATE_INDEX" val="20174792"/>
  <p:tag name="KSO_WM_UNIT_TYPE" val="q_h_i"/>
  <p:tag name="KSO_WM_UNIT_INDEX" val="1_2_2"/>
  <p:tag name="KSO_WM_UNIT_ID" val="diagram20174792_4*q_h_i*1_2_2"/>
  <p:tag name="KSO_WM_UNIT_LAYERLEVEL" val="1_1_1"/>
  <p:tag name="KSO_WM_DIAGRAM_GROUP_CODE" val="q1-1"/>
  <p:tag name="KSO_WM_UNIT_HIGHLIGHT" val="0"/>
  <p:tag name="KSO_WM_UNIT_COMPATIBLE" val="0"/>
  <p:tag name="KSO_WM_UNIT_DIAGRAM_ISNUMVISUAL" val="0"/>
  <p:tag name="KSO_WM_UNIT_DIAGRAM_ISREFERUNIT" val="0"/>
  <p:tag name="KSO_WM_UNIT_LINE_FORE_SCHEMECOLOR_INDEX" val="14"/>
  <p:tag name="KSO_WM_UNIT_LINE_FILL_TYPE" val="2"/>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i*1_5_2"/>
  <p:tag name="KSO_WM_TEMPLATE_CATEGORY" val="diagram"/>
  <p:tag name="KSO_WM_TEMPLATE_INDEX" val="20174792"/>
  <p:tag name="KSO_WM_UNIT_LAYERLEVEL" val="1_1_1"/>
  <p:tag name="KSO_WM_TAG_VERSION" val="1.0"/>
  <p:tag name="KSO_WM_BEAUTIFY_FLAG" val="#wm#"/>
  <p:tag name="KSO_WM_UNIT_TYPE" val="q_h_i"/>
  <p:tag name="KSO_WM_UNIT_INDEX" val="1_5_2"/>
  <p:tag name="KSO_WM_UNIT_FILL_FORE_SCHEMECOLOR_INDEX" val="5"/>
  <p:tag name="KSO_WM_UNIT_FILL_TYPE" val="1"/>
  <p:tag name="KSO_WM_UNIT_TEXT_FILL_FORE_SCHEMECOLOR_INDEX" val="13"/>
  <p:tag name="KSO_WM_UNIT_TEXT_FILL_TYPE" val="1"/>
</p:tagLst>
</file>

<file path=ppt/tags/tag20.xml><?xml version="1.0" encoding="utf-8"?>
<p:tagLst xmlns:p="http://schemas.openxmlformats.org/presentationml/2006/main">
  <p:tag name="KSO_WM_TAG_VERSION" val="1.0"/>
  <p:tag name="KSO_WM_BEAUTIFY_FLAG" val="#wm#"/>
  <p:tag name="KSO_WM_TEMPLATE_CATEGORY" val="diagram"/>
  <p:tag name="KSO_WM_TEMPLATE_INDEX" val="20174792"/>
  <p:tag name="KSO_WM_UNIT_TYPE" val="q_h_i"/>
  <p:tag name="KSO_WM_UNIT_INDEX" val="1_3_2"/>
  <p:tag name="KSO_WM_UNIT_ID" val="diagram20174792_4*q_h_i*1_3_2"/>
  <p:tag name="KSO_WM_UNIT_LAYERLEVEL" val="1_1_1"/>
  <p:tag name="KSO_WM_DIAGRAM_GROUP_CODE" val="q1-1"/>
  <p:tag name="KSO_WM_UNIT_HIGHLIGHT" val="0"/>
  <p:tag name="KSO_WM_UNIT_COMPATIBLE" val="0"/>
  <p:tag name="KSO_WM_UNIT_DIAGRAM_ISNUMVISUAL" val="0"/>
  <p:tag name="KSO_WM_UNIT_DIAGRAM_ISREFERUNIT" val="0"/>
  <p:tag name="KSO_WM_UNIT_LINE_FORE_SCHEMECOLOR_INDEX" val="14"/>
  <p:tag name="KSO_WM_UNIT_LINE_FILL_TYPE" val="2"/>
</p:tagLst>
</file>

<file path=ppt/tags/tag21.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f"/>
  <p:tag name="KSO_WM_UNIT_INDEX" val="1_2_1"/>
  <p:tag name="KSO_WM_UNIT_LAYERLEVEL" val="1_1_1"/>
  <p:tag name="KSO_WM_UNIT_VALUE" val="36"/>
  <p:tag name="KSO_WM_UNIT_HIGHLIGHT" val="0"/>
  <p:tag name="KSO_WM_UNIT_COMPATIBLE" val="0"/>
  <p:tag name="KSO_WM_UNIT_CLEAR" val="0"/>
  <p:tag name="KSO_WM_DIAGRAM_GROUP_CODE" val="q1-1"/>
  <p:tag name="KSO_WM_UNIT_ID" val="diagram20171097_1*q_h_f*1_2_1"/>
  <p:tag name="KSO_WM_UNIT_PRESET_TEXT" val="Lorem ipsum dolor sit amet, consectetur adipisicing elit."/>
  <p:tag name="KSO_WM_UNIT_ADJUSTLAYOUT_ID" val="7"/>
  <p:tag name="KSO_WM_UNIT_PRESET_TEXT_FONT_MINSIZE" val="14"/>
  <p:tag name="KSO_WM_UNIT_TEXT_FILL_FORE_SCHEMECOLOR_INDEX" val="14"/>
  <p:tag name="KSO_WM_UNIT_TEXT_FILL_TYPE" val="1"/>
</p:tagLst>
</file>

<file path=ppt/tags/tag22.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a"/>
  <p:tag name="KSO_WM_UNIT_INDEX" val="1_2_1"/>
  <p:tag name="KSO_WM_UNIT_LAYERLEVEL" val="1_1_1"/>
  <p:tag name="KSO_WM_UNIT_VALUE" val="12"/>
  <p:tag name="KSO_WM_UNIT_HIGHLIGHT" val="0"/>
  <p:tag name="KSO_WM_UNIT_COMPATIBLE" val="0"/>
  <p:tag name="KSO_WM_UNIT_CLEAR" val="0"/>
  <p:tag name="KSO_WM_DIAGRAM_GROUP_CODE" val="q1-1"/>
  <p:tag name="KSO_WM_UNIT_ID" val="diagram20171097_1*q_h_a*1_2_1"/>
  <p:tag name="KSO_WM_UNIT_PRESET_TEXT" val="LOREM IPSUM"/>
  <p:tag name="KSO_WM_UNIT_ADJUSTLAYOUT_ID" val="8"/>
  <p:tag name="KSO_WM_UNIT_PRESET_TEXT_FONT_MINSIZE" val="16"/>
  <p:tag name="KSO_WM_UNIT_TEXT_FILL_FORE_SCHEMECOLOR_INDEX" val="14"/>
  <p:tag name="KSO_WM_UNIT_TEXT_FILL_TYPE" val="1"/>
</p:tagLst>
</file>

<file path=ppt/tags/tag23.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f"/>
  <p:tag name="KSO_WM_UNIT_INDEX" val="1_3_1"/>
  <p:tag name="KSO_WM_UNIT_LAYERLEVEL" val="1_1_1"/>
  <p:tag name="KSO_WM_UNIT_VALUE" val="36"/>
  <p:tag name="KSO_WM_UNIT_HIGHLIGHT" val="0"/>
  <p:tag name="KSO_WM_UNIT_COMPATIBLE" val="0"/>
  <p:tag name="KSO_WM_UNIT_CLEAR" val="0"/>
  <p:tag name="KSO_WM_DIAGRAM_GROUP_CODE" val="q1-1"/>
  <p:tag name="KSO_WM_UNIT_ID" val="diagram20171097_1*q_h_f*1_3_1"/>
  <p:tag name="KSO_WM_UNIT_PRESET_TEXT" val="Lorem ipsum dolor sit amet, consectetur adipisicing elit."/>
  <p:tag name="KSO_WM_UNIT_ADJUSTLAYOUT_ID" val="26"/>
  <p:tag name="KSO_WM_UNIT_PRESET_TEXT_FONT_MINSIZE" val="14"/>
  <p:tag name="KSO_WM_UNIT_TEXT_FILL_FORE_SCHEMECOLOR_INDEX" val="14"/>
  <p:tag name="KSO_WM_UNIT_TEXT_FILL_TYPE" val="1"/>
</p:tagLst>
</file>

<file path=ppt/tags/tag24.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a"/>
  <p:tag name="KSO_WM_UNIT_INDEX" val="1_3_1"/>
  <p:tag name="KSO_WM_UNIT_LAYERLEVEL" val="1_1_1"/>
  <p:tag name="KSO_WM_UNIT_VALUE" val="12"/>
  <p:tag name="KSO_WM_UNIT_HIGHLIGHT" val="0"/>
  <p:tag name="KSO_WM_UNIT_COMPATIBLE" val="0"/>
  <p:tag name="KSO_WM_UNIT_CLEAR" val="0"/>
  <p:tag name="KSO_WM_DIAGRAM_GROUP_CODE" val="q1-1"/>
  <p:tag name="KSO_WM_UNIT_ID" val="diagram20171097_1*q_h_a*1_3_1"/>
  <p:tag name="KSO_WM_UNIT_PRESET_TEXT" val="LOREM IPSUM"/>
  <p:tag name="KSO_WM_UNIT_ADJUSTLAYOUT_ID" val="27"/>
  <p:tag name="KSO_WM_UNIT_PRESET_TEXT_FONT_MINSIZE" val="16"/>
  <p:tag name="KSO_WM_UNIT_TEXT_FILL_FORE_SCHEMECOLOR_INDEX" val="14"/>
  <p:tag name="KSO_WM_UNIT_TEXT_FILL_TYPE" val="1"/>
</p:tagLst>
</file>

<file path=ppt/tags/tag25.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f"/>
  <p:tag name="KSO_WM_UNIT_INDEX" val="1_1_1"/>
  <p:tag name="KSO_WM_UNIT_LAYERLEVEL" val="1_1_1"/>
  <p:tag name="KSO_WM_UNIT_VALUE" val="36"/>
  <p:tag name="KSO_WM_UNIT_HIGHLIGHT" val="0"/>
  <p:tag name="KSO_WM_UNIT_COMPATIBLE" val="0"/>
  <p:tag name="KSO_WM_UNIT_CLEAR" val="0"/>
  <p:tag name="KSO_WM_DIAGRAM_GROUP_CODE" val="q1-1"/>
  <p:tag name="KSO_WM_UNIT_ID" val="diagram20171097_1*q_h_f*1_1_1"/>
  <p:tag name="KSO_WM_UNIT_PRESET_TEXT" val="Lorem ipsum dolor sit amet, consectetur adipisicing elit."/>
  <p:tag name="KSO_WM_UNIT_ADJUSTLAYOUT_ID" val="28"/>
  <p:tag name="KSO_WM_UNIT_PRESET_TEXT_FONT_MINSIZE" val="14"/>
  <p:tag name="KSO_WM_UNIT_TEXT_FILL_FORE_SCHEMECOLOR_INDEX" val="14"/>
  <p:tag name="KSO_WM_UNIT_TEXT_FILL_TYPE" val="1"/>
</p:tagLst>
</file>

<file path=ppt/tags/tag26.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a"/>
  <p:tag name="KSO_WM_UNIT_INDEX" val="1_1_1"/>
  <p:tag name="KSO_WM_UNIT_LAYERLEVEL" val="1_1_1"/>
  <p:tag name="KSO_WM_UNIT_VALUE" val="12"/>
  <p:tag name="KSO_WM_UNIT_HIGHLIGHT" val="0"/>
  <p:tag name="KSO_WM_UNIT_COMPATIBLE" val="0"/>
  <p:tag name="KSO_WM_UNIT_CLEAR" val="0"/>
  <p:tag name="KSO_WM_DIAGRAM_GROUP_CODE" val="q1-1"/>
  <p:tag name="KSO_WM_UNIT_ID" val="diagram20171097_1*q_h_a*1_1_1"/>
  <p:tag name="KSO_WM_UNIT_PRESET_TEXT" val="LOREM IPSUM"/>
  <p:tag name="KSO_WM_UNIT_ADJUSTLAYOUT_ID" val="29"/>
  <p:tag name="KSO_WM_UNIT_PRESET_TEXT_FONT_MINSIZE" val="16"/>
  <p:tag name="KSO_WM_UNIT_TEXT_FILL_FORE_SCHEMECOLOR_INDEX" val="14"/>
  <p:tag name="KSO_WM_UNIT_TEXT_FILL_TYPE" val="1"/>
</p:tagLst>
</file>

<file path=ppt/tags/tag27.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i"/>
  <p:tag name="KSO_WM_UNIT_INDEX" val="1_3_1"/>
  <p:tag name="KSO_WM_UNIT_ID" val="diagram20171097_1*q_h_i*1_3_1"/>
  <p:tag name="KSO_WM_UNIT_LAYERLEVEL" val="1_1_1"/>
  <p:tag name="KSO_WM_DIAGRAM_GROUP_CODE" val="q1-1"/>
  <p:tag name="KSO_WM_UNIT_ADJUSTLAYOUT_ID" val="21"/>
  <p:tag name="KSO_WM_UNIT_FILL_FORE_SCHEMECOLOR_INDEX" val="6"/>
  <p:tag name="KSO_WM_UNIT_FILL_TYPE" val="1"/>
  <p:tag name="KSO_WM_UNIT_TEXT_FILL_FORE_SCHEMECOLOR_INDEX" val="13"/>
  <p:tag name="KSO_WM_UNIT_TEXT_FILL_TYPE" val="1"/>
</p:tagLst>
</file>

<file path=ppt/tags/tag28.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i"/>
  <p:tag name="KSO_WM_UNIT_INDEX" val="1_1_1"/>
  <p:tag name="KSO_WM_UNIT_ID" val="diagram20171097_1*q_h_i*1_1_1"/>
  <p:tag name="KSO_WM_UNIT_LAYERLEVEL" val="1_1_1"/>
  <p:tag name="KSO_WM_DIAGRAM_GROUP_CODE" val="q1-1"/>
  <p:tag name="KSO_WM_UNIT_ADJUSTLAYOUT_ID" val="22"/>
  <p:tag name="KSO_WM_UNIT_FILL_FORE_SCHEMECOLOR_INDEX" val="7"/>
  <p:tag name="KSO_WM_UNIT_FILL_TYPE" val="1"/>
  <p:tag name="KSO_WM_UNIT_TEXT_FILL_FORE_SCHEMECOLOR_INDEX" val="13"/>
  <p:tag name="KSO_WM_UNIT_TEXT_FILL_TYPE" val="1"/>
</p:tagLst>
</file>

<file path=ppt/tags/tag29.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i"/>
  <p:tag name="KSO_WM_UNIT_INDEX" val="1_2_1"/>
  <p:tag name="KSO_WM_UNIT_ID" val="diagram20171097_1*q_h_i*1_2_1"/>
  <p:tag name="KSO_WM_UNIT_LAYERLEVEL" val="1_1_1"/>
  <p:tag name="KSO_WM_DIAGRAM_GROUP_CODE" val="q1-1"/>
  <p:tag name="KSO_WM_UNIT_ADJUSTLAYOUT_ID" val="23"/>
  <p:tag name="KSO_WM_UNIT_FILL_FORE_SCHEMECOLOR_INDEX" val="5"/>
  <p:tag name="KSO_WM_UNIT_FILL_TYPE" val="1"/>
  <p:tag name="KSO_WM_UNIT_TEXT_FILL_FORE_SCHEMECOLOR_INDEX" val="13"/>
  <p:tag name="KSO_WM_UNIT_TEXT_FILL_TYPE"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i*1_4_2"/>
  <p:tag name="KSO_WM_TEMPLATE_CATEGORY" val="diagram"/>
  <p:tag name="KSO_WM_TEMPLATE_INDEX" val="20174792"/>
  <p:tag name="KSO_WM_UNIT_LAYERLEVEL" val="1_1_1"/>
  <p:tag name="KSO_WM_TAG_VERSION" val="1.0"/>
  <p:tag name="KSO_WM_BEAUTIFY_FLAG" val="#wm#"/>
  <p:tag name="KSO_WM_UNIT_TYPE" val="q_h_i"/>
  <p:tag name="KSO_WM_UNIT_INDEX" val="1_4_2"/>
  <p:tag name="KSO_WM_UNIT_FILL_FORE_SCHEMECOLOR_INDEX" val="9"/>
  <p:tag name="KSO_WM_UNIT_FILL_TYPE" val="1"/>
  <p:tag name="KSO_WM_UNIT_TEXT_FILL_FORE_SCHEMECOLOR_INDEX" val="13"/>
  <p:tag name="KSO_WM_UNIT_TEXT_FILL_TYPE" val="1"/>
</p:tagLst>
</file>

<file path=ppt/tags/tag30.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g"/>
  <p:tag name="KSO_WM_UNIT_INDEX" val="1_2_1"/>
  <p:tag name="KSO_WM_UNIT_ID" val="diagram20171097_1*q_h_g*1_2_1"/>
  <p:tag name="KSO_WM_UNIT_LAYERLEVEL" val="1_1_1"/>
  <p:tag name="KSO_WM_UNIT_VALUE" val="8"/>
  <p:tag name="KSO_WM_UNIT_HIGHLIGHT" val="0"/>
  <p:tag name="KSO_WM_UNIT_COMPATIBLE" val="1"/>
  <p:tag name="KSO_WM_UNIT_CLEAR" val="0"/>
  <p:tag name="KSO_WM_UNIT_RELATE_UNITID" val="diagram20171097_1*q_h_f*1_2_1"/>
  <p:tag name="KSO_WM_DIAGRAM_GROUP_CODE" val="q1-1"/>
  <p:tag name="KSO_WM_UNIT_PRESET_TEXT" val="Lorem"/>
  <p:tag name="KSO_WM_UNIT_ADJUSTLAYOUT_ID" val="24"/>
  <p:tag name="KSO_WM_UNIT_TEXT_FILL_FORE_SCHEMECOLOR_INDEX" val="14"/>
  <p:tag name="KSO_WM_UNIT_TEXT_FILL_TYPE" val="1"/>
</p:tagLst>
</file>

<file path=ppt/tags/tag31.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i"/>
  <p:tag name="KSO_WM_UNIT_INDEX" val="1_3_2"/>
  <p:tag name="KSO_WM_UNIT_ID" val="diagram20171097_1*q_h_i*1_3_2"/>
  <p:tag name="KSO_WM_UNIT_LAYERLEVEL" val="1_1_1"/>
  <p:tag name="KSO_WM_DIAGRAM_GROUP_CODE" val="q1-1"/>
  <p:tag name="KSO_WM_UNIT_ADJUSTLAYOUT_ID" val="30"/>
  <p:tag name="KSO_WM_UNIT_LINE_FORE_SCHEMECOLOR_INDEX" val="6"/>
  <p:tag name="KSO_WM_UNIT_LINE_FILL_TYPE" val="2"/>
</p:tagLst>
</file>

<file path=ppt/tags/tag32.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i"/>
  <p:tag name="KSO_WM_UNIT_INDEX" val="1_2_2"/>
  <p:tag name="KSO_WM_UNIT_ID" val="diagram20171097_1*q_h_i*1_2_2"/>
  <p:tag name="KSO_WM_UNIT_LAYERLEVEL" val="1_1_1"/>
  <p:tag name="KSO_WM_DIAGRAM_GROUP_CODE" val="q1-1"/>
  <p:tag name="KSO_WM_UNIT_ADJUSTLAYOUT_ID" val="31"/>
  <p:tag name="KSO_WM_UNIT_LINE_FORE_SCHEMECOLOR_INDEX" val="5"/>
  <p:tag name="KSO_WM_UNIT_LINE_FILL_TYPE" val="2"/>
</p:tagLst>
</file>

<file path=ppt/tags/tag33.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i"/>
  <p:tag name="KSO_WM_UNIT_INDEX" val="1_1_2"/>
  <p:tag name="KSO_WM_UNIT_ID" val="diagram20171097_1*q_h_i*1_1_2"/>
  <p:tag name="KSO_WM_UNIT_LAYERLEVEL" val="1_1_1"/>
  <p:tag name="KSO_WM_DIAGRAM_GROUP_CODE" val="q1-1"/>
  <p:tag name="KSO_WM_UNIT_ADJUSTLAYOUT_ID" val="32"/>
  <p:tag name="KSO_WM_UNIT_LINE_FORE_SCHEMECOLOR_INDEX" val="6"/>
  <p:tag name="KSO_WM_UNIT_LINE_FILL_TYPE" val="2"/>
</p:tagLst>
</file>

<file path=ppt/tags/tag34.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g"/>
  <p:tag name="KSO_WM_UNIT_INDEX" val="1_3_1"/>
  <p:tag name="KSO_WM_UNIT_ID" val="diagram20171097_1*q_h_g*1_3_1"/>
  <p:tag name="KSO_WM_UNIT_LAYERLEVEL" val="1_1_1"/>
  <p:tag name="KSO_WM_UNIT_VALUE" val="8"/>
  <p:tag name="KSO_WM_UNIT_HIGHLIGHT" val="0"/>
  <p:tag name="KSO_WM_UNIT_COMPATIBLE" val="1"/>
  <p:tag name="KSO_WM_UNIT_CLEAR" val="0"/>
  <p:tag name="KSO_WM_UNIT_RELATE_UNITID" val="diagram20171097_1*q_h_f*1_3_1"/>
  <p:tag name="KSO_WM_DIAGRAM_GROUP_CODE" val="q1-1"/>
  <p:tag name="KSO_WM_UNIT_PRESET_TEXT" val="Lorem"/>
  <p:tag name="KSO_WM_UNIT_ADJUSTLAYOUT_ID" val="33"/>
  <p:tag name="KSO_WM_UNIT_TEXT_FILL_FORE_SCHEMECOLOR_INDEX" val="14"/>
  <p:tag name="KSO_WM_UNIT_TEXT_FILL_TYPE" val="1"/>
</p:tagLst>
</file>

<file path=ppt/tags/tag35.xml><?xml version="1.0" encoding="utf-8"?>
<p:tagLst xmlns:p="http://schemas.openxmlformats.org/presentationml/2006/main">
  <p:tag name="KSO_WM_TAG_VERSION" val="1.0"/>
  <p:tag name="KSO_WM_BEAUTIFY_FLAG" val="#wm#"/>
  <p:tag name="KSO_WM_TEMPLATE_CATEGORY" val="diagram"/>
  <p:tag name="KSO_WM_TEMPLATE_INDEX" val="20171097"/>
  <p:tag name="KSO_WM_UNIT_TYPE" val="q_h_g"/>
  <p:tag name="KSO_WM_UNIT_INDEX" val="1_1_1"/>
  <p:tag name="KSO_WM_UNIT_ID" val="diagram20171097_1*q_h_g*1_1_1"/>
  <p:tag name="KSO_WM_UNIT_LAYERLEVEL" val="1_1_1"/>
  <p:tag name="KSO_WM_UNIT_VALUE" val="8"/>
  <p:tag name="KSO_WM_UNIT_HIGHLIGHT" val="0"/>
  <p:tag name="KSO_WM_UNIT_COMPATIBLE" val="1"/>
  <p:tag name="KSO_WM_UNIT_CLEAR" val="0"/>
  <p:tag name="KSO_WM_UNIT_RELATE_UNITID" val="diagram20171097_1*q_h_f*1_1_1"/>
  <p:tag name="KSO_WM_DIAGRAM_GROUP_CODE" val="q1-1"/>
  <p:tag name="KSO_WM_UNIT_PRESET_TEXT" val="Lorem"/>
  <p:tag name="KSO_WM_UNIT_ADJUSTLAYOUT_ID" val="34"/>
  <p:tag name="KSO_WM_UNIT_TEXT_FILL_FORE_SCHEMECOLOR_INDEX" val="14"/>
  <p:tag name="KSO_WM_UNIT_TEXT_FILL_TYPE"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i*1_1_1"/>
  <p:tag name="KSO_WM_TEMPLATE_CATEGORY" val="diagram"/>
  <p:tag name="KSO_WM_TEMPLATE_INDEX" val="20174792"/>
  <p:tag name="KSO_WM_UNIT_LAYERLEVEL" val="1_1_1"/>
  <p:tag name="KSO_WM_TAG_VERSION" val="1.0"/>
  <p:tag name="KSO_WM_BEAUTIFY_FLAG" val="#wm#"/>
  <p:tag name="KSO_WM_UNIT_TYPE" val="q_h_i"/>
  <p:tag name="KSO_WM_UNIT_INDEX" val="1_1_1"/>
  <p:tag name="KSO_WM_UNIT_FILL_FORE_SCHEMECOLOR_INDEX" val="6"/>
  <p:tag name="KSO_WM_UNIT_FILL_TYPE" val="1"/>
  <p:tag name="KSO_WM_UNIT_TEXT_FILL_FORE_SCHEMECOLOR_INDEX" val="13"/>
  <p:tag name="KSO_WM_UNIT_TEXT_FILL_TYPE"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i*1_3_1"/>
  <p:tag name="KSO_WM_TEMPLATE_CATEGORY" val="diagram"/>
  <p:tag name="KSO_WM_TEMPLATE_INDEX" val="20174792"/>
  <p:tag name="KSO_WM_UNIT_LAYERLEVEL" val="1_1_1"/>
  <p:tag name="KSO_WM_TAG_VERSION" val="1.0"/>
  <p:tag name="KSO_WM_BEAUTIFY_FLAG" val="#wm#"/>
  <p:tag name="KSO_WM_UNIT_TYPE" val="q_h_i"/>
  <p:tag name="KSO_WM_UNIT_INDEX" val="1_3_1"/>
  <p:tag name="KSO_WM_UNIT_FILL_FORE_SCHEMECOLOR_INDEX" val="8"/>
  <p:tag name="KSO_WM_UNIT_FILL_TYPE" val="1"/>
  <p:tag name="KSO_WM_UNIT_TEXT_FILL_FORE_SCHEMECOLOR_INDEX" val="13"/>
  <p:tag name="KSO_WM_UNIT_TEXT_FILL_TYPE" val="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f*1_1_1"/>
  <p:tag name="KSO_WM_TEMPLATE_CATEGORY" val="diagram"/>
  <p:tag name="KSO_WM_TEMPLATE_INDEX" val="20174792"/>
  <p:tag name="KSO_WM_UNIT_LAYERLEVEL" val="1_1_1"/>
  <p:tag name="KSO_WM_TAG_VERSION" val="1.0"/>
  <p:tag name="KSO_WM_BEAUTIFY_FLAG" val="#wm#"/>
  <p:tag name="KSO_WM_UNIT_NOCLEAR" val="0"/>
  <p:tag name="KSO_WM_UNIT_TYPE" val="q_h_f"/>
  <p:tag name="KSO_WM_UNIT_INDEX" val="1_1_1"/>
  <p:tag name="KSO_WM_UNIT_PRESET_TEXT" val="单击此处添加文本具体内容，简明扼要的阐述您的观点。"/>
  <p:tag name="KSO_WM_UNIT_VALUE" val="51"/>
  <p:tag name="KSO_WM_UNIT_TEXT_FILL_FORE_SCHEMECOLOR_INDEX" val="13"/>
  <p:tag name="KSO_WM_UNIT_TEXT_FILL_TYPE"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a*1_1_1"/>
  <p:tag name="KSO_WM_TEMPLATE_CATEGORY" val="diagram"/>
  <p:tag name="KSO_WM_TEMPLATE_INDEX" val="20174792"/>
  <p:tag name="KSO_WM_UNIT_LAYERLEVEL" val="1_1_1"/>
  <p:tag name="KSO_WM_TAG_VERSION" val="1.0"/>
  <p:tag name="KSO_WM_BEAUTIFY_FLAG" val="#wm#"/>
  <p:tag name="KSO_WM_UNIT_ISCONTENTSTITLE" val="0"/>
  <p:tag name="KSO_WM_UNIT_NOCLEAR" val="0"/>
  <p:tag name="KSO_WM_UNIT_TYPE" val="q_h_a"/>
  <p:tag name="KSO_WM_UNIT_INDEX" val="1_1_1"/>
  <p:tag name="KSO_WM_UNIT_PRESET_TEXT" val="单击此处添加标题"/>
  <p:tag name="KSO_WM_UNIT_VALUE" val="14"/>
  <p:tag name="KSO_WM_UNIT_TEXT_FILL_FORE_SCHEMECOLOR_INDEX" val="13"/>
  <p:tag name="KSO_WM_UNIT_TEXT_FILL_TYPE"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f*1_2_1"/>
  <p:tag name="KSO_WM_TEMPLATE_CATEGORY" val="diagram"/>
  <p:tag name="KSO_WM_TEMPLATE_INDEX" val="20174792"/>
  <p:tag name="KSO_WM_UNIT_LAYERLEVEL" val="1_1_1"/>
  <p:tag name="KSO_WM_TAG_VERSION" val="1.0"/>
  <p:tag name="KSO_WM_BEAUTIFY_FLAG" val="#wm#"/>
  <p:tag name="KSO_WM_UNIT_NOCLEAR" val="0"/>
  <p:tag name="KSO_WM_UNIT_TYPE" val="q_h_f"/>
  <p:tag name="KSO_WM_UNIT_INDEX" val="1_2_1"/>
  <p:tag name="KSO_WM_UNIT_PRESET_TEXT" val="单击此处添加文本具体内容，简明扼要的阐述您的观点。"/>
  <p:tag name="KSO_WM_UNIT_VALUE" val="51"/>
  <p:tag name="KSO_WM_UNIT_TEXT_FILL_FORE_SCHEMECOLOR_INDEX" val="13"/>
  <p:tag name="KSO_WM_UNIT_TEXT_FILL_TYPE"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174792_4*q_h_a*1_2_1"/>
  <p:tag name="KSO_WM_TEMPLATE_CATEGORY" val="diagram"/>
  <p:tag name="KSO_WM_TEMPLATE_INDEX" val="20174792"/>
  <p:tag name="KSO_WM_UNIT_LAYERLEVEL" val="1_1_1"/>
  <p:tag name="KSO_WM_TAG_VERSION" val="1.0"/>
  <p:tag name="KSO_WM_BEAUTIFY_FLAG" val="#wm#"/>
  <p:tag name="KSO_WM_UNIT_ISCONTENTSTITLE" val="0"/>
  <p:tag name="KSO_WM_UNIT_NOCLEAR" val="0"/>
  <p:tag name="KSO_WM_UNIT_TYPE" val="q_h_a"/>
  <p:tag name="KSO_WM_UNIT_INDEX" val="1_2_1"/>
  <p:tag name="KSO_WM_UNIT_PRESET_TEXT" val="单击此处添加标题"/>
  <p:tag name="KSO_WM_UNIT_VALUE" val="14"/>
  <p:tag name="KSO_WM_UNIT_TEXT_FILL_FORE_SCHEMECOLOR_INDEX" val="13"/>
  <p:tag name="KSO_WM_UNIT_TEXT_FILL_TYPE" val="1"/>
</p:tagLst>
</file>

<file path=ppt/theme/theme1.xml><?xml version="1.0" encoding="utf-8"?>
<a:theme xmlns:a="http://schemas.openxmlformats.org/drawingml/2006/main" name="自定义设计方案">
  <a:themeElements>
    <a:clrScheme name="自定义设计方案">
      <a:dk1>
        <a:srgbClr val="000000"/>
      </a:dk1>
      <a:lt1>
        <a:srgbClr val="FFFFFF"/>
      </a:lt1>
      <a:dk2>
        <a:srgbClr val="A7A7A7"/>
      </a:dk2>
      <a:lt2>
        <a:srgbClr val="535353"/>
      </a:lt2>
      <a:accent1>
        <a:srgbClr val="0147A7"/>
      </a:accent1>
      <a:accent2>
        <a:srgbClr val="21ABE1"/>
      </a:accent2>
      <a:accent3>
        <a:srgbClr val="01285E"/>
      </a:accent3>
      <a:accent4>
        <a:srgbClr val="12607E"/>
      </a:accent4>
      <a:accent5>
        <a:srgbClr val="001F48"/>
      </a:accent5>
      <a:accent6>
        <a:srgbClr val="0E4A61"/>
      </a:accent6>
      <a:hlink>
        <a:srgbClr val="0000FF"/>
      </a:hlink>
      <a:folHlink>
        <a:srgbClr val="FF00FF"/>
      </a:folHlink>
    </a:clrScheme>
    <a:fontScheme name="自定义设计方案">
      <a:majorFont>
        <a:latin typeface="Helvetica"/>
        <a:ea typeface="Helvetica"/>
        <a:cs typeface="Helvetica"/>
      </a:majorFont>
      <a:minorFont>
        <a:latin typeface="Helvetica"/>
        <a:ea typeface="Helvetica"/>
        <a:cs typeface="Helvetica"/>
      </a:minorFont>
    </a:fontScheme>
    <a:fmtScheme name="自定义设计方案">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25400" cap="flat">
          <a:solidFill>
            <a:schemeClr val="accent1"/>
          </a:solidFill>
          <a:prstDash val="solid"/>
          <a:round/>
        </a:ln>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自定义设计方案">
      <a:dk1>
        <a:srgbClr val="000000"/>
      </a:dk1>
      <a:lt1>
        <a:srgbClr val="FFFFFF"/>
      </a:lt1>
      <a:dk2>
        <a:srgbClr val="A7A7A7"/>
      </a:dk2>
      <a:lt2>
        <a:srgbClr val="535353"/>
      </a:lt2>
      <a:accent1>
        <a:srgbClr val="0147A7"/>
      </a:accent1>
      <a:accent2>
        <a:srgbClr val="21ABE1"/>
      </a:accent2>
      <a:accent3>
        <a:srgbClr val="01285E"/>
      </a:accent3>
      <a:accent4>
        <a:srgbClr val="12607E"/>
      </a:accent4>
      <a:accent5>
        <a:srgbClr val="001F48"/>
      </a:accent5>
      <a:accent6>
        <a:srgbClr val="0E4A61"/>
      </a:accent6>
      <a:hlink>
        <a:srgbClr val="0000FF"/>
      </a:hlink>
      <a:folHlink>
        <a:srgbClr val="FF00FF"/>
      </a:folHlink>
    </a:clrScheme>
    <a:fontScheme name="自定义设计方案">
      <a:majorFont>
        <a:latin typeface="Helvetica"/>
        <a:ea typeface="Helvetica"/>
        <a:cs typeface="Helvetica"/>
      </a:majorFont>
      <a:minorFont>
        <a:latin typeface="Helvetica"/>
        <a:ea typeface="Helvetica"/>
        <a:cs typeface="Helvetica"/>
      </a:minorFont>
    </a:fontScheme>
    <a:fmtScheme name="自定义设计方案">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25400" cap="flat">
          <a:solidFill>
            <a:schemeClr val="accent1"/>
          </a:solidFill>
          <a:prstDash val="solid"/>
          <a:round/>
        </a:ln>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6328</Words>
  <Application>WPS 演示</Application>
  <PresentationFormat/>
  <Paragraphs>651</Paragraphs>
  <Slides>34</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34</vt:i4>
      </vt:variant>
    </vt:vector>
  </HeadingPairs>
  <TitlesOfParts>
    <vt:vector size="46" baseType="lpstr">
      <vt:lpstr>Arial</vt:lpstr>
      <vt:lpstr>宋体</vt:lpstr>
      <vt:lpstr>Wingdings</vt:lpstr>
      <vt:lpstr>Helvetica</vt:lpstr>
      <vt:lpstr>Arial</vt:lpstr>
      <vt:lpstr>ITC Avant Garde Std XLt</vt:lpstr>
      <vt:lpstr>Segoe Print</vt:lpstr>
      <vt:lpstr>微软雅黑</vt:lpstr>
      <vt:lpstr>Calibri</vt:lpstr>
      <vt:lpstr>Arial Unicode MS</vt:lpstr>
      <vt:lpstr>PingFangSC-Medium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“业务+数据”双中台架构</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杂味</cp:lastModifiedBy>
  <cp:revision>7</cp:revision>
  <dcterms:created xsi:type="dcterms:W3CDTF">2021-12-28T07:37:00Z</dcterms:created>
  <dcterms:modified xsi:type="dcterms:W3CDTF">2022-01-10T08:41:57Z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337172F7955B4E00B055EBA03A4883F7</vt:lpwstr>
  </property>
  <property fmtid="{D5CDD505-2E9C-101B-9397-08002B2CF9AE}" pid="3" name="KSOProductBuildVer">
    <vt:lpwstr>2052-11.1.0.10228</vt:lpwstr>
  </property>
</Properties>
</file>